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12" r:id="rId2"/>
    <p:sldMasterId id="2147483924" r:id="rId3"/>
    <p:sldMasterId id="2147483936" r:id="rId4"/>
    <p:sldMasterId id="2147483952" r:id="rId5"/>
    <p:sldMasterId id="2147483968" r:id="rId6"/>
    <p:sldMasterId id="2147483984" r:id="rId7"/>
  </p:sldMasterIdLst>
  <p:notesMasterIdLst>
    <p:notesMasterId r:id="rId57"/>
  </p:notesMasterIdLst>
  <p:handoutMasterIdLst>
    <p:handoutMasterId r:id="rId58"/>
  </p:handoutMasterIdLst>
  <p:sldIdLst>
    <p:sldId id="256" r:id="rId8"/>
    <p:sldId id="269" r:id="rId9"/>
    <p:sldId id="274" r:id="rId10"/>
    <p:sldId id="276" r:id="rId11"/>
    <p:sldId id="309" r:id="rId12"/>
    <p:sldId id="328" r:id="rId13"/>
    <p:sldId id="277" r:id="rId14"/>
    <p:sldId id="279" r:id="rId15"/>
    <p:sldId id="310" r:id="rId16"/>
    <p:sldId id="312" r:id="rId17"/>
    <p:sldId id="311" r:id="rId18"/>
    <p:sldId id="280" r:id="rId19"/>
    <p:sldId id="282" r:id="rId20"/>
    <p:sldId id="283" r:id="rId21"/>
    <p:sldId id="290" r:id="rId22"/>
    <p:sldId id="313" r:id="rId23"/>
    <p:sldId id="329" r:id="rId24"/>
    <p:sldId id="285" r:id="rId25"/>
    <p:sldId id="286" r:id="rId26"/>
    <p:sldId id="287" r:id="rId27"/>
    <p:sldId id="288" r:id="rId28"/>
    <p:sldId id="331" r:id="rId29"/>
    <p:sldId id="291" r:id="rId30"/>
    <p:sldId id="293" r:id="rId31"/>
    <p:sldId id="327" r:id="rId32"/>
    <p:sldId id="294" r:id="rId33"/>
    <p:sldId id="314" r:id="rId34"/>
    <p:sldId id="315" r:id="rId35"/>
    <p:sldId id="297" r:id="rId36"/>
    <p:sldId id="298" r:id="rId37"/>
    <p:sldId id="316" r:id="rId38"/>
    <p:sldId id="299" r:id="rId39"/>
    <p:sldId id="300" r:id="rId40"/>
    <p:sldId id="302" r:id="rId41"/>
    <p:sldId id="317" r:id="rId42"/>
    <p:sldId id="303" r:id="rId43"/>
    <p:sldId id="295" r:id="rId44"/>
    <p:sldId id="318" r:id="rId45"/>
    <p:sldId id="307" r:id="rId46"/>
    <p:sldId id="322" r:id="rId47"/>
    <p:sldId id="324" r:id="rId48"/>
    <p:sldId id="330" r:id="rId49"/>
    <p:sldId id="325" r:id="rId50"/>
    <p:sldId id="326" r:id="rId51"/>
    <p:sldId id="332" r:id="rId52"/>
    <p:sldId id="305" r:id="rId53"/>
    <p:sldId id="319" r:id="rId54"/>
    <p:sldId id="296" r:id="rId55"/>
    <p:sldId id="301" r:id="rId56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 varScale="1">
        <p:scale>
          <a:sx n="53" d="100"/>
          <a:sy n="53" d="100"/>
        </p:scale>
        <p:origin x="715" y="6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9/23/2019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9/23/2019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191250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650850" indent="-38184982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670" indent="-232934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537" indent="-232934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05" indent="-232934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272" indent="-23293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141" indent="-23293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009" indent="-23293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59876" indent="-23293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58E0DD-3D00-44C3-874E-A54DEA402D03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pPr/>
              <a:t>7</a:t>
            </a:fld>
            <a:endParaRPr lang="en-US" altLang="en-US" sz="1200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3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4629" indent="-282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19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227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4357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4629" indent="-282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19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227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4357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433F37-9F82-4990-B761-6C6A37BED3CB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OBJECTIVE 8</a:t>
            </a:r>
            <a:r>
              <a:rPr lang="en-US" altLang="en-US" b="1" dirty="0">
                <a:cs typeface="Arial" panose="020B0604020202020204" pitchFamily="34" charset="0"/>
              </a:rPr>
              <a:t>| Describe positive and negative correlations and explain how correlational measures can aid the process of prediction.</a:t>
            </a:r>
          </a:p>
        </p:txBody>
      </p:sp>
    </p:spTree>
    <p:extLst>
      <p:ext uri="{BB962C8B-B14F-4D97-AF65-F5344CB8AC3E}">
        <p14:creationId xmlns:p14="http://schemas.microsoft.com/office/powerpoint/2010/main" val="266254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4629" indent="-282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19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227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4357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Psychology 7e in Modules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4629" indent="-282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19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227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4357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0DD054-76D1-4722-B1B9-D7B039237ABA}" type="slidenum">
              <a:rPr lang="en-US" altLang="en-US"/>
              <a:pPr/>
              <a:t>20</a:t>
            </a:fld>
            <a:endParaRPr lang="en-US" altLang="en-US" dirty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OBJECTIVE 9</a:t>
            </a:r>
            <a:r>
              <a:rPr lang="en-US" altLang="en-US" b="1" dirty="0">
                <a:cs typeface="Arial" panose="020B0604020202020204" pitchFamily="34" charset="0"/>
              </a:rPr>
              <a:t>| Explain why correlational research fails to provide evidence of cause-effect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421890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4629" indent="-282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19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227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4357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4629" indent="-282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19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227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4357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223663-F8B5-4501-AE9D-9F01E60F761D}" type="slidenum">
              <a:rPr lang="en-US" altLang="en-US">
                <a:solidFill>
                  <a:srgbClr val="000000"/>
                </a:solidFill>
              </a:rPr>
              <a:pPr/>
              <a:t>23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87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4629" indent="-282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19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227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4357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Psychology 7e in Modules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4629" indent="-282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19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227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4357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88CB64-553A-410C-A767-51F0D18549C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/>
              <a:t>OBJECTIVE 12</a:t>
            </a:r>
            <a:r>
              <a:rPr lang="en-US" altLang="en-US" b="1">
                <a:cs typeface="Arial" panose="020B0604020202020204" pitchFamily="34" charset="0"/>
              </a:rPr>
              <a:t>| Explain how experiments help researchers isolate cause and effect.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74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4629" indent="-282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19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227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4357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Psychology 7e in Modules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4629" indent="-282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19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2278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4357" indent="-2260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E5AFE2-1AF9-4EA6-93B1-8D0DAD33B194}" type="slidenum">
              <a:rPr lang="en-US" altLang="en-US"/>
              <a:pPr/>
              <a:t>29</a:t>
            </a:fld>
            <a:endParaRPr lang="en-US" altLang="en-US" dirty="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OBJECTIVE 14</a:t>
            </a:r>
            <a:r>
              <a:rPr lang="en-US" altLang="en-US" b="1" dirty="0">
                <a:cs typeface="Arial" panose="020B0604020202020204" pitchFamily="34" charset="0"/>
              </a:rPr>
              <a:t>| Explain the difference between an independent variable and a dependent variable.</a:t>
            </a:r>
          </a:p>
        </p:txBody>
      </p:sp>
    </p:spTree>
    <p:extLst>
      <p:ext uri="{BB962C8B-B14F-4D97-AF65-F5344CB8AC3E}">
        <p14:creationId xmlns:p14="http://schemas.microsoft.com/office/powerpoint/2010/main" val="32372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B2EC1B-3AD4-46B1-B6AB-6833567D0F13}" type="slidenum">
              <a:rPr lang="en-US" altLang="en-US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/>
              <a:t>OBJECTIVE 16</a:t>
            </a:r>
            <a:r>
              <a:rPr lang="en-US" altLang="en-US" b="1">
                <a:cs typeface="Arial" panose="020B0604020202020204" pitchFamily="34" charset="0"/>
              </a:rPr>
              <a:t>| Explain how graphs can misrepresent data.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292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Psychology 7e in Modules</a:t>
            </a:r>
          </a:p>
        </p:txBody>
      </p:sp>
      <p:sp>
        <p:nvSpPr>
          <p:cNvPr id="849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BB104-42F0-49FD-B04F-7668A5560DCC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/>
              <a:t>OBJECTIVE 19</a:t>
            </a:r>
            <a:r>
              <a:rPr lang="en-US" altLang="en-US" b="1">
                <a:cs typeface="Arial" panose="020B0604020202020204" pitchFamily="34" charset="0"/>
              </a:rPr>
              <a:t>| Identify three principles for making generalizations from samples.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3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>
          <a:xfrm>
            <a:off x="1141413" y="1600200"/>
            <a:ext cx="9902952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7" name="top graphic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905000"/>
            <a:ext cx="9143998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9/23/2019</a:t>
            </a:fld>
            <a:endParaRPr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4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9/23/2019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8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9/23/2019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0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3938589"/>
            <a:ext cx="5383398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Psychology 7e in Modules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60D5F-35EB-4262-B868-403EFF0B2A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0949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3938589"/>
            <a:ext cx="5383398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Psychology 7e in Modules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2B00C-8E16-405C-9894-9502479EBC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3740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Psychology 7e in Modules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2F006-617C-45D0-AB4A-BA091867E5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2078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8EF61-E654-497F-89D3-D7A7324248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24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7E979-AD7E-4F1B-875B-642BB9381D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85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B823F-BAC5-44BF-BDE2-FF7E57E17F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9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A2403-77BD-42D5-A3CD-6E3E26C053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27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2BE6A-C770-41AF-8024-85F2ABC7E4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9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9/23/2019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A332-9366-40F0-9D15-132D031236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71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6B9E8-316F-4756-A470-FE39FC431E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43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2F5F5-03AF-4EB0-B89B-7DEF15ECEF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1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7CDF1-9B7E-4E8C-9324-223F2D3C0A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25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6D6EE-4D88-4CEC-8E4E-B6479009FC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29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538" y="609600"/>
            <a:ext cx="25901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609600"/>
            <a:ext cx="756722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E3C19-641B-4837-97E6-9805962A1F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5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7081F-20DB-4017-86EA-8AC979F8E1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12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8555C-5306-4B8D-B5FC-5F07F39447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79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4"/>
            <a:ext cx="10512862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B97F9-A806-442F-970B-589F1FD9E0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17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99E73-33E6-48C2-8636-92478CCF125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2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9/23/2019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8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8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99" y="1681163"/>
            <a:ext cx="51569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99" y="2505075"/>
            <a:ext cx="515697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2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236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68486-7E29-4453-93E6-0E87CAADE4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0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58262-ECE5-47F4-A31E-366C3D54A0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80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2E24D-4174-472B-B00B-F3AC01D365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98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C16A-D1AD-4AB1-A011-C144DCFAA3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38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16618-302D-4E7F-9EFD-895F6602C2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4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55A0E-FF5D-43E6-9435-C4358C916D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28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4ABEE-6582-49BA-8165-BF7ECBEF0A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56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D558-F5EB-4F5E-8F4F-EEAF1A7949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49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3938589"/>
            <a:ext cx="5383398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60D5F-35EB-4262-B868-403EFF0B2A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9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3938589"/>
            <a:ext cx="5383398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56865-0807-434F-9290-BBB1D15738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4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9/23/2019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6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C0E68-4C31-4502-9350-44CF7672BA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71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CCB40-2632-4C1E-B856-69CCB85858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776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4"/>
            <a:ext cx="10512862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E7D5C-5BB6-4760-A1FF-0CC80F821A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83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725CD-8B85-4EE1-A36B-CA52FD1269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55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8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99" y="1681163"/>
            <a:ext cx="51569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99" y="2505075"/>
            <a:ext cx="515697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2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236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EB578-FDB0-45B9-BD5D-BE37C9C4C6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57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0ABB9-4CB0-41B9-ACC5-2F41F7CB8F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35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E7F03-0EB6-4E23-A312-9E6EA6726C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14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A34C1-7BDC-4B97-8C76-2379DCBF24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384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431C-6B1D-4DF4-8723-BABAABF68D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93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A8F17-A802-4483-B69A-87A00D0682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9/23/2019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6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C7059-FFD5-4328-9DCA-1F83339317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94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447F8-C643-4AEC-8781-1BA77641ACB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57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3938589"/>
            <a:ext cx="5383398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C8CA3-AE4B-4857-A405-2E02419E336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68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3938589"/>
            <a:ext cx="5383398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2B00C-8E16-405C-9894-9502479EBC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743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13965-BC4D-427E-82A0-024DA74F60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491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96048-2530-4BD7-B4F5-165153B99C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4"/>
            <a:ext cx="10512862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4A954-9061-4D83-98FA-D1C80F65B1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388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FB924-2C0E-4B30-83A4-77C5DF1C28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233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8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99" y="1681163"/>
            <a:ext cx="51569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99" y="2505075"/>
            <a:ext cx="515697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2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236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1148C-FCE7-4480-854B-B314B02711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20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0BEBB-A00B-4948-95F6-96EE478014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9/23/2019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2325A-744F-4753-97EE-E272A1B619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21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02136-063E-4BAC-9389-DB9C08BACB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794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536C6-71AD-4B1D-8020-1DAD8CD58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059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16CE-D242-420D-B630-BCBB7A8FC4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7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1D876-8E85-4FF8-A23F-FD385A426A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773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2F006-617C-45D0-AB4A-BA091867E5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282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3938589"/>
            <a:ext cx="5383398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2A6C-D03C-4C9D-9415-74866BDF7A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481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3938589"/>
            <a:ext cx="5383398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85834-4E89-4B5A-B879-5928C203EE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317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4397-EA69-436A-8059-11FB2F85AB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5DE1-401D-4324-BCA6-AD8425064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737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4397-EA69-436A-8059-11FB2F85AB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5DE1-401D-4324-BCA6-AD8425064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9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9/23/2019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4397-EA69-436A-8059-11FB2F85AB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5DE1-401D-4324-BCA6-AD8425064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267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4397-EA69-436A-8059-11FB2F85AB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5DE1-401D-4324-BCA6-AD8425064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880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4397-EA69-436A-8059-11FB2F85AB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5DE1-401D-4324-BCA6-AD8425064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869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4397-EA69-436A-8059-11FB2F85AB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5DE1-401D-4324-BCA6-AD8425064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704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4397-EA69-436A-8059-11FB2F85AB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5DE1-401D-4324-BCA6-AD8425064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937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4397-EA69-436A-8059-11FB2F85AB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5DE1-401D-4324-BCA6-AD8425064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5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4397-EA69-436A-8059-11FB2F85AB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5DE1-401D-4324-BCA6-AD8425064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75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4397-EA69-436A-8059-11FB2F85AB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5DE1-401D-4324-BCA6-AD8425064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778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4397-EA69-436A-8059-11FB2F85AB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5DE1-401D-4324-BCA6-AD8425064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4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9/23/2019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3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9/23/2019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68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9/23/2019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51" r:id="rId12"/>
    <p:sldLayoutId id="2147483967" r:id="rId13"/>
    <p:sldLayoutId id="214748398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162" y="609600"/>
            <a:ext cx="103605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62" y="1981200"/>
            <a:ext cx="1036050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162" y="62484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4" y="62484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31B281-0DCF-4CDC-94C7-F08B24884EE3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7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MS PGothic" panose="020B0600070205080204" pitchFamily="34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MS PGothic" panose="020B0600070205080204" pitchFamily="34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MS PGothic" panose="020B0600070205080204" pitchFamily="34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MS PGothic" panose="020B0600070205080204" pitchFamily="34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FA272C-125D-4A55-824A-CBD7757FD57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1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67E2CA-F4FB-4F58-8061-B9F3920C53B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5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Psychology 7e in Modules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F1004-DD41-4DDB-BD78-4745CF7C746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74397-EA69-436A-8059-11FB2F85AB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E5DE1-401D-4324-BCA6-AD8425064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5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icpedia.org/highway-signs/o/observation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afari_vacation/10362491406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monk.com/archive/case-study-a-pastoral-conversatio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Thinking Critically With Psychological Science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609600"/>
            <a:ext cx="9753602" cy="685800"/>
          </a:xfrm>
        </p:spPr>
        <p:txBody>
          <a:bodyPr/>
          <a:lstStyle/>
          <a:p>
            <a:r>
              <a:rPr lang="en-US" b="1" dirty="0"/>
              <a:t>Descriptive Studies – Naturalistic Observation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447800"/>
            <a:ext cx="9753602" cy="4572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Observing and recording behavior in naturally occurring situations – no interference, just watch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Advantages: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Get to see authentic behavior in a naturally occurring situation, not a laboratory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Disadvantages: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Can’t control the environment or interfere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Can’t explain behaviors, just describes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1AACFC3E-6BAF-430E-92CA-EA2CBE853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837612" y="3735361"/>
            <a:ext cx="3124200" cy="2080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EB29B7-1474-4D9E-9DC3-35A2BDA93168}"/>
              </a:ext>
            </a:extLst>
          </p:cNvPr>
          <p:cNvSpPr txBox="1"/>
          <p:nvPr/>
        </p:nvSpPr>
        <p:spPr>
          <a:xfrm>
            <a:off x="11540852" y="6138327"/>
            <a:ext cx="81806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picpedia.org/highway-signs/o/observation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889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609600"/>
            <a:ext cx="9906002" cy="533400"/>
          </a:xfrm>
        </p:spPr>
        <p:txBody>
          <a:bodyPr/>
          <a:lstStyle/>
          <a:p>
            <a:r>
              <a:rPr lang="en-US" b="1" dirty="0"/>
              <a:t>Descriptive Studies – Surveys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1" y="1219200"/>
            <a:ext cx="10439401" cy="48006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Advantages: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Cheap to administer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Gather a lot of info about people quickly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Disadvantages: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Wording can affect responses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People can lie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Social desirability bias </a:t>
            </a:r>
            <a:r>
              <a:rPr lang="en-US" dirty="0"/>
              <a:t>– participants feel obligated to answer questions with socially favorable opinions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False consensus effect </a:t>
            </a:r>
            <a:r>
              <a:rPr lang="en-US" i="1" dirty="0"/>
              <a:t>– </a:t>
            </a:r>
            <a:r>
              <a:rPr lang="en-US" dirty="0"/>
              <a:t>overestimating how others share our beliefs and behaviors</a:t>
            </a:r>
            <a:endParaRPr lang="en-US" i="1" dirty="0"/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Sampling error – may not represent the entire group – use random sampling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EE875-DDB1-4810-9FAE-2F85ED963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694612" y="609600"/>
            <a:ext cx="410382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5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609600"/>
            <a:ext cx="9677402" cy="6096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Correlation &amp; Causation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371600"/>
            <a:ext cx="11201400" cy="47529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Correlation</a:t>
            </a:r>
            <a:r>
              <a:rPr lang="en-US" sz="2800" b="1" dirty="0"/>
              <a:t> – </a:t>
            </a:r>
            <a:r>
              <a:rPr lang="en-US" sz="2800" dirty="0"/>
              <a:t>a measure of the extent to which two factors vary together and thus how well either one predicts the other.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Correlation Coefficient </a:t>
            </a:r>
            <a:r>
              <a:rPr lang="en-US" sz="2800" dirty="0"/>
              <a:t>– the mathematical expression of the relationship ranging from -1 to +</a:t>
            </a:r>
            <a:r>
              <a:rPr lang="en-US" sz="2800" dirty="0" smtClean="0"/>
              <a:t>1</a:t>
            </a:r>
          </a:p>
          <a:p>
            <a:pPr lvl="1"/>
            <a:r>
              <a:rPr lang="en-US" sz="2800" dirty="0" smtClean="0"/>
              <a:t>A </a:t>
            </a:r>
            <a:r>
              <a:rPr lang="en-US" sz="2800" dirty="0"/>
              <a:t>weak correlation is close to 0</a:t>
            </a:r>
          </a:p>
          <a:p>
            <a:pPr lvl="1"/>
            <a:r>
              <a:rPr lang="en-US" sz="2800" dirty="0" smtClean="0"/>
              <a:t>No </a:t>
            </a:r>
            <a:r>
              <a:rPr lang="en-US" sz="2800" dirty="0"/>
              <a:t>correlation is 0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closer you are to </a:t>
            </a:r>
            <a:r>
              <a:rPr lang="en-US" sz="2800" dirty="0" smtClean="0"/>
              <a:t>1, </a:t>
            </a:r>
            <a:r>
              <a:rPr lang="en-US" sz="2800" dirty="0"/>
              <a:t>the more correlated </a:t>
            </a:r>
            <a:r>
              <a:rPr lang="en-US" sz="2800" dirty="0" smtClean="0"/>
              <a:t>two things </a:t>
            </a:r>
            <a:r>
              <a:rPr lang="en-US" sz="2800" dirty="0"/>
              <a:t>are.</a:t>
            </a:r>
          </a:p>
        </p:txBody>
      </p:sp>
    </p:spTree>
    <p:extLst>
      <p:ext uri="{BB962C8B-B14F-4D97-AF65-F5344CB8AC3E}">
        <p14:creationId xmlns:p14="http://schemas.microsoft.com/office/powerpoint/2010/main" val="335931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698DC0-E45E-424B-BC76-1CD46E10F74E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593565" y="230188"/>
            <a:ext cx="10969943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  <a:latin typeface="Euphemia"/>
              </a:rPr>
              <a:t>Correlation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836612" y="1341439"/>
            <a:ext cx="1097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77938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49438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44738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40038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97238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54438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211638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68838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0000"/>
                </a:solidFill>
                <a:latin typeface="Euphemia"/>
              </a:rPr>
              <a:t>When one trait or behavior accompanies another, we say the two correlate.</a:t>
            </a:r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1598612" y="3107532"/>
            <a:ext cx="2667000" cy="1464468"/>
            <a:chOff x="240" y="2640"/>
            <a:chExt cx="1584" cy="720"/>
          </a:xfrm>
        </p:grpSpPr>
        <p:sp>
          <p:nvSpPr>
            <p:cNvPr id="45075" name="Rectangle 6"/>
            <p:cNvSpPr>
              <a:spLocks noChangeArrowheads="1"/>
            </p:cNvSpPr>
            <p:nvPr/>
          </p:nvSpPr>
          <p:spPr bwMode="auto">
            <a:xfrm>
              <a:off x="240" y="2640"/>
              <a:ext cx="1584" cy="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00"/>
                  </a:solidFill>
                </a:rPr>
                <a:t>Correlation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00"/>
                  </a:solidFill>
                </a:rPr>
                <a:t>coefficient</a:t>
              </a:r>
            </a:p>
          </p:txBody>
        </p:sp>
        <p:sp>
          <p:nvSpPr>
            <p:cNvPr id="45076" name="Line 7"/>
            <p:cNvSpPr>
              <a:spLocks noChangeShapeType="1"/>
            </p:cNvSpPr>
            <p:nvPr/>
          </p:nvSpPr>
          <p:spPr bwMode="auto">
            <a:xfrm>
              <a:off x="240" y="2640"/>
              <a:ext cx="1584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62" name="Group 8"/>
          <p:cNvGrpSpPr>
            <a:grpSpLocks/>
          </p:cNvGrpSpPr>
          <p:nvPr/>
        </p:nvGrpSpPr>
        <p:grpSpPr bwMode="auto">
          <a:xfrm>
            <a:off x="6500812" y="5362574"/>
            <a:ext cx="3013075" cy="1266826"/>
            <a:chOff x="3168" y="1920"/>
            <a:chExt cx="1680" cy="720"/>
          </a:xfrm>
        </p:grpSpPr>
        <p:sp>
          <p:nvSpPr>
            <p:cNvPr id="45073" name="Rectangle 9"/>
            <p:cNvSpPr>
              <a:spLocks noChangeArrowheads="1"/>
            </p:cNvSpPr>
            <p:nvPr/>
          </p:nvSpPr>
          <p:spPr bwMode="auto">
            <a:xfrm>
              <a:off x="3168" y="1920"/>
              <a:ext cx="1680" cy="720"/>
            </a:xfrm>
            <a:prstGeom prst="rect">
              <a:avLst/>
            </a:prstGeom>
            <a:solidFill>
              <a:srgbClr val="FFE5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00"/>
                  </a:solidFill>
                </a:rPr>
                <a:t>Indicates direction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00"/>
                  </a:solidFill>
                </a:rPr>
                <a:t>of relationship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00"/>
                  </a:solidFill>
                </a:rPr>
                <a:t>(positive or negative)</a:t>
              </a:r>
            </a:p>
          </p:txBody>
        </p:sp>
        <p:sp>
          <p:nvSpPr>
            <p:cNvPr id="45074" name="Line 10"/>
            <p:cNvSpPr>
              <a:spLocks noChangeShapeType="1"/>
            </p:cNvSpPr>
            <p:nvPr/>
          </p:nvSpPr>
          <p:spPr bwMode="auto">
            <a:xfrm>
              <a:off x="3168" y="1920"/>
              <a:ext cx="168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63" name="Group 11"/>
          <p:cNvGrpSpPr>
            <a:grpSpLocks/>
          </p:cNvGrpSpPr>
          <p:nvPr/>
        </p:nvGrpSpPr>
        <p:grpSpPr bwMode="auto">
          <a:xfrm>
            <a:off x="7237050" y="2270126"/>
            <a:ext cx="2514962" cy="1679576"/>
            <a:chOff x="3168" y="3320"/>
            <a:chExt cx="1680" cy="1084"/>
          </a:xfrm>
        </p:grpSpPr>
        <p:sp>
          <p:nvSpPr>
            <p:cNvPr id="45071" name="Rectangle 12"/>
            <p:cNvSpPr>
              <a:spLocks noChangeArrowheads="1"/>
            </p:cNvSpPr>
            <p:nvPr/>
          </p:nvSpPr>
          <p:spPr bwMode="auto">
            <a:xfrm>
              <a:off x="3168" y="3320"/>
              <a:ext cx="1680" cy="1084"/>
            </a:xfrm>
            <a:prstGeom prst="rect">
              <a:avLst/>
            </a:prstGeom>
            <a:solidFill>
              <a:srgbClr val="FFE5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00"/>
                  </a:solidFill>
                </a:rPr>
                <a:t>Indicates strength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00"/>
                  </a:solidFill>
                </a:rPr>
                <a:t>of relationship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00"/>
                  </a:solidFill>
                </a:rPr>
                <a:t>(0.00 to 1.00)</a:t>
              </a:r>
            </a:p>
          </p:txBody>
        </p:sp>
        <p:sp>
          <p:nvSpPr>
            <p:cNvPr id="45072" name="Line 13"/>
            <p:cNvSpPr>
              <a:spLocks noChangeShapeType="1"/>
            </p:cNvSpPr>
            <p:nvPr/>
          </p:nvSpPr>
          <p:spPr bwMode="auto">
            <a:xfrm>
              <a:off x="3168" y="3360"/>
              <a:ext cx="168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5064" name="Text Box 14"/>
          <p:cNvSpPr txBox="1">
            <a:spLocks noChangeArrowheads="1"/>
          </p:cNvSpPr>
          <p:nvPr/>
        </p:nvSpPr>
        <p:spPr bwMode="auto">
          <a:xfrm>
            <a:off x="7086601" y="4232275"/>
            <a:ext cx="693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</a:rPr>
              <a:t>r =</a:t>
            </a:r>
          </a:p>
        </p:txBody>
      </p:sp>
      <p:cxnSp>
        <p:nvCxnSpPr>
          <p:cNvPr id="45065" name="AutoShape 15"/>
          <p:cNvCxnSpPr>
            <a:cxnSpLocks noChangeShapeType="1"/>
            <a:stCxn id="45073" idx="0"/>
            <a:endCxn id="45067" idx="2"/>
          </p:cNvCxnSpPr>
          <p:nvPr/>
        </p:nvCxnSpPr>
        <p:spPr bwMode="auto">
          <a:xfrm flipV="1">
            <a:off x="8007350" y="4832351"/>
            <a:ext cx="1" cy="53022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6" name="Text Box 16"/>
          <p:cNvSpPr txBox="1">
            <a:spLocks noChangeArrowheads="1"/>
          </p:cNvSpPr>
          <p:nvPr/>
        </p:nvSpPr>
        <p:spPr bwMode="auto">
          <a:xfrm>
            <a:off x="8080376" y="4267200"/>
            <a:ext cx="973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</a:rPr>
              <a:t>0.37</a:t>
            </a:r>
          </a:p>
        </p:txBody>
      </p:sp>
      <p:sp>
        <p:nvSpPr>
          <p:cNvPr id="45067" name="Text Box 17"/>
          <p:cNvSpPr txBox="1">
            <a:spLocks noChangeArrowheads="1"/>
          </p:cNvSpPr>
          <p:nvPr/>
        </p:nvSpPr>
        <p:spPr bwMode="auto">
          <a:xfrm>
            <a:off x="7796213" y="4252914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</a:rPr>
              <a:t>+</a:t>
            </a:r>
          </a:p>
        </p:txBody>
      </p:sp>
      <p:cxnSp>
        <p:nvCxnSpPr>
          <p:cNvPr id="45068" name="AutoShape 18"/>
          <p:cNvCxnSpPr>
            <a:cxnSpLocks noChangeShapeType="1"/>
            <a:stCxn id="45075" idx="3"/>
            <a:endCxn id="45064" idx="1"/>
          </p:cNvCxnSpPr>
          <p:nvPr/>
        </p:nvCxnSpPr>
        <p:spPr bwMode="auto">
          <a:xfrm>
            <a:off x="4265612" y="3839766"/>
            <a:ext cx="2820989" cy="6822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9" name="AutoShape 19"/>
          <p:cNvCxnSpPr>
            <a:cxnSpLocks noChangeShapeType="1"/>
            <a:stCxn id="45071" idx="2"/>
            <a:endCxn id="45066" idx="0"/>
          </p:cNvCxnSpPr>
          <p:nvPr/>
        </p:nvCxnSpPr>
        <p:spPr bwMode="auto">
          <a:xfrm>
            <a:off x="8494531" y="3949702"/>
            <a:ext cx="72414" cy="31749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87749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85CFCB-6A6C-498B-B91F-063A50D3B1BE}" type="slidenum">
              <a:rPr lang="en-US" altLang="en-US"/>
              <a:pPr/>
              <a:t>14</a:t>
            </a:fld>
            <a:endParaRPr lang="en-US" altLang="en-US" dirty="0"/>
          </a:p>
        </p:txBody>
      </p:sp>
      <p:sp>
        <p:nvSpPr>
          <p:cNvPr id="47109" name="Text Box 44"/>
          <p:cNvSpPr txBox="1">
            <a:spLocks noChangeArrowheads="1"/>
          </p:cNvSpPr>
          <p:nvPr/>
        </p:nvSpPr>
        <p:spPr bwMode="auto">
          <a:xfrm>
            <a:off x="679593" y="1524000"/>
            <a:ext cx="10825019" cy="190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Euphemia"/>
              </a:rPr>
              <a:t>Scatterplot </a:t>
            </a:r>
            <a:r>
              <a:rPr lang="en-US" altLang="en-US" sz="2800" b="1" dirty="0" smtClean="0">
                <a:latin typeface="Euphemia"/>
              </a:rPr>
              <a:t>-</a:t>
            </a:r>
            <a:r>
              <a:rPr lang="en-US" altLang="en-US" sz="2800" b="1" dirty="0" smtClean="0">
                <a:solidFill>
                  <a:srgbClr val="FF0000"/>
                </a:solidFill>
                <a:latin typeface="Euphemia"/>
              </a:rPr>
              <a:t> </a:t>
            </a:r>
            <a:r>
              <a:rPr lang="en-US" altLang="en-US" sz="2800" dirty="0" smtClean="0">
                <a:latin typeface="Euphemia"/>
              </a:rPr>
              <a:t>graph </a:t>
            </a:r>
            <a:r>
              <a:rPr lang="en-US" altLang="en-US" sz="2800" dirty="0">
                <a:latin typeface="Euphemia"/>
              </a:rPr>
              <a:t>comprised of points that are generated by values of two variables. </a:t>
            </a:r>
            <a:endParaRPr lang="en-US" altLang="en-US" sz="2800" dirty="0" smtClean="0">
              <a:latin typeface="Euphemia"/>
            </a:endParaRPr>
          </a:p>
          <a:p>
            <a:pPr marL="120015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Euphemia"/>
              </a:rPr>
              <a:t>The </a:t>
            </a:r>
            <a:r>
              <a:rPr lang="en-US" altLang="en-US" sz="2800" dirty="0">
                <a:latin typeface="Euphemia"/>
              </a:rPr>
              <a:t>slope of the points </a:t>
            </a:r>
            <a:r>
              <a:rPr lang="en-US" altLang="en-US" sz="2800" dirty="0" smtClean="0">
                <a:latin typeface="Euphemia"/>
              </a:rPr>
              <a:t>shows the </a:t>
            </a:r>
            <a:r>
              <a:rPr lang="en-US" altLang="en-US" sz="2800" dirty="0">
                <a:latin typeface="Euphemia"/>
              </a:rPr>
              <a:t>direction, while the amount of scatter </a:t>
            </a:r>
            <a:r>
              <a:rPr lang="en-US" altLang="en-US" sz="2800" dirty="0" smtClean="0">
                <a:latin typeface="Euphemia"/>
              </a:rPr>
              <a:t>shows </a:t>
            </a:r>
            <a:r>
              <a:rPr lang="en-US" altLang="en-US" sz="2800" dirty="0">
                <a:latin typeface="Euphemia"/>
              </a:rPr>
              <a:t>the strength of the relationship. </a:t>
            </a:r>
          </a:p>
        </p:txBody>
      </p:sp>
      <p:sp>
        <p:nvSpPr>
          <p:cNvPr id="47110" name="Rectangle 45"/>
          <p:cNvSpPr>
            <a:spLocks noGrp="1" noChangeArrowheads="1"/>
          </p:cNvSpPr>
          <p:nvPr>
            <p:ph type="title"/>
          </p:nvPr>
        </p:nvSpPr>
        <p:spPr>
          <a:xfrm>
            <a:off x="760412" y="609600"/>
            <a:ext cx="9906002" cy="61104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  <a:latin typeface="Euphemia"/>
              </a:rPr>
              <a:t>Scatterplots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2" y="3707091"/>
            <a:ext cx="10075098" cy="20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62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609600"/>
            <a:ext cx="10058402" cy="838200"/>
          </a:xfrm>
        </p:spPr>
        <p:txBody>
          <a:bodyPr/>
          <a:lstStyle/>
          <a:p>
            <a:r>
              <a:rPr lang="en-US" b="1" dirty="0"/>
              <a:t>Correlation &amp; Causation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619250"/>
            <a:ext cx="8004810" cy="44196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u="sng" dirty="0"/>
              <a:t>Positive Correlation</a:t>
            </a:r>
            <a:r>
              <a:rPr lang="en-US" sz="2800" dirty="0"/>
              <a:t>- Both variables move in the same direction (up or down)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Examples: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more we study, the better our grades (both go up).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less we study, the lower our grades (both go down)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</a:t>
            </a:r>
            <a:r>
              <a:rPr lang="en-US" dirty="0"/>
              <a:t> </a:t>
            </a:r>
          </a:p>
        </p:txBody>
      </p:sp>
      <p:grpSp>
        <p:nvGrpSpPr>
          <p:cNvPr id="4" name="Group 47"/>
          <p:cNvGrpSpPr>
            <a:grpSpLocks noChangeAspect="1"/>
          </p:cNvGrpSpPr>
          <p:nvPr/>
        </p:nvGrpSpPr>
        <p:grpSpPr bwMode="auto">
          <a:xfrm>
            <a:off x="8829357" y="1628775"/>
            <a:ext cx="3033713" cy="2971800"/>
            <a:chOff x="2040" y="1008"/>
            <a:chExt cx="1680" cy="1200"/>
          </a:xfrm>
        </p:grpSpPr>
        <p:grpSp>
          <p:nvGrpSpPr>
            <p:cNvPr id="5" name="Group 3"/>
            <p:cNvGrpSpPr>
              <a:grpSpLocks noChangeAspect="1"/>
            </p:cNvGrpSpPr>
            <p:nvPr/>
          </p:nvGrpSpPr>
          <p:grpSpPr bwMode="auto">
            <a:xfrm>
              <a:off x="2040" y="1008"/>
              <a:ext cx="1680" cy="1200"/>
              <a:chOff x="336" y="1776"/>
              <a:chExt cx="1680" cy="1200"/>
            </a:xfrm>
          </p:grpSpPr>
          <p:sp>
            <p:nvSpPr>
              <p:cNvPr id="7" name="Rectangle 4"/>
              <p:cNvSpPr>
                <a:spLocks noChangeAspect="1" noChangeArrowheads="1"/>
              </p:cNvSpPr>
              <p:nvPr/>
            </p:nvSpPr>
            <p:spPr bwMode="auto">
              <a:xfrm>
                <a:off x="432" y="1776"/>
                <a:ext cx="1584" cy="1104"/>
              </a:xfrm>
              <a:prstGeom prst="rect">
                <a:avLst/>
              </a:prstGeom>
              <a:solidFill>
                <a:srgbClr val="FFE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8" name="Line 5"/>
              <p:cNvSpPr>
                <a:spLocks noChangeAspect="1" noChangeShapeType="1"/>
              </p:cNvSpPr>
              <p:nvPr/>
            </p:nvSpPr>
            <p:spPr bwMode="auto">
              <a:xfrm>
                <a:off x="432" y="1776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" name="Line 6"/>
              <p:cNvSpPr>
                <a:spLocks noChangeAspect="1" noChangeShapeType="1"/>
              </p:cNvSpPr>
              <p:nvPr/>
            </p:nvSpPr>
            <p:spPr bwMode="auto">
              <a:xfrm>
                <a:off x="432" y="2880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336" y="1776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" name="Line 8"/>
              <p:cNvSpPr>
                <a:spLocks noChangeAspect="1" noChangeShapeType="1"/>
              </p:cNvSpPr>
              <p:nvPr/>
            </p:nvSpPr>
            <p:spPr bwMode="auto">
              <a:xfrm>
                <a:off x="336" y="2976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6" name="Line 24"/>
            <p:cNvSpPr>
              <a:spLocks noChangeAspect="1" noChangeShapeType="1"/>
            </p:cNvSpPr>
            <p:nvPr/>
          </p:nvSpPr>
          <p:spPr bwMode="auto">
            <a:xfrm flipV="1">
              <a:off x="2136" y="1008"/>
              <a:ext cx="1296" cy="110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9211126" y="4766881"/>
            <a:ext cx="22701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latin typeface="Euphemia"/>
              </a:rPr>
              <a:t>Perfect positive</a:t>
            </a:r>
          </a:p>
          <a:p>
            <a:pPr algn="ctr"/>
            <a:r>
              <a:rPr lang="en-US" altLang="en-US" sz="2000" dirty="0">
                <a:latin typeface="Euphemia"/>
              </a:rPr>
              <a:t>correlation (+1.00)</a:t>
            </a:r>
          </a:p>
        </p:txBody>
      </p:sp>
    </p:spTree>
    <p:extLst>
      <p:ext uri="{BB962C8B-B14F-4D97-AF65-F5344CB8AC3E}">
        <p14:creationId xmlns:p14="http://schemas.microsoft.com/office/powerpoint/2010/main" val="11242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09600"/>
            <a:ext cx="9982202" cy="838200"/>
          </a:xfrm>
        </p:spPr>
        <p:txBody>
          <a:bodyPr/>
          <a:lstStyle/>
          <a:p>
            <a:r>
              <a:rPr lang="en-US" b="1" dirty="0"/>
              <a:t>Correlation &amp; Causation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524000"/>
            <a:ext cx="8001000" cy="4495800"/>
          </a:xfrm>
        </p:spPr>
        <p:txBody>
          <a:bodyPr>
            <a:noAutofit/>
          </a:bodyPr>
          <a:lstStyle/>
          <a:p>
            <a:pPr marL="117475" indent="-1174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u="sng" dirty="0"/>
              <a:t>Negative Correlation-</a:t>
            </a:r>
            <a:r>
              <a:rPr lang="en-US" sz="2800" dirty="0"/>
              <a:t> One variable moves up and </a:t>
            </a:r>
            <a:r>
              <a:rPr lang="en-US" sz="2800" dirty="0" smtClean="0"/>
              <a:t>one </a:t>
            </a:r>
            <a:r>
              <a:rPr lang="en-US" sz="2800" dirty="0"/>
              <a:t>variable goes down. </a:t>
            </a:r>
            <a:endParaRPr lang="en-US" sz="2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i="1" dirty="0" smtClean="0"/>
              <a:t>A negative </a:t>
            </a:r>
            <a:r>
              <a:rPr lang="en-US" sz="2400" i="1" dirty="0"/>
              <a:t>correlation has nothing to do with its strength or </a:t>
            </a:r>
            <a:r>
              <a:rPr lang="en-US" sz="2400" i="1" dirty="0" smtClean="0"/>
              <a:t>weakness</a:t>
            </a:r>
            <a:endParaRPr lang="en-US" sz="2400" dirty="0"/>
          </a:p>
          <a:p>
            <a:pPr marL="117475" indent="-117475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Example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The more I brush my teeth, the </a:t>
            </a:r>
            <a:r>
              <a:rPr lang="en-US" sz="2800" dirty="0" smtClean="0"/>
              <a:t>fewer </a:t>
            </a:r>
            <a:r>
              <a:rPr lang="en-US" sz="2800" dirty="0"/>
              <a:t>number of cavities.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The less time a person spends on social media, the more productive he or she is. </a:t>
            </a:r>
          </a:p>
          <a:p>
            <a:pPr marL="0" indent="0" defTabSz="1143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/>
              <a:t>	</a:t>
            </a:r>
          </a:p>
        </p:txBody>
      </p:sp>
      <p:grpSp>
        <p:nvGrpSpPr>
          <p:cNvPr id="4" name="Group 46"/>
          <p:cNvGrpSpPr>
            <a:grpSpLocks noChangeAspect="1"/>
          </p:cNvGrpSpPr>
          <p:nvPr/>
        </p:nvGrpSpPr>
        <p:grpSpPr bwMode="auto">
          <a:xfrm>
            <a:off x="8228012" y="923925"/>
            <a:ext cx="3467101" cy="2971800"/>
            <a:chOff x="480" y="912"/>
            <a:chExt cx="1680" cy="1200"/>
          </a:xfrm>
        </p:grpSpPr>
        <p:grpSp>
          <p:nvGrpSpPr>
            <p:cNvPr id="5" name="Group 15"/>
            <p:cNvGrpSpPr>
              <a:grpSpLocks noChangeAspect="1"/>
            </p:cNvGrpSpPr>
            <p:nvPr/>
          </p:nvGrpSpPr>
          <p:grpSpPr bwMode="auto">
            <a:xfrm>
              <a:off x="480" y="912"/>
              <a:ext cx="1680" cy="1200"/>
              <a:chOff x="336" y="1776"/>
              <a:chExt cx="1680" cy="1200"/>
            </a:xfrm>
          </p:grpSpPr>
          <p:sp>
            <p:nvSpPr>
              <p:cNvPr id="7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432" y="1776"/>
                <a:ext cx="1584" cy="1104"/>
              </a:xfrm>
              <a:prstGeom prst="rect">
                <a:avLst/>
              </a:prstGeom>
              <a:solidFill>
                <a:srgbClr val="FFE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8" name="Line 17"/>
              <p:cNvSpPr>
                <a:spLocks noChangeAspect="1" noChangeShapeType="1"/>
              </p:cNvSpPr>
              <p:nvPr/>
            </p:nvSpPr>
            <p:spPr bwMode="auto">
              <a:xfrm>
                <a:off x="432" y="1776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" name="Line 18"/>
              <p:cNvSpPr>
                <a:spLocks noChangeAspect="1" noChangeShapeType="1"/>
              </p:cNvSpPr>
              <p:nvPr/>
            </p:nvSpPr>
            <p:spPr bwMode="auto">
              <a:xfrm>
                <a:off x="432" y="2880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336" y="1776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" name="Line 20"/>
              <p:cNvSpPr>
                <a:spLocks noChangeAspect="1" noChangeShapeType="1"/>
              </p:cNvSpPr>
              <p:nvPr/>
            </p:nvSpPr>
            <p:spPr bwMode="auto">
              <a:xfrm>
                <a:off x="336" y="2976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6" name="Line 25"/>
            <p:cNvSpPr>
              <a:spLocks noChangeAspect="1" noChangeShapeType="1"/>
            </p:cNvSpPr>
            <p:nvPr/>
          </p:nvSpPr>
          <p:spPr bwMode="auto">
            <a:xfrm>
              <a:off x="576" y="912"/>
              <a:ext cx="1248" cy="110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9124156" y="3993028"/>
            <a:ext cx="21320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/>
              <a:t>Perfect negative</a:t>
            </a:r>
          </a:p>
          <a:p>
            <a:pPr algn="ctr"/>
            <a:r>
              <a:rPr lang="en-US" altLang="en-US" dirty="0"/>
              <a:t>correlation (-1.00)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5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609600"/>
            <a:ext cx="9829802" cy="914400"/>
          </a:xfrm>
        </p:spPr>
        <p:txBody>
          <a:bodyPr/>
          <a:lstStyle/>
          <a:p>
            <a:r>
              <a:rPr lang="en-US" b="1" dirty="0" smtClean="0"/>
              <a:t>Are these positive or negative correlations?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905000"/>
            <a:ext cx="105918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more young children watch TV, the </a:t>
            </a:r>
            <a:r>
              <a:rPr lang="en-US" sz="2800" dirty="0" smtClean="0"/>
              <a:t>less they </a:t>
            </a:r>
            <a:r>
              <a:rPr lang="en-US" sz="2800" dirty="0"/>
              <a:t>read.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more sexual content teens see on TV</a:t>
            </a:r>
            <a:r>
              <a:rPr lang="en-US" sz="2800" dirty="0" smtClean="0"/>
              <a:t>, the </a:t>
            </a:r>
            <a:r>
              <a:rPr lang="en-US" sz="2800" dirty="0"/>
              <a:t>more likely they are to have sex.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longer children are breast-fed, </a:t>
            </a:r>
            <a:r>
              <a:rPr lang="en-US" sz="2800" dirty="0" smtClean="0"/>
              <a:t>the greater </a:t>
            </a:r>
            <a:r>
              <a:rPr lang="en-US" sz="2800" dirty="0"/>
              <a:t>academic </a:t>
            </a:r>
            <a:r>
              <a:rPr lang="en-US" sz="2800" dirty="0" smtClean="0"/>
              <a:t> achievement</a:t>
            </a:r>
            <a:r>
              <a:rPr lang="en-US" sz="28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more often adolescents eat breakfast</a:t>
            </a:r>
            <a:r>
              <a:rPr lang="en-US" sz="2800" dirty="0" smtClean="0"/>
              <a:t>, the </a:t>
            </a:r>
            <a:r>
              <a:rPr lang="en-US" dirty="0"/>
              <a:t>lower their body mass.</a:t>
            </a:r>
          </a:p>
        </p:txBody>
      </p:sp>
    </p:spTree>
    <p:extLst>
      <p:ext uri="{BB962C8B-B14F-4D97-AF65-F5344CB8AC3E}">
        <p14:creationId xmlns:p14="http://schemas.microsoft.com/office/powerpoint/2010/main" val="42377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498DD0-E936-43EA-A067-76FFED666829}" type="slidenum">
              <a:rPr lang="en-US" altLang="en-US"/>
              <a:pPr/>
              <a:t>18</a:t>
            </a:fld>
            <a:endParaRPr lang="en-US" altLang="en-US" dirty="0"/>
          </a:p>
        </p:txBody>
      </p:sp>
      <p:grpSp>
        <p:nvGrpSpPr>
          <p:cNvPr id="49156" name="Group 24"/>
          <p:cNvGrpSpPr>
            <a:grpSpLocks noChangeAspect="1"/>
          </p:cNvGrpSpPr>
          <p:nvPr/>
        </p:nvGrpSpPr>
        <p:grpSpPr bwMode="auto">
          <a:xfrm>
            <a:off x="2132012" y="1547446"/>
            <a:ext cx="7696200" cy="4313237"/>
            <a:chOff x="288" y="1056"/>
            <a:chExt cx="5183" cy="2905"/>
          </a:xfrm>
        </p:grpSpPr>
        <p:pic>
          <p:nvPicPr>
            <p:cNvPr id="49158" name="Picture 3" descr="table-02-01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50" b="40500"/>
            <a:stretch>
              <a:fillRect/>
            </a:stretch>
          </p:blipFill>
          <p:spPr bwMode="auto">
            <a:xfrm>
              <a:off x="288" y="1056"/>
              <a:ext cx="2447" cy="2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49159" name="Group 23"/>
            <p:cNvGrpSpPr>
              <a:grpSpLocks noChangeAspect="1"/>
            </p:cNvGrpSpPr>
            <p:nvPr/>
          </p:nvGrpSpPr>
          <p:grpSpPr bwMode="auto">
            <a:xfrm>
              <a:off x="3015" y="1064"/>
              <a:ext cx="2456" cy="2897"/>
              <a:chOff x="3015" y="1064"/>
              <a:chExt cx="2456" cy="2897"/>
            </a:xfrm>
          </p:grpSpPr>
          <p:pic>
            <p:nvPicPr>
              <p:cNvPr id="49160" name="Picture 4" descr="table-02-0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250"/>
              <a:stretch>
                <a:fillRect/>
              </a:stretch>
            </p:blipFill>
            <p:spPr bwMode="auto">
              <a:xfrm>
                <a:off x="3024" y="1784"/>
                <a:ext cx="2447" cy="2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9161" name="Picture 19" descr="table-02-0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50" b="80099"/>
              <a:stretch>
                <a:fillRect/>
              </a:stretch>
            </p:blipFill>
            <p:spPr bwMode="auto">
              <a:xfrm>
                <a:off x="3015" y="1064"/>
                <a:ext cx="2447" cy="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9157" name="Rectangle 22"/>
          <p:cNvSpPr>
            <a:spLocks noChangeArrowheads="1"/>
          </p:cNvSpPr>
          <p:nvPr/>
        </p:nvSpPr>
        <p:spPr bwMode="auto">
          <a:xfrm>
            <a:off x="1979612" y="838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Palatino Linotype" panose="02040502050505030304" pitchFamily="18" charset="0"/>
              </a:rPr>
              <a:t>Data showing height and temperament in people.</a:t>
            </a:r>
          </a:p>
        </p:txBody>
      </p:sp>
    </p:spTree>
    <p:extLst>
      <p:ext uri="{BB962C8B-B14F-4D97-AF65-F5344CB8AC3E}">
        <p14:creationId xmlns:p14="http://schemas.microsoft.com/office/powerpoint/2010/main" val="3787324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2C0DEE-BF89-459C-BCCA-92DECB7564A0}" type="slidenum">
              <a:rPr lang="en-US" altLang="en-US"/>
              <a:pPr/>
              <a:t>19</a:t>
            </a:fld>
            <a:endParaRPr lang="en-US" altLang="en-US" dirty="0"/>
          </a:p>
        </p:txBody>
      </p:sp>
      <p:pic>
        <p:nvPicPr>
          <p:cNvPr id="50180" name="Picture 3" descr="figure-02-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9"/>
          <a:stretch>
            <a:fillRect/>
          </a:stretch>
        </p:blipFill>
        <p:spPr>
          <a:xfrm>
            <a:off x="2208212" y="2013677"/>
            <a:ext cx="6781800" cy="41093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1370012" y="752475"/>
            <a:ext cx="9753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14438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85938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1238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76538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33738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90938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48138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05338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Euphemia"/>
              </a:rPr>
              <a:t>The scatterplot below shows the relationship between height and temperament in people.  There is </a:t>
            </a:r>
            <a:r>
              <a:rPr lang="en-US" altLang="en-US" sz="2800" dirty="0" smtClean="0">
                <a:latin typeface="Euphemia"/>
              </a:rPr>
              <a:t>a </a:t>
            </a:r>
            <a:r>
              <a:rPr lang="en-US" altLang="en-US" sz="2800" dirty="0">
                <a:latin typeface="Euphemia"/>
              </a:rPr>
              <a:t>moderate positive correlation of +0.63.</a:t>
            </a:r>
          </a:p>
        </p:txBody>
      </p:sp>
    </p:spTree>
    <p:extLst>
      <p:ext uri="{BB962C8B-B14F-4D97-AF65-F5344CB8AC3E}">
        <p14:creationId xmlns:p14="http://schemas.microsoft.com/office/powerpoint/2010/main" val="3662292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25" y="4619730"/>
            <a:ext cx="2476500" cy="1414357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876" y="762000"/>
            <a:ext cx="9143538" cy="1066800"/>
          </a:xfrm>
        </p:spPr>
        <p:txBody>
          <a:bodyPr>
            <a:normAutofit/>
          </a:bodyPr>
          <a:lstStyle/>
          <a:p>
            <a:r>
              <a:rPr lang="en-US" b="1" dirty="0"/>
              <a:t>The Limits of Intuition and Common Sense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876" y="1524000"/>
            <a:ext cx="9143538" cy="44958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Hindsight Bias- </a:t>
            </a:r>
            <a:r>
              <a:rPr lang="en-US" dirty="0"/>
              <a:t>the tendency to believe after learning an outcome, that one would have foreseen it. (</a:t>
            </a:r>
            <a:r>
              <a:rPr lang="en-US" i="1" dirty="0"/>
              <a:t>I-knew-it-all-along phenomenon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After 9/11, it seemed obvious that the U.S. intelligence analysts should have taken advance warnings more seriously.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</a:rPr>
              <a:t>Overconfidence</a:t>
            </a:r>
            <a:r>
              <a:rPr lang="en-US" sz="2400" dirty="0">
                <a:solidFill>
                  <a:srgbClr val="C00000"/>
                </a:solidFill>
              </a:rPr>
              <a:t>-</a:t>
            </a:r>
            <a:r>
              <a:rPr lang="en-US" sz="2400" dirty="0"/>
              <a:t> the tendency to be more confident than correct</a:t>
            </a:r>
          </a:p>
          <a:p>
            <a:pPr marL="633413" lvl="2" indent="-117475">
              <a:buFont typeface="Arial" panose="020B0604020202020204" pitchFamily="34" charset="0"/>
              <a:buChar char="•"/>
            </a:pPr>
            <a:r>
              <a:rPr lang="en-US" sz="2400" dirty="0"/>
              <a:t>Experts in predictions of political, economic, &amp; military situations followed for 5 years learned that those who felt more than 80% confident were right less than 40% of the time.</a:t>
            </a:r>
          </a:p>
          <a:p>
            <a:pPr marL="633413" lvl="2" indent="-117475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9/11, it seemed obvious that the U.S. intelligence analysts should have taken advance warnings more seriously.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691" y="1676400"/>
            <a:ext cx="1958134" cy="122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8ED785-7A0D-499E-BA1C-B1E1E7BA65B5}" type="slidenum">
              <a:rPr lang="en-US" altLang="en-US"/>
              <a:pPr/>
              <a:t>20</a:t>
            </a:fld>
            <a:endParaRPr lang="en-US" altLang="en-US" dirty="0"/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5857875" y="4051301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/>
              <a:t>or</a:t>
            </a:r>
            <a:endParaRPr lang="en-US" altLang="en-US" sz="2400" b="1" dirty="0"/>
          </a:p>
        </p:txBody>
      </p:sp>
      <p:sp>
        <p:nvSpPr>
          <p:cNvPr id="51204" name="Rectangle 8"/>
          <p:cNvSpPr>
            <a:spLocks noGrp="1" noChangeArrowheads="1"/>
          </p:cNvSpPr>
          <p:nvPr>
            <p:ph type="title"/>
          </p:nvPr>
        </p:nvSpPr>
        <p:spPr>
          <a:xfrm>
            <a:off x="531812" y="609600"/>
            <a:ext cx="10134602" cy="10668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Correlation and Causation</a:t>
            </a:r>
          </a:p>
        </p:txBody>
      </p:sp>
      <p:pic>
        <p:nvPicPr>
          <p:cNvPr id="51205" name="Picture 36" descr="12673_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1517" r="1146" b="1453"/>
          <a:stretch>
            <a:fillRect/>
          </a:stretch>
        </p:blipFill>
        <p:spPr>
          <a:xfrm>
            <a:off x="4875212" y="1676400"/>
            <a:ext cx="6186487" cy="43042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1812" y="25146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 Linotype" panose="02040502050505030304" pitchFamily="18" charset="0"/>
              </a:rPr>
              <a:t>Correlation indicates the possibility of a cause-effect relationship, </a:t>
            </a:r>
            <a:r>
              <a:rPr lang="en-US" sz="2800" b="1" dirty="0">
                <a:latin typeface="Palatino Linotype" panose="02040502050505030304" pitchFamily="18" charset="0"/>
              </a:rPr>
              <a:t>but it does not prove causation.</a:t>
            </a:r>
          </a:p>
          <a:p>
            <a:endParaRPr lang="en-US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34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11" y="533400"/>
            <a:ext cx="10744200" cy="533400"/>
          </a:xfrm>
        </p:spPr>
        <p:txBody>
          <a:bodyPr>
            <a:noAutofit/>
          </a:bodyPr>
          <a:lstStyle/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Illusory Correlations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77" y="1295400"/>
            <a:ext cx="11086867" cy="4419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04040"/>
                </a:solidFill>
              </a:rPr>
              <a:t>The perception of a relationship where none exists.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When we believe there is a relationship between two things, we may notice &amp; recall confirming instances more than disconfirming instances</a:t>
            </a: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1435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1435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b="1" dirty="0">
                <a:solidFill>
                  <a:schemeClr val="accent1"/>
                </a:solidFill>
              </a:rPr>
              <a:t>Examples: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Infertile couples become pregnant after adopting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More babies are born during full moons.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Superstitions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Stereotypes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83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85800"/>
            <a:ext cx="9143538" cy="762000"/>
          </a:xfrm>
        </p:spPr>
        <p:txBody>
          <a:bodyPr/>
          <a:lstStyle/>
          <a:p>
            <a:r>
              <a:rPr lang="en-US" b="1" dirty="0" smtClean="0"/>
              <a:t>Regression toward the mean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676400"/>
            <a:ext cx="10363200" cy="4343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The tendency for extreme or unusual scores or events to fall back (regress) toward the average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Average results are more typical than extreme results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Extraordinary happenings tend to be followed more by ordinary ones.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/>
              <a:t>Example:</a:t>
            </a:r>
            <a:r>
              <a:rPr lang="en-US" sz="2800" dirty="0" smtClean="0"/>
              <a:t>  Students who score much higher or lower on an exam than they usually do are likely, when retested, to return to their average.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371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A3D3E5-8B63-47B5-8A42-222EDD302C44}" type="slidenum">
              <a:rPr lang="en-US" altLang="en-US">
                <a:solidFill>
                  <a:srgbClr val="000000"/>
                </a:solidFill>
              </a:rPr>
              <a:pPr/>
              <a:t>23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4455" y="1259682"/>
            <a:ext cx="10437971" cy="9255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latin typeface="Euphemia"/>
              </a:rPr>
              <a:t>Given random data, we look for order and meaningful patterns.</a:t>
            </a:r>
          </a:p>
        </p:txBody>
      </p:sp>
      <p:pic>
        <p:nvPicPr>
          <p:cNvPr id="55300" name="Picture 3" descr="1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2167" r="1848" b="2527"/>
          <a:stretch>
            <a:fillRect/>
          </a:stretch>
        </p:blipFill>
        <p:spPr bwMode="auto">
          <a:xfrm>
            <a:off x="688750" y="2492767"/>
            <a:ext cx="3135285" cy="202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C00000"/>
                </a:solidFill>
                <a:latin typeface="Euphemia"/>
              </a:rPr>
              <a:t>Order in Random Events</a:t>
            </a:r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3875351" y="2139552"/>
            <a:ext cx="20574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Euphemia"/>
              </a:rPr>
              <a:t>Your chances of being dealt either of these hands is precisely the same:  1 in 2,598,960</a:t>
            </a:r>
            <a:r>
              <a:rPr lang="en-US" alt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441" y="5262561"/>
            <a:ext cx="1066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Euphemia"/>
              </a:rPr>
              <a:t>Random sequences, streaks, and patterns do occur, but they equal out over time and trials</a:t>
            </a:r>
          </a:p>
        </p:txBody>
      </p:sp>
      <p:pic>
        <p:nvPicPr>
          <p:cNvPr id="8" name="Picture 8" descr="12673_MyersPsy8e_01UN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0212" y="2116147"/>
            <a:ext cx="21748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27940" y="2093738"/>
            <a:ext cx="2058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Euphemia"/>
              </a:rPr>
              <a:t>Angelo and Maria </a:t>
            </a:r>
            <a:r>
              <a:rPr lang="en-US" altLang="en-US" sz="2400" dirty="0" err="1">
                <a:latin typeface="Euphemia"/>
              </a:rPr>
              <a:t>Gallina</a:t>
            </a:r>
            <a:r>
              <a:rPr lang="en-US" altLang="en-US" sz="2400" dirty="0">
                <a:latin typeface="Euphemia"/>
              </a:rPr>
              <a:t> won two California lottery games on the same day.</a:t>
            </a:r>
          </a:p>
        </p:txBody>
      </p:sp>
    </p:spTree>
    <p:extLst>
      <p:ext uri="{BB962C8B-B14F-4D97-AF65-F5344CB8AC3E}">
        <p14:creationId xmlns:p14="http://schemas.microsoft.com/office/powerpoint/2010/main" val="146236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1D6831-EDFB-4BEE-9389-165EC838EA3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8012" y="243466"/>
            <a:ext cx="10969943" cy="1143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altLang="en-US" sz="4000" b="1" dirty="0">
                <a:latin typeface="Palatino Linotype" panose="02040502050505030304" pitchFamily="18" charset="0"/>
              </a:rPr>
              <a:t>Experimentation- Exploring Cause and Effect</a:t>
            </a: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6612" y="1459946"/>
            <a:ext cx="10591800" cy="455985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en-US" sz="2800" dirty="0">
                <a:solidFill>
                  <a:schemeClr val="tx2"/>
                </a:solidFill>
                <a:latin typeface="Palatino Linotype" panose="02040502050505030304" pitchFamily="18" charset="0"/>
              </a:rPr>
              <a:t>Like other sciences, experimentation is the backbone of psychology research.  </a:t>
            </a:r>
            <a:r>
              <a:rPr lang="en-US" altLang="en-US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Experiments isolate causes and their effects.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Experiments</a:t>
            </a:r>
            <a:r>
              <a:rPr lang="en-US" altLang="en-US" sz="2800" dirty="0">
                <a:solidFill>
                  <a:schemeClr val="tx2"/>
                </a:solidFill>
                <a:latin typeface="Palatino Linotype" panose="02040502050505030304" pitchFamily="18" charset="0"/>
              </a:rPr>
              <a:t> enable a researcher to focus on the possible effects of one or more factors by:</a:t>
            </a:r>
          </a:p>
          <a:p>
            <a:pPr marL="788670" lvl="1" indent="-514350">
              <a:lnSpc>
                <a:spcPct val="110000"/>
              </a:lnSpc>
              <a:buFont typeface="+mj-lt"/>
              <a:buAutoNum type="arabicPeriod"/>
              <a:tabLst>
                <a:tab pos="398463" algn="l"/>
              </a:tabLst>
            </a:pPr>
            <a:r>
              <a:rPr lang="en-US" altLang="en-US" sz="2800" dirty="0">
                <a:solidFill>
                  <a:schemeClr val="tx2"/>
                </a:solidFill>
                <a:latin typeface="Palatino Linotype" panose="02040502050505030304" pitchFamily="18" charset="0"/>
              </a:rPr>
              <a:t>Manipulating the factors of interest</a:t>
            </a:r>
          </a:p>
          <a:p>
            <a:pPr marL="788670" lvl="1" indent="-514350">
              <a:lnSpc>
                <a:spcPct val="110000"/>
              </a:lnSpc>
              <a:buFont typeface="+mj-lt"/>
              <a:buAutoNum type="arabicPeriod"/>
              <a:tabLst>
                <a:tab pos="398463" algn="l"/>
              </a:tabLst>
            </a:pPr>
            <a:r>
              <a:rPr lang="en-US" altLang="en-US" sz="2800" dirty="0">
                <a:solidFill>
                  <a:schemeClr val="tx2"/>
                </a:solidFill>
                <a:latin typeface="Palatino Linotype" panose="02040502050505030304" pitchFamily="18" charset="0"/>
              </a:rPr>
              <a:t>Holding constant (“controlling”) the other factors</a:t>
            </a:r>
          </a:p>
          <a:p>
            <a:pPr marL="274320" lvl="1" indent="0">
              <a:lnSpc>
                <a:spcPct val="110000"/>
              </a:lnSpc>
              <a:buNone/>
              <a:tabLst>
                <a:tab pos="398463" algn="l"/>
              </a:tabLst>
            </a:pPr>
            <a:r>
              <a:rPr lang="en-US" altLang="en-US" sz="2800" dirty="0">
                <a:latin typeface="Palatino Linotype" panose="02040502050505030304" pitchFamily="18" charset="0"/>
              </a:rPr>
              <a:t>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2800" dirty="0">
                <a:solidFill>
                  <a:schemeClr val="tx2"/>
                </a:solidFill>
                <a:latin typeface="Palatino Linotype" panose="02040502050505030304" pitchFamily="18" charset="0"/>
              </a:rPr>
              <a:t>Unlike correlational studies, an experiment manipulates a factor to determine its effect.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9397" name="Rectangle 17"/>
          <p:cNvSpPr>
            <a:spLocks noChangeArrowheads="1"/>
          </p:cNvSpPr>
          <p:nvPr/>
        </p:nvSpPr>
        <p:spPr bwMode="auto">
          <a:xfrm>
            <a:off x="727074" y="1600200"/>
            <a:ext cx="9434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1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609600"/>
            <a:ext cx="9906002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Selecting Human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524000"/>
            <a:ext cx="9906002" cy="4572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Representative sample </a:t>
            </a:r>
            <a:r>
              <a:rPr lang="en-US" sz="2800" dirty="0">
                <a:latin typeface="Palatino Linotype" panose="02040502050505030304" pitchFamily="18" charset="0"/>
              </a:rPr>
              <a:t>– selecting participants from </a:t>
            </a:r>
            <a:r>
              <a:rPr lang="en-US" sz="2800" dirty="0" smtClean="0">
                <a:latin typeface="Palatino Linotype" panose="02040502050505030304" pitchFamily="18" charset="0"/>
              </a:rPr>
              <a:t>the general population that </a:t>
            </a:r>
            <a:r>
              <a:rPr lang="en-US" sz="2800" dirty="0">
                <a:latin typeface="Palatino Linotype" panose="02040502050505030304" pitchFamily="18" charset="0"/>
              </a:rPr>
              <a:t>closely match the population being studied.</a:t>
            </a:r>
          </a:p>
          <a:p>
            <a:pPr lvl="1"/>
            <a:r>
              <a:rPr lang="en-US" sz="2800" dirty="0">
                <a:latin typeface="Palatino Linotype" panose="02040502050505030304" pitchFamily="18" charset="0"/>
              </a:rPr>
              <a:t>Necessary if the researcher wants to generalize findings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Cross-sectional sample</a:t>
            </a:r>
            <a:r>
              <a:rPr lang="en-US" sz="2800" dirty="0">
                <a:latin typeface="Palatino Linotype" panose="02040502050505030304" pitchFamily="18" charset="0"/>
              </a:rPr>
              <a:t> – selecting participants who differ on one key characteristic such as age, income level, or geographic location at one specific point in time. 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Longitudinal study </a:t>
            </a:r>
            <a:r>
              <a:rPr lang="en-US" sz="2800" dirty="0">
                <a:latin typeface="Palatino Linotype" panose="02040502050505030304" pitchFamily="18" charset="0"/>
              </a:rPr>
              <a:t>– a study that examines the same group of individuals over an extended period of time.</a:t>
            </a:r>
          </a:p>
          <a:p>
            <a:pPr marL="617220" lvl="2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Palatino Linotype" panose="02040502050505030304" pitchFamily="18" charset="0"/>
              </a:rPr>
              <a:t>Very lengthy and expensive to track for a period of time.</a:t>
            </a:r>
          </a:p>
        </p:txBody>
      </p:sp>
    </p:spTree>
    <p:extLst>
      <p:ext uri="{BB962C8B-B14F-4D97-AF65-F5344CB8AC3E}">
        <p14:creationId xmlns:p14="http://schemas.microsoft.com/office/powerpoint/2010/main" val="7577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525002" cy="6858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Building Confidence in Research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447800"/>
            <a:ext cx="9296400" cy="4572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Blind</a:t>
            </a:r>
            <a:r>
              <a:rPr lang="en-US" sz="28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-  </a:t>
            </a:r>
            <a:r>
              <a:rPr lang="en-US" sz="2800" dirty="0">
                <a:latin typeface="Palatino Linotype" panose="02040502050505030304" pitchFamily="18" charset="0"/>
              </a:rPr>
              <a:t>Participant is unaware of placement in experimental or control group</a:t>
            </a:r>
            <a:endParaRPr lang="en-US" sz="2800" dirty="0"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Double-blind</a:t>
            </a:r>
            <a:r>
              <a:rPr lang="en-US" sz="28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- Neither the researcher nor the participants know whether they receive treatment or a placebo. </a:t>
            </a:r>
          </a:p>
          <a:p>
            <a:pPr lvl="1"/>
            <a:r>
              <a:rPr lang="en-US" sz="28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Used to control for confounding variables</a:t>
            </a:r>
          </a:p>
          <a:p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Placebo Effect </a:t>
            </a:r>
            <a:r>
              <a:rPr lang="en-US" sz="2800" dirty="0">
                <a:latin typeface="Palatino Linotype" panose="02040502050505030304" pitchFamily="18" charset="0"/>
              </a:rPr>
              <a:t>– experimental results caused by expectations alone</a:t>
            </a:r>
            <a:endParaRPr lang="en-US" sz="2800" dirty="0"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3310318"/>
            <a:ext cx="2895600" cy="286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685800"/>
            <a:ext cx="9823451" cy="762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Building Confidence in Research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1" y="1676400"/>
            <a:ext cx="9829803" cy="434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Random Assignment </a:t>
            </a:r>
            <a:r>
              <a:rPr lang="en-US" sz="2800" dirty="0">
                <a:latin typeface="Palatino Linotype" panose="02040502050505030304" pitchFamily="18" charset="0"/>
              </a:rPr>
              <a:t>reduces pre-existing differences between groups by selecting participants by chance for both experimental &amp; control groups (used for comparison)</a:t>
            </a:r>
          </a:p>
          <a:p>
            <a:pPr lvl="1"/>
            <a:r>
              <a:rPr lang="en-US" sz="2800" dirty="0">
                <a:latin typeface="Palatino Linotype" panose="02040502050505030304" pitchFamily="18" charset="0"/>
              </a:rPr>
              <a:t>Roughly equalizes the two groups in age, attitudes, and every other characteristic</a:t>
            </a:r>
          </a:p>
          <a:p>
            <a:r>
              <a:rPr lang="en-US" sz="2800" b="1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Double-blind</a:t>
            </a:r>
            <a:r>
              <a:rPr lang="en-US" sz="28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procedure and </a:t>
            </a:r>
            <a:r>
              <a:rPr lang="en-US" sz="2800" b="1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random assignment </a:t>
            </a:r>
            <a:r>
              <a:rPr lang="en-US" sz="28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build confidence in research findings by reducing the risk of researcher bias.</a:t>
            </a:r>
          </a:p>
          <a:p>
            <a:endParaRPr lang="en-US" dirty="0"/>
          </a:p>
          <a:p>
            <a:endParaRPr lang="en-US" dirty="0">
              <a:latin typeface="Palatino Linotype" panose="02040502050505030304" pitchFamily="18" charset="0"/>
            </a:endParaRPr>
          </a:p>
          <a:p>
            <a:endParaRPr lang="en-US" dirty="0">
              <a:solidFill>
                <a:schemeClr val="tx2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523475"/>
            <a:ext cx="1993900" cy="184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6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609600"/>
            <a:ext cx="9677402" cy="762000"/>
          </a:xfrm>
        </p:spPr>
        <p:txBody>
          <a:bodyPr/>
          <a:lstStyle/>
          <a:p>
            <a:r>
              <a:rPr lang="en-US" b="1" dirty="0">
                <a:latin typeface="Palatino Linotype" panose="02040502050505030304" pitchFamily="18" charset="0"/>
              </a:rPr>
              <a:t>Experimentation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943100"/>
            <a:ext cx="4763908" cy="37478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Experimental group </a:t>
            </a:r>
            <a:r>
              <a:rPr lang="en-US" sz="2800" dirty="0">
                <a:latin typeface="Palatino Linotype" panose="02040502050505030304" pitchFamily="18" charset="0"/>
              </a:rPr>
              <a:t>- receives the treatment</a:t>
            </a:r>
          </a:p>
          <a:p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Control group </a:t>
            </a:r>
            <a:r>
              <a:rPr lang="en-US" sz="2800" dirty="0">
                <a:latin typeface="Palatino Linotype" panose="02040502050505030304" pitchFamily="18" charset="0"/>
              </a:rPr>
              <a:t>- does not receive the treatment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12" y="1371600"/>
            <a:ext cx="5333999" cy="43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6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4BF0A3-6887-4BDB-BFC9-0F8581E9709C}" type="slidenum">
              <a:rPr lang="en-US" altLang="en-US"/>
              <a:pPr/>
              <a:t>29</a:t>
            </a:fld>
            <a:endParaRPr lang="en-US" altLang="en-US" dirty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7612" y="1600200"/>
            <a:ext cx="10210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Independent Variable -</a:t>
            </a:r>
            <a:r>
              <a:rPr lang="en-US" altLang="en-US" sz="2800" dirty="0">
                <a:latin typeface="Palatino Linotype" panose="02040502050505030304" pitchFamily="18" charset="0"/>
              </a:rPr>
              <a:t> a factor manipulated by the experimenter.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alatino Linotype" panose="02040502050505030304" pitchFamily="18" charset="0"/>
              </a:rPr>
              <a:t>The effect of the independent variable on the dependent variable is the focus of the study. </a:t>
            </a:r>
          </a:p>
          <a:p>
            <a:pPr marL="0" indent="0">
              <a:buNone/>
            </a:pPr>
            <a:r>
              <a:rPr lang="en-US" altLang="en-US" sz="2800" b="1" dirty="0">
                <a:latin typeface="Palatino Linotype" panose="02040502050505030304" pitchFamily="18" charset="0"/>
              </a:rPr>
              <a:t>Example</a:t>
            </a:r>
            <a:r>
              <a:rPr lang="en-US" altLang="en-US" sz="2800" dirty="0">
                <a:latin typeface="Palatino Linotype" panose="02040502050505030304" pitchFamily="18" charset="0"/>
              </a:rPr>
              <a:t>: When examining the effects of breast feeding upon intelligence, </a:t>
            </a:r>
            <a:r>
              <a:rPr lang="en-US" altLang="en-US" sz="2800" u="sng" dirty="0">
                <a:latin typeface="Palatino Linotype" panose="02040502050505030304" pitchFamily="18" charset="0"/>
              </a:rPr>
              <a:t>breast feeding</a:t>
            </a:r>
            <a:r>
              <a:rPr lang="en-US" altLang="en-US" sz="2800" dirty="0">
                <a:latin typeface="Palatino Linotype" panose="02040502050505030304" pitchFamily="18" charset="0"/>
              </a:rPr>
              <a:t> is the independent variable.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>
          <a:xfrm>
            <a:off x="1217612" y="609600"/>
            <a:ext cx="9448802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Palatino Linotype" panose="02040502050505030304" pitchFamily="18" charset="0"/>
              </a:rPr>
              <a:t/>
            </a:r>
            <a:br>
              <a:rPr lang="en-US" altLang="en-US" b="1" dirty="0">
                <a:latin typeface="Palatino Linotype" panose="02040502050505030304" pitchFamily="18" charset="0"/>
              </a:rPr>
            </a:br>
            <a:r>
              <a:rPr lang="en-US" alt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Experimentation</a:t>
            </a:r>
            <a:r>
              <a:rPr lang="en-US" altLang="en-US" b="1" dirty="0">
                <a:latin typeface="Palatino Linotype" panose="020405020505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6189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762000"/>
          </a:xfrm>
        </p:spPr>
        <p:txBody>
          <a:bodyPr/>
          <a:lstStyle/>
          <a:p>
            <a:r>
              <a:rPr lang="en-US" b="1" dirty="0"/>
              <a:t>The Scientific Attitude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0012" y="1600200"/>
            <a:ext cx="8963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Psychologists persistently ask two questions: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What do you mean?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How do you know?  </a:t>
            </a:r>
            <a:r>
              <a:rPr lang="en-US" sz="2800" i="1" dirty="0"/>
              <a:t>(Show me the evidence)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lvl="1" indent="-457200"/>
            <a:r>
              <a:rPr lang="en-US" sz="2800" b="1" dirty="0"/>
              <a:t>Critical Thinking </a:t>
            </a:r>
            <a:r>
              <a:rPr lang="en-US" sz="2800" dirty="0"/>
              <a:t>– examines assumptions, discerns hidden values, evaluates evidence, and assesses conclusions</a:t>
            </a:r>
          </a:p>
          <a:p>
            <a:pPr lvl="1"/>
            <a:endParaRPr lang="en-US" sz="2800" i="1" dirty="0"/>
          </a:p>
          <a:p>
            <a:pPr marL="800100" lvl="1" indent="-800100">
              <a:buFont typeface="Arial" panose="020B0604020202020204" pitchFamily="34" charset="0"/>
              <a:buChar char="•"/>
            </a:pP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95" y="4495800"/>
            <a:ext cx="35433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3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CB8EF4-8D5B-45B6-BB50-9FBB021FE29A}" type="slidenum">
              <a:rPr lang="en-US" altLang="en-US"/>
              <a:pPr/>
              <a:t>30</a:t>
            </a:fld>
            <a:endParaRPr lang="en-US" altLang="en-US" dirty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1812" y="1447800"/>
            <a:ext cx="70104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Dependent Variable -</a:t>
            </a:r>
            <a:r>
              <a:rPr lang="en-US" altLang="en-US" sz="2800" dirty="0">
                <a:latin typeface="Palatino Linotype" panose="02040502050505030304" pitchFamily="18" charset="0"/>
              </a:rPr>
              <a:t> a factor that may change in response to an independent variable. </a:t>
            </a:r>
          </a:p>
          <a:p>
            <a:r>
              <a:rPr lang="en-US" sz="2800" dirty="0">
                <a:latin typeface="Palatino Linotype" panose="02040502050505030304" pitchFamily="18" charset="0"/>
              </a:rPr>
              <a:t>Impact can be measured</a:t>
            </a:r>
            <a:endParaRPr lang="en-US" altLang="en-US" sz="2800" dirty="0">
              <a:latin typeface="Palatino Linotype" panose="02040502050505030304" pitchFamily="18" charset="0"/>
            </a:endParaRPr>
          </a:p>
          <a:p>
            <a:r>
              <a:rPr lang="en-US" altLang="en-US" sz="2800" dirty="0">
                <a:latin typeface="Palatino Linotype" panose="02040502050505030304" pitchFamily="18" charset="0"/>
              </a:rPr>
              <a:t>In psychology, it is usually a behavior or a mental process. </a:t>
            </a:r>
          </a:p>
          <a:p>
            <a:pPr marL="0" indent="0">
              <a:buNone/>
            </a:pPr>
            <a:r>
              <a:rPr lang="en-US" altLang="en-US" sz="2800" b="1" dirty="0">
                <a:latin typeface="Palatino Linotype" panose="02040502050505030304" pitchFamily="18" charset="0"/>
              </a:rPr>
              <a:t>Example:  </a:t>
            </a:r>
            <a:r>
              <a:rPr lang="en-US" altLang="en-US" sz="2800" dirty="0">
                <a:latin typeface="Palatino Linotype" panose="02040502050505030304" pitchFamily="18" charset="0"/>
              </a:rPr>
              <a:t>In our study on the effect of breast feeding upon intelligence, </a:t>
            </a:r>
            <a:r>
              <a:rPr lang="en-US" altLang="en-US" sz="2800" u="sng" dirty="0">
                <a:latin typeface="Palatino Linotype" panose="02040502050505030304" pitchFamily="18" charset="0"/>
              </a:rPr>
              <a:t>intelligence</a:t>
            </a:r>
            <a:r>
              <a:rPr lang="en-US" altLang="en-US" sz="2800" dirty="0">
                <a:latin typeface="Palatino Linotype" panose="02040502050505030304" pitchFamily="18" charset="0"/>
              </a:rPr>
              <a:t> is the dependent variable.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2" y="532476"/>
            <a:ext cx="9143538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Experimentation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474" y="1676400"/>
            <a:ext cx="480123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79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525002" cy="10668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Experimentation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905000"/>
            <a:ext cx="9601202" cy="4114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Confounding Variable </a:t>
            </a:r>
            <a:r>
              <a:rPr lang="en-US" sz="2800" dirty="0">
                <a:latin typeface="Palatino Linotype" panose="02040502050505030304" pitchFamily="18" charset="0"/>
              </a:rPr>
              <a:t>- A factor other than the independent variable that might produce and effect in the experiment.</a:t>
            </a:r>
          </a:p>
          <a:p>
            <a:r>
              <a:rPr lang="en-US" sz="2800" b="1" dirty="0">
                <a:latin typeface="Palatino Linotype" panose="02040502050505030304" pitchFamily="18" charset="0"/>
              </a:rPr>
              <a:t>Examples: </a:t>
            </a:r>
          </a:p>
          <a:p>
            <a:pPr lvl="1"/>
            <a:r>
              <a:rPr lang="en-US" sz="2800" b="1" dirty="0">
                <a:latin typeface="Palatino Linotype" panose="02040502050505030304" pitchFamily="18" charset="0"/>
              </a:rPr>
              <a:t>Participant bias </a:t>
            </a:r>
            <a:r>
              <a:rPr lang="en-US" sz="2800" dirty="0">
                <a:latin typeface="Palatino Linotype" panose="02040502050505030304" pitchFamily="18" charset="0"/>
              </a:rPr>
              <a:t>– subjects act </a:t>
            </a:r>
            <a:r>
              <a:rPr lang="en-US" sz="2800" dirty="0" smtClean="0">
                <a:latin typeface="Palatino Linotype" panose="02040502050505030304" pitchFamily="18" charset="0"/>
              </a:rPr>
              <a:t>in </a:t>
            </a:r>
            <a:r>
              <a:rPr lang="en-US" sz="2800" dirty="0">
                <a:latin typeface="Palatino Linotype" panose="02040502050505030304" pitchFamily="18" charset="0"/>
              </a:rPr>
              <a:t>ways that they think the experimenter wants them to act</a:t>
            </a:r>
          </a:p>
          <a:p>
            <a:pPr lvl="1"/>
            <a:r>
              <a:rPr lang="en-US" sz="2800" b="1" dirty="0">
                <a:latin typeface="Palatino Linotype" panose="02040502050505030304" pitchFamily="18" charset="0"/>
              </a:rPr>
              <a:t>Experimenter bias </a:t>
            </a:r>
            <a:r>
              <a:rPr lang="en-US" sz="2800" dirty="0">
                <a:latin typeface="Palatino Linotype" panose="02040502050505030304" pitchFamily="18" charset="0"/>
              </a:rPr>
              <a:t>– experimenter’s action influencing the outcome of the experiment</a:t>
            </a:r>
          </a:p>
        </p:txBody>
      </p:sp>
    </p:spTree>
    <p:extLst>
      <p:ext uri="{BB962C8B-B14F-4D97-AF65-F5344CB8AC3E}">
        <p14:creationId xmlns:p14="http://schemas.microsoft.com/office/powerpoint/2010/main" val="10958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5E9F7B-C48C-49DE-89E8-F011C7FD6F9E}" type="slidenum">
              <a:rPr lang="en-US" altLang="en-US"/>
              <a:pPr/>
              <a:t>32</a:t>
            </a:fld>
            <a:endParaRPr lang="en-US" altLang="en-US" dirty="0"/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2513012" y="24384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>
          <a:xfrm>
            <a:off x="989012" y="609601"/>
            <a:ext cx="10515600" cy="8382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Palatino Linotype" panose="02040502050505030304" pitchFamily="18" charset="0"/>
              </a:rPr>
              <a:t/>
            </a:r>
            <a:br>
              <a:rPr lang="en-US" altLang="en-US" dirty="0">
                <a:latin typeface="Palatino Linotype" panose="02040502050505030304" pitchFamily="18" charset="0"/>
              </a:rPr>
            </a:br>
            <a:r>
              <a:rPr lang="en-US" altLang="en-US" dirty="0">
                <a:latin typeface="Palatino Linotype" panose="02040502050505030304" pitchFamily="18" charset="0"/>
              </a:rPr>
              <a:t/>
            </a:r>
            <a:br>
              <a:rPr lang="en-US" altLang="en-US" dirty="0">
                <a:latin typeface="Palatino Linotype" panose="02040502050505030304" pitchFamily="18" charset="0"/>
              </a:rPr>
            </a:br>
            <a:r>
              <a:rPr lang="en-US" altLang="en-US" dirty="0">
                <a:latin typeface="Palatino Linotype" panose="02040502050505030304" pitchFamily="18" charset="0"/>
              </a:rPr>
              <a:t/>
            </a:r>
            <a:br>
              <a:rPr lang="en-US" altLang="en-US" dirty="0">
                <a:latin typeface="Palatino Linotype" panose="02040502050505030304" pitchFamily="18" charset="0"/>
              </a:rPr>
            </a:br>
            <a:r>
              <a:rPr lang="en-US" altLang="en-US" dirty="0">
                <a:latin typeface="Palatino Linotype" panose="02040502050505030304" pitchFamily="18" charset="0"/>
              </a:rPr>
              <a:t/>
            </a:r>
            <a:br>
              <a:rPr lang="en-US" altLang="en-US" dirty="0">
                <a:latin typeface="Palatino Linotype" panose="02040502050505030304" pitchFamily="18" charset="0"/>
              </a:rPr>
            </a:br>
            <a:r>
              <a:rPr lang="en-US" altLang="en-US" dirty="0">
                <a:latin typeface="Palatino Linotype" panose="02040502050505030304" pitchFamily="18" charset="0"/>
              </a:rPr>
              <a:t/>
            </a:r>
            <a:br>
              <a:rPr lang="en-US" altLang="en-US" dirty="0">
                <a:latin typeface="Palatino Linotype" panose="02040502050505030304" pitchFamily="18" charset="0"/>
              </a:rPr>
            </a:br>
            <a:r>
              <a:rPr lang="en-US" altLang="en-US" dirty="0">
                <a:latin typeface="Palatino Linotype" panose="02040502050505030304" pitchFamily="18" charset="0"/>
              </a:rPr>
              <a:t>Experimentation - Summary of Steps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608012" y="1209675"/>
            <a:ext cx="84582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69638" name="Picture 7" descr="12673_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1877" r="2777" b="2385"/>
          <a:stretch>
            <a:fillRect/>
          </a:stretch>
        </p:blipFill>
        <p:spPr>
          <a:xfrm>
            <a:off x="989012" y="1599001"/>
            <a:ext cx="10210800" cy="4142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22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F1AF12-192C-46C6-8A8E-A1EE411C0D2C}" type="slidenum">
              <a:rPr lang="en-US" altLang="en-US"/>
              <a:pPr/>
              <a:t>33</a:t>
            </a:fld>
            <a:endParaRPr lang="en-US" altLang="en-US" dirty="0"/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2513012" y="24384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0662" name="Picture 7" descr="12673_MyersPsy8e_Table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1"/>
          <a:stretch>
            <a:fillRect/>
          </a:stretch>
        </p:blipFill>
        <p:spPr>
          <a:xfrm>
            <a:off x="760412" y="685800"/>
            <a:ext cx="108966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684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9196F8-E1FF-42BE-B883-307EC14CF4D8}" type="slidenum">
              <a:rPr lang="en-US" altLang="en-US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212" y="319088"/>
            <a:ext cx="10514172" cy="884238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Describing Data</a:t>
            </a:r>
          </a:p>
        </p:txBody>
      </p:sp>
      <p:pic>
        <p:nvPicPr>
          <p:cNvPr id="73732" name="Picture 3" descr="figure-02-11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8612" y="2605881"/>
            <a:ext cx="4038600" cy="3684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3" name="Picture 4" descr="figure-02-1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512" y="2611437"/>
            <a:ext cx="4038600" cy="364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1228381" y="1371600"/>
            <a:ext cx="1042863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0000"/>
                </a:solidFill>
                <a:latin typeface="Euphemia"/>
              </a:rPr>
              <a:t>A meaningful description of data is important in research. Misrepresentation may lead to incorrect conclusions.</a:t>
            </a:r>
          </a:p>
        </p:txBody>
      </p:sp>
    </p:spTree>
    <p:extLst>
      <p:ext uri="{BB962C8B-B14F-4D97-AF65-F5344CB8AC3E}">
        <p14:creationId xmlns:p14="http://schemas.microsoft.com/office/powerpoint/2010/main" val="3709125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Euphemia"/>
              </a:rPr>
              <a:t>Measures of Central Tendency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441" y="1417639"/>
            <a:ext cx="10969943" cy="4708526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  <a:latin typeface="Euphemia"/>
              </a:rPr>
              <a:t>Mean </a:t>
            </a:r>
          </a:p>
          <a:p>
            <a:pPr lvl="1"/>
            <a:r>
              <a:rPr lang="en-US" dirty="0">
                <a:latin typeface="Euphemia"/>
              </a:rPr>
              <a:t>Average score</a:t>
            </a:r>
          </a:p>
          <a:p>
            <a:pPr lvl="1"/>
            <a:r>
              <a:rPr lang="en-US" dirty="0">
                <a:latin typeface="Euphemia"/>
              </a:rPr>
              <a:t>Extreme scores have a greater impact on the mean than on the mode or median</a:t>
            </a:r>
          </a:p>
          <a:p>
            <a:r>
              <a:rPr lang="en-US" sz="2800" b="1" dirty="0">
                <a:solidFill>
                  <a:srgbClr val="C00000"/>
                </a:solidFill>
                <a:latin typeface="Euphemia"/>
              </a:rPr>
              <a:t>Median</a:t>
            </a:r>
          </a:p>
          <a:p>
            <a:pPr lvl="1"/>
            <a:r>
              <a:rPr lang="en-US" dirty="0">
                <a:latin typeface="Euphemia"/>
              </a:rPr>
              <a:t>Score that divides a frequency distribution exactly in half (50</a:t>
            </a:r>
            <a:r>
              <a:rPr lang="en-US" baseline="30000" dirty="0">
                <a:latin typeface="Euphemia"/>
              </a:rPr>
              <a:t>th</a:t>
            </a:r>
            <a:r>
              <a:rPr lang="en-US" dirty="0">
                <a:latin typeface="Euphemia"/>
              </a:rPr>
              <a:t> percentile), so that the same number of scores lie on each side </a:t>
            </a:r>
          </a:p>
          <a:p>
            <a:r>
              <a:rPr lang="en-US" sz="2800" b="1" dirty="0">
                <a:solidFill>
                  <a:srgbClr val="C00000"/>
                </a:solidFill>
                <a:latin typeface="Euphemia"/>
              </a:rPr>
              <a:t>Mode</a:t>
            </a:r>
          </a:p>
          <a:p>
            <a:pPr lvl="1"/>
            <a:r>
              <a:rPr lang="en-US" dirty="0">
                <a:latin typeface="Euphemia"/>
              </a:rPr>
              <a:t>Most frequently occurring score</a:t>
            </a:r>
            <a:endParaRPr lang="en-US" sz="2800" dirty="0">
              <a:latin typeface="Euphem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FB924-2C0E-4B30-83A4-77C5DF1C282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12" y="274638"/>
            <a:ext cx="317008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17B782-988D-485A-A78D-4A5FFE66D681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747552" y="762000"/>
            <a:ext cx="10680860" cy="6686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/>
              <a:t>Measures of Central Tendency</a:t>
            </a:r>
          </a:p>
        </p:txBody>
      </p:sp>
      <p:pic>
        <p:nvPicPr>
          <p:cNvPr id="77829" name="Picture 4" descr="figure-02-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868" y="1605995"/>
            <a:ext cx="10212228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7552" y="4572000"/>
            <a:ext cx="10680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POINT TO REMEMBER:  </a:t>
            </a:r>
            <a:r>
              <a:rPr lang="en-US" sz="2400" dirty="0"/>
              <a:t>Always note which measure of central tendency is reported.  If it’s the MEAN, consider whether a few </a:t>
            </a:r>
            <a:r>
              <a:rPr lang="en-US" sz="2400" dirty="0" smtClean="0"/>
              <a:t>atypical </a:t>
            </a:r>
            <a:r>
              <a:rPr lang="en-US" sz="2400" dirty="0"/>
              <a:t>scores could be distorting it.</a:t>
            </a: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6753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609600"/>
            <a:ext cx="10287000" cy="685800"/>
          </a:xfrm>
        </p:spPr>
        <p:txBody>
          <a:bodyPr/>
          <a:lstStyle/>
          <a:p>
            <a:r>
              <a:rPr lang="en-US" b="1" dirty="0"/>
              <a:t>Measures of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524000"/>
            <a:ext cx="10858500" cy="46482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Euphemia"/>
              </a:rPr>
              <a:t>Reflects how similar or diverse the scores are.</a:t>
            </a:r>
            <a:endParaRPr lang="en-US" sz="2800" b="1" dirty="0">
              <a:solidFill>
                <a:srgbClr val="C00000"/>
              </a:solidFill>
              <a:latin typeface="Euphemia"/>
            </a:endParaRPr>
          </a:p>
          <a:p>
            <a:pPr lvl="0"/>
            <a:r>
              <a:rPr lang="en-US" sz="2800" b="1" dirty="0">
                <a:solidFill>
                  <a:srgbClr val="C00000"/>
                </a:solidFill>
                <a:latin typeface="Euphemia"/>
              </a:rPr>
              <a:t>Range </a:t>
            </a:r>
            <a:r>
              <a:rPr lang="en-US" sz="2800" b="1" dirty="0">
                <a:latin typeface="Euphemia"/>
              </a:rPr>
              <a:t>- </a:t>
            </a:r>
            <a:r>
              <a:rPr lang="en-US" sz="2800" dirty="0">
                <a:latin typeface="Euphemia"/>
              </a:rPr>
              <a:t>The gap between the lowest &amp; highest scores (subtract the smallest value from the largest) </a:t>
            </a:r>
          </a:p>
          <a:p>
            <a:pPr lvl="1"/>
            <a:r>
              <a:rPr lang="en-US" sz="2800" dirty="0">
                <a:latin typeface="Euphemia"/>
              </a:rPr>
              <a:t>Weakness of the range is that you are only computing two data points.</a:t>
            </a:r>
          </a:p>
          <a:p>
            <a:pPr lvl="1"/>
            <a:r>
              <a:rPr lang="en-US" sz="2800" dirty="0">
                <a:latin typeface="Euphemia"/>
              </a:rPr>
              <a:t>Provides a poor estimate of variation because the range can be affected by extreme scores.  </a:t>
            </a:r>
          </a:p>
          <a:p>
            <a:pPr lvl="2"/>
            <a:r>
              <a:rPr lang="en-US" sz="2600" dirty="0">
                <a:latin typeface="Euphemia"/>
              </a:rPr>
              <a:t>Example: </a:t>
            </a:r>
            <a:r>
              <a:rPr lang="en-US" sz="2600" i="1" dirty="0">
                <a:latin typeface="Euphemia"/>
              </a:rPr>
              <a:t>20, 15, 15, 15, 10, 10, 5        </a:t>
            </a:r>
            <a:r>
              <a:rPr lang="en-US" sz="2600" dirty="0">
                <a:latin typeface="Euphemia"/>
              </a:rPr>
              <a:t>Range = 20-5</a:t>
            </a:r>
          </a:p>
          <a:p>
            <a:pPr lvl="0"/>
            <a:endParaRPr lang="en-US" sz="2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Palatino Linotype" panose="02040502050505030304" pitchFamily="18" charset="0"/>
              </a:rPr>
              <a:t> </a:t>
            </a:r>
          </a:p>
        </p:txBody>
      </p:sp>
      <p:pic>
        <p:nvPicPr>
          <p:cNvPr id="7" name="Picture 11" descr="Standard Dev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582937"/>
            <a:ext cx="2347448" cy="142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1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609600"/>
            <a:ext cx="9753602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Euphemia"/>
              </a:rPr>
              <a:t>Measures of Variation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086" y="1676400"/>
            <a:ext cx="7807326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Euphemia"/>
              </a:rPr>
              <a:t>Standard Deviation </a:t>
            </a:r>
            <a:r>
              <a:rPr lang="en-US" sz="2800" b="1" dirty="0" smtClean="0">
                <a:solidFill>
                  <a:srgbClr val="C00000"/>
                </a:solidFill>
                <a:latin typeface="Euphemia"/>
              </a:rPr>
              <a:t>(SD) </a:t>
            </a:r>
            <a:r>
              <a:rPr lang="en-US" sz="2800" dirty="0" smtClean="0">
                <a:latin typeface="Euphemia"/>
              </a:rPr>
              <a:t>– </a:t>
            </a:r>
            <a:r>
              <a:rPr lang="en-US" sz="2800" dirty="0">
                <a:latin typeface="Euphemia"/>
              </a:rPr>
              <a:t>a standard measurement of how much the scores in a distribution deviate (vary) from the mean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Euphemia"/>
              </a:rPr>
              <a:t>The most widely used measure of variation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Euphemia"/>
              </a:rPr>
              <a:t>The larger the standard deviation the greater the differences between the people or groups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Euphemia"/>
              </a:rPr>
              <a:t>Mean is a good statistic, but standard deviation gives us even more data to help give better conclusions</a:t>
            </a:r>
          </a:p>
        </p:txBody>
      </p:sp>
      <p:pic>
        <p:nvPicPr>
          <p:cNvPr id="6" name="Picture 11" descr="Standard Dev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1" y="2590800"/>
            <a:ext cx="313833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9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1E8534-E387-4159-B2EA-8CCF0F74B4E1}" type="slidenum">
              <a:rPr lang="en-US" altLang="en-US"/>
              <a:pPr/>
              <a:t>39</a:t>
            </a:fld>
            <a:endParaRPr lang="en-US" altLang="en-US"/>
          </a:p>
        </p:txBody>
      </p:sp>
      <p:pic>
        <p:nvPicPr>
          <p:cNvPr id="80900" name="Picture 5" descr="12673_MyersPsy8e_Table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0"/>
          <a:stretch>
            <a:fillRect/>
          </a:stretch>
        </p:blipFill>
        <p:spPr>
          <a:xfrm>
            <a:off x="564175" y="762000"/>
            <a:ext cx="11120535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959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6858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447800"/>
            <a:ext cx="10744200" cy="4572000"/>
          </a:xfrm>
        </p:spPr>
        <p:txBody>
          <a:bodyPr>
            <a:normAutofit/>
          </a:bodyPr>
          <a:lstStyle/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295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Scientific method 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– systematic observation, measurement, and experiment to formulate or test hypotheses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2950" algn="l"/>
              </a:tabLst>
            </a:pPr>
            <a:r>
              <a:rPr lang="en-US" sz="2800" dirty="0">
                <a:latin typeface="+mj-lt"/>
                <a:ea typeface="Times New Roman" panose="02020603050405020304" pitchFamily="18" charset="0"/>
              </a:rPr>
              <a:t>Psychologists create </a:t>
            </a:r>
            <a:r>
              <a:rPr lang="en-US" sz="28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theories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2950" algn="l"/>
              </a:tabLst>
            </a:pPr>
            <a:r>
              <a:rPr lang="en-US" sz="2800" dirty="0">
                <a:latin typeface="+mj-lt"/>
                <a:ea typeface="Times New Roman" panose="02020603050405020304" pitchFamily="18" charset="0"/>
              </a:rPr>
              <a:t>Theories produce testable predictions (hypothesis)</a:t>
            </a:r>
            <a:endParaRPr lang="en-US" sz="2800" b="1" dirty="0">
              <a:solidFill>
                <a:schemeClr val="tx2"/>
              </a:solidFill>
              <a:latin typeface="+mj-lt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295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Hypothesis – 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specific &amp; testable description of the expected outcome - leads to research and observations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742950" algn="l"/>
              </a:tabLst>
            </a:pPr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</a:rPr>
              <a:t>Empirical data </a:t>
            </a:r>
            <a:r>
              <a:rPr lang="en-US" sz="2800" dirty="0">
                <a:ea typeface="Times New Roman" panose="02020603050405020304" pitchFamily="18" charset="0"/>
              </a:rPr>
              <a:t>– evidence that comes from observation, experience, and experimentation </a:t>
            </a: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2950" algn="l"/>
              </a:tabLst>
            </a:pPr>
            <a:r>
              <a:rPr lang="en-US" sz="2800" dirty="0">
                <a:latin typeface="+mj-lt"/>
                <a:ea typeface="Times New Roman" panose="02020603050405020304" pitchFamily="18" charset="0"/>
              </a:rPr>
              <a:t>Validate theory or refine it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80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Euphemia"/>
              </a:rPr>
              <a:t>Normal </a:t>
            </a:r>
            <a:r>
              <a:rPr lang="en-US" sz="3200" b="1" dirty="0" smtClean="0">
                <a:solidFill>
                  <a:srgbClr val="C00000"/>
                </a:solidFill>
                <a:latin typeface="Euphemia"/>
              </a:rPr>
              <a:t>Distribution (Bell Curve)</a:t>
            </a:r>
            <a:endParaRPr lang="en-US" sz="3200" b="1" dirty="0">
              <a:solidFill>
                <a:srgbClr val="C00000"/>
              </a:solidFill>
              <a:latin typeface="Euphem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19200"/>
            <a:ext cx="10969943" cy="4906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Euphemia"/>
              </a:rPr>
              <a:t>The percentage of scores that fall at or above the mean is 50…the percentage that fall below (or at) the mean is also 50</a:t>
            </a:r>
          </a:p>
          <a:p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991" y="2362200"/>
            <a:ext cx="6764841" cy="42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2" y="944563"/>
            <a:ext cx="8092882" cy="576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792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Euphemia"/>
              </a:rPr>
              <a:t>Normal Distribution  68-95-99.7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371599"/>
            <a:ext cx="4343400" cy="4906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Euphemia"/>
              </a:rPr>
              <a:t>68% of scores fall within one SD </a:t>
            </a:r>
          </a:p>
          <a:p>
            <a:r>
              <a:rPr lang="en-US" sz="2800" dirty="0">
                <a:latin typeface="Euphemia"/>
              </a:rPr>
              <a:t>95% of scores fall within two SD</a:t>
            </a:r>
          </a:p>
          <a:p>
            <a:r>
              <a:rPr lang="en-US" sz="2800" dirty="0">
                <a:latin typeface="Euphemia"/>
              </a:rPr>
              <a:t>99.7% of scores fall within three SD</a:t>
            </a:r>
          </a:p>
        </p:txBody>
      </p:sp>
    </p:spTree>
    <p:extLst>
      <p:ext uri="{BB962C8B-B14F-4D97-AF65-F5344CB8AC3E}">
        <p14:creationId xmlns:p14="http://schemas.microsoft.com/office/powerpoint/2010/main" val="19541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Normal Distribution Mnemonic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 sixty-eight year old threw a huge birthday party for 2 ninety-five-year-olds.  The 3 went all out for the event, hiring radio station 99.7 to DJ the party. 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3489216"/>
            <a:ext cx="3265805" cy="2672807"/>
          </a:xfrm>
          <a:prstGeom prst="rect">
            <a:avLst/>
          </a:prstGeom>
        </p:spPr>
      </p:pic>
      <p:pic>
        <p:nvPicPr>
          <p:cNvPr id="5" name="Picture 4" descr="WLCQ-LP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8735">
            <a:off x="7775758" y="3899805"/>
            <a:ext cx="2175408" cy="15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Euphemia"/>
              </a:rPr>
              <a:t>Positively Skewed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371601"/>
            <a:ext cx="5760243" cy="4754563"/>
          </a:xfrm>
        </p:spPr>
        <p:txBody>
          <a:bodyPr>
            <a:normAutofit/>
          </a:bodyPr>
          <a:lstStyle/>
          <a:p>
            <a:r>
              <a:rPr lang="en-US" dirty="0">
                <a:latin typeface="Euphemia"/>
              </a:rPr>
              <a:t>Contain a large # of scores on the low end of the scale (looks like “P” lying on back)</a:t>
            </a:r>
          </a:p>
          <a:p>
            <a:r>
              <a:rPr lang="en-US" dirty="0">
                <a:latin typeface="Euphemia"/>
              </a:rPr>
              <a:t>Mean is higher than the median</a:t>
            </a:r>
          </a:p>
          <a:p>
            <a:pPr lvl="1"/>
            <a:r>
              <a:rPr lang="en-US" sz="3000" dirty="0">
                <a:latin typeface="Euphemia"/>
              </a:rPr>
              <a:t>Thus the median is a better representation of central tendency in positively skewed distributions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96" y="2057400"/>
            <a:ext cx="576666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8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09" y="2362200"/>
            <a:ext cx="4981575" cy="259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Euphemia"/>
              </a:rPr>
              <a:t>Negatively Skewed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54" y="1524000"/>
            <a:ext cx="5989956" cy="4449764"/>
          </a:xfrm>
        </p:spPr>
        <p:txBody>
          <a:bodyPr>
            <a:norm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Contain a large # of scores on the high end of the scale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Mean is lower than median	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Thus the median is a better representation of central tendency in a negatively skewed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94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525002" cy="762000"/>
          </a:xfrm>
        </p:spPr>
        <p:txBody>
          <a:bodyPr/>
          <a:lstStyle/>
          <a:p>
            <a:r>
              <a:rPr lang="en-US" b="1" dirty="0" smtClean="0"/>
              <a:t>Inferential Statistics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24000"/>
            <a:ext cx="104394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experiments are conducted with a small sample of subjects. </a:t>
            </a:r>
          </a:p>
          <a:p>
            <a:r>
              <a:rPr lang="en-US" sz="2800" dirty="0" smtClean="0"/>
              <a:t>Psychologists want to generalize the results from their small sample to a larger population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Inferential statistics </a:t>
            </a:r>
            <a:r>
              <a:rPr lang="en-US" sz="2800" dirty="0" smtClean="0"/>
              <a:t>are used to determine how likely it is that a study’s outcome is due to chance and whether the outcome can be legitimately generalized to the larger population from the sample selected</a:t>
            </a:r>
          </a:p>
          <a:p>
            <a:pPr lvl="2"/>
            <a:r>
              <a:rPr lang="en-US" sz="2800" i="1" dirty="0" smtClean="0"/>
              <a:t>How reliable and statistically significant are the differences?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570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C43E13-9E56-425A-B6FB-7B07186BB45C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2" y="762000"/>
            <a:ext cx="11353800" cy="5216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How do we know whether an observed 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difference can be generalized to other populations?</a:t>
            </a:r>
            <a:r>
              <a:rPr lang="en-US" altLang="en-US" sz="2800" b="1" i="1" dirty="0" smtClean="0">
                <a:latin typeface="Palatino Linotype" panose="02040502050505030304" pitchFamily="18" charset="0"/>
              </a:rPr>
              <a:t> </a:t>
            </a:r>
            <a:endParaRPr lang="en-US" altLang="en-US" sz="2800" b="1" i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Keep in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mind three principles: 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Representative samples are better than biased samples.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Less variable observations are more reliable than those that are more variable.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0040" lvl="1" indent="0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average is more reliable when it comes from scores that have low variability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More cases are better than fewer cases. </a:t>
            </a:r>
          </a:p>
          <a:p>
            <a:pPr marL="320040" lvl="1" indent="0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Averages based on many cases are more reliable</a:t>
            </a:r>
          </a:p>
        </p:txBody>
      </p:sp>
    </p:spTree>
    <p:extLst>
      <p:ext uri="{BB962C8B-B14F-4D97-AF65-F5344CB8AC3E}">
        <p14:creationId xmlns:p14="http://schemas.microsoft.com/office/powerpoint/2010/main" val="3391917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609600"/>
            <a:ext cx="9601202" cy="609600"/>
          </a:xfrm>
        </p:spPr>
        <p:txBody>
          <a:bodyPr/>
          <a:lstStyle/>
          <a:p>
            <a:r>
              <a:rPr lang="en-US" b="1" i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When is an observed difference significant? </a:t>
            </a:r>
            <a:endParaRPr lang="en-US" b="1" i="1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447800"/>
            <a:ext cx="9601202" cy="457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significance -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 of how likely the result of the experiment is due to the manipulation of the independent variable or due to chance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Significance is reported as a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the probability of getting experimental results.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ower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than .05 or the chances of something occurring by chance is less than 5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smaller the p-value, the more significant the results (can never be “0”)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0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609600"/>
            <a:ext cx="10668000" cy="6096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APA Ethical Guidelines – Animal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295400"/>
            <a:ext cx="110490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Any type of academic research must first propose the study to the ethics board or institutional review board (IRB) at the institution for approval.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have a clear scientific purpose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Must answer a specific important scientific question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Animals chosen must be best-suited to answer the question at hand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Animals must be cared for and housed in a humane way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Animal must be acquired legally from accredited companies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Experimental procedures must be designed to employ the least amount of suffering feasible</a:t>
            </a:r>
          </a:p>
          <a:p>
            <a:pPr lvl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609600"/>
            <a:ext cx="10058402" cy="8382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 Ethical Guidelines – Human Research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676400"/>
            <a:ext cx="9906002" cy="434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Review Board (IRB)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ensures safety of those participating in research studies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Informed consent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coercion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Deception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acceptable when the researcher feels it is necessary for the efficacy of the study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Debriefing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Confidentiality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Anonymity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Protection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harm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discomfort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3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143538" cy="762000"/>
          </a:xfrm>
        </p:spPr>
        <p:txBody>
          <a:bodyPr/>
          <a:lstStyle/>
          <a:p>
            <a:r>
              <a:rPr lang="en-US" b="1" dirty="0"/>
              <a:t>The difference between theory and hypothesis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51026" y="1524002"/>
            <a:ext cx="4892765" cy="4469920"/>
          </a:xfrm>
        </p:spPr>
        <p:txBody>
          <a:bodyPr>
            <a:normAutofit/>
          </a:bodyPr>
          <a:lstStyle/>
          <a:p>
            <a:r>
              <a:rPr lang="en-US" b="1" dirty="0"/>
              <a:t>Theory </a:t>
            </a:r>
            <a:r>
              <a:rPr lang="en-US" dirty="0"/>
              <a:t>– coherent explanation or interpretation of facts and observations that have been identified in past studies</a:t>
            </a:r>
          </a:p>
          <a:p>
            <a:r>
              <a:rPr lang="en-US" dirty="0"/>
              <a:t>Well-established principle</a:t>
            </a:r>
          </a:p>
          <a:p>
            <a:r>
              <a:rPr lang="en-US" dirty="0"/>
              <a:t>Product of repeated testing of hypotheses or observations</a:t>
            </a:r>
          </a:p>
          <a:p>
            <a:r>
              <a:rPr lang="en-US" dirty="0"/>
              <a:t>Can predict general events</a:t>
            </a:r>
          </a:p>
          <a:p>
            <a:r>
              <a:rPr lang="en-US" dirty="0"/>
              <a:t>Generally accepted and extensively tested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57836" y="1600200"/>
            <a:ext cx="5170576" cy="4393722"/>
          </a:xfrm>
        </p:spPr>
        <p:txBody>
          <a:bodyPr>
            <a:normAutofit/>
          </a:bodyPr>
          <a:lstStyle/>
          <a:p>
            <a:r>
              <a:rPr lang="en-US" b="1" dirty="0"/>
              <a:t>Hypothesis </a:t>
            </a:r>
            <a:r>
              <a:rPr lang="en-US" dirty="0"/>
              <a:t>– a testable prediction</a:t>
            </a:r>
          </a:p>
          <a:p>
            <a:r>
              <a:rPr lang="en-US" dirty="0"/>
              <a:t>For individual studies</a:t>
            </a:r>
          </a:p>
          <a:p>
            <a:r>
              <a:rPr lang="en-US" dirty="0"/>
              <a:t>Makes specific prediction about specific set of circumstances</a:t>
            </a:r>
          </a:p>
          <a:p>
            <a:r>
              <a:rPr lang="en-US" dirty="0"/>
              <a:t>Speculative guess that has yet to be tested</a:t>
            </a:r>
          </a:p>
        </p:txBody>
      </p:sp>
    </p:spTree>
    <p:extLst>
      <p:ext uri="{BB962C8B-B14F-4D97-AF65-F5344CB8AC3E}">
        <p14:creationId xmlns:p14="http://schemas.microsoft.com/office/powerpoint/2010/main" val="36494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910133"/>
            <a:ext cx="8382000" cy="518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847013" y="6248401"/>
            <a:ext cx="2684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</a:rPr>
              <a:t>Figure 1.2  </a:t>
            </a:r>
            <a:r>
              <a:rPr lang="en-US" altLang="en-US" dirty="0">
                <a:solidFill>
                  <a:srgbClr val="000000"/>
                </a:solidFill>
              </a:rPr>
              <a:t>The scientific method</a:t>
            </a:r>
            <a:r>
              <a:rPr lang="en-US" altLang="en-US" b="1" dirty="0">
                <a:solidFill>
                  <a:srgbClr val="000000"/>
                </a:solidFill>
              </a:rPr>
              <a:t/>
            </a:r>
            <a:br>
              <a:rPr lang="en-US" altLang="en-US" b="1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Myers: Exploring Psychology, Eighth Edition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sz="800" dirty="0">
                <a:solidFill>
                  <a:srgbClr val="000000"/>
                </a:solidFill>
              </a:rPr>
              <a:t>Copyright © 2011 by Worth Publishers</a:t>
            </a:r>
          </a:p>
        </p:txBody>
      </p:sp>
      <p:pic>
        <p:nvPicPr>
          <p:cNvPr id="10243" name="Picture 3" descr="MyersExp8e_fig_1_0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457200"/>
            <a:ext cx="81915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3812" y="685800"/>
            <a:ext cx="399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Palatino Linotype" panose="02040502050505030304" pitchFamily="18" charset="0"/>
              </a:rPr>
              <a:t>Research Process </a:t>
            </a:r>
          </a:p>
        </p:txBody>
      </p:sp>
    </p:spTree>
    <p:extLst>
      <p:ext uri="{BB962C8B-B14F-4D97-AF65-F5344CB8AC3E}">
        <p14:creationId xmlns:p14="http://schemas.microsoft.com/office/powerpoint/2010/main" val="1454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609600"/>
            <a:ext cx="9601202" cy="762000"/>
          </a:xfrm>
        </p:spPr>
        <p:txBody>
          <a:bodyPr/>
          <a:lstStyle/>
          <a:p>
            <a:r>
              <a:rPr lang="en-US" b="1" dirty="0"/>
              <a:t>Scientific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524000"/>
            <a:ext cx="105156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Psychologists report their research with precise </a:t>
            </a:r>
            <a:r>
              <a:rPr lang="en-US" sz="2800" b="1" dirty="0">
                <a:solidFill>
                  <a:srgbClr val="C00000"/>
                </a:solidFill>
              </a:rPr>
              <a:t>operational definitions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of concepts that allow anyone to </a:t>
            </a:r>
            <a:r>
              <a:rPr lang="en-US" sz="2800" b="1" dirty="0">
                <a:solidFill>
                  <a:srgbClr val="C00000"/>
                </a:solidFill>
              </a:rPr>
              <a:t>replicate</a:t>
            </a:r>
            <a:r>
              <a:rPr lang="en-US" sz="2800" dirty="0"/>
              <a:t> their observations.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Operational definition </a:t>
            </a:r>
            <a:r>
              <a:rPr lang="en-US" sz="2800" dirty="0"/>
              <a:t>– clear, detailed statement about the exact procedures used to define research variables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Replication</a:t>
            </a:r>
            <a:r>
              <a:rPr lang="en-US" sz="2800" dirty="0"/>
              <a:t> – repeat the essence of a research study, get similar results</a:t>
            </a:r>
          </a:p>
        </p:txBody>
      </p:sp>
    </p:spTree>
    <p:extLst>
      <p:ext uri="{BB962C8B-B14F-4D97-AF65-F5344CB8AC3E}">
        <p14:creationId xmlns:p14="http://schemas.microsoft.com/office/powerpoint/2010/main" val="383129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609600"/>
            <a:ext cx="9829802" cy="533400"/>
          </a:xfrm>
        </p:spPr>
        <p:txBody>
          <a:bodyPr/>
          <a:lstStyle/>
          <a:p>
            <a:r>
              <a:rPr lang="en-US" b="1" dirty="0"/>
              <a:t>Descriptive Studies – Case Study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179443"/>
            <a:ext cx="10134600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Usually examines one individual in depth in hopes of reveling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things true of us all.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Advantages: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Can examine in-depth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Can be used to study rare phenomena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Sometimes the only ethical way to study an idea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/>
              <a:t>Disadvantages: </a:t>
            </a:r>
          </a:p>
          <a:p>
            <a:pPr marL="576263" lvl="1" indent="-233363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Can mislead us if the individual being studied is atypical.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Usually rely on a single investigator’s findings…we have no way of assessing the reliability or validity of their observations or interpretations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No two cases are alike – may see another case like that again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1A18097-EAC0-41AE-9487-C3E034C94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066212" y="1676400"/>
            <a:ext cx="2743200" cy="22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4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iped Border 16x9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1C9EA2-3281-42E8-8199-7076EBA492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Striped black border presentation (widescreen)</Template>
  <TotalTime>0</TotalTime>
  <Words>2421</Words>
  <Application>Microsoft Office PowerPoint</Application>
  <PresentationFormat>Custom</PresentationFormat>
  <Paragraphs>293</Paragraphs>
  <Slides>49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49</vt:i4>
      </vt:variant>
    </vt:vector>
  </HeadingPairs>
  <TitlesOfParts>
    <vt:vector size="65" baseType="lpstr">
      <vt:lpstr>ＭＳ Ｐゴシック</vt:lpstr>
      <vt:lpstr>ＭＳ Ｐゴシック</vt:lpstr>
      <vt:lpstr>Arial</vt:lpstr>
      <vt:lpstr>Calibri</vt:lpstr>
      <vt:lpstr>Comic Sans MS</vt:lpstr>
      <vt:lpstr>Euphemia</vt:lpstr>
      <vt:lpstr>Palatino Linotype</vt:lpstr>
      <vt:lpstr>Times</vt:lpstr>
      <vt:lpstr>Times New Roman</vt:lpstr>
      <vt:lpstr>Wingdings</vt:lpstr>
      <vt:lpstr>Striped Border 16x9</vt:lpstr>
      <vt:lpstr>Blank Presentation</vt:lpstr>
      <vt:lpstr>Default Design</vt:lpstr>
      <vt:lpstr>1_Default Design</vt:lpstr>
      <vt:lpstr>2_Default Design</vt:lpstr>
      <vt:lpstr>Office Theme</vt:lpstr>
      <vt:lpstr>Thinking Critically With Psychological Science</vt:lpstr>
      <vt:lpstr>The Limits of Intuition and Common Sense </vt:lpstr>
      <vt:lpstr>The Scientific Attitude</vt:lpstr>
      <vt:lpstr>The Scientific Method</vt:lpstr>
      <vt:lpstr>The difference between theory and hypothesis</vt:lpstr>
      <vt:lpstr>PowerPoint Presentation</vt:lpstr>
      <vt:lpstr>PowerPoint Presentation</vt:lpstr>
      <vt:lpstr>Scientific Method </vt:lpstr>
      <vt:lpstr>Descriptive Studies – Case Study </vt:lpstr>
      <vt:lpstr>Descriptive Studies – Naturalistic Observation </vt:lpstr>
      <vt:lpstr>Descriptive Studies – Surveys </vt:lpstr>
      <vt:lpstr>Correlation &amp; Causation </vt:lpstr>
      <vt:lpstr>Correlation</vt:lpstr>
      <vt:lpstr>Scatterplots</vt:lpstr>
      <vt:lpstr>Correlation &amp; Causation </vt:lpstr>
      <vt:lpstr>Correlation &amp; Causation </vt:lpstr>
      <vt:lpstr>Are these positive or negative correlations? </vt:lpstr>
      <vt:lpstr>PowerPoint Presentation</vt:lpstr>
      <vt:lpstr>PowerPoint Presentation</vt:lpstr>
      <vt:lpstr>Correlation and Causation</vt:lpstr>
      <vt:lpstr>Illusory Correlations</vt:lpstr>
      <vt:lpstr>Regression toward the mean</vt:lpstr>
      <vt:lpstr>Order in Random Events</vt:lpstr>
      <vt:lpstr>Experimentation- Exploring Cause and Effect</vt:lpstr>
      <vt:lpstr> Selecting Human Participants</vt:lpstr>
      <vt:lpstr>Building Confidence in Research Findings</vt:lpstr>
      <vt:lpstr>Building Confidence in Research Findings</vt:lpstr>
      <vt:lpstr>Experimentation  </vt:lpstr>
      <vt:lpstr> Experimentation </vt:lpstr>
      <vt:lpstr>Experimentation</vt:lpstr>
      <vt:lpstr>Experimentation </vt:lpstr>
      <vt:lpstr>     Experimentation - Summary of Steps</vt:lpstr>
      <vt:lpstr>PowerPoint Presentation</vt:lpstr>
      <vt:lpstr>Describing Data</vt:lpstr>
      <vt:lpstr>Measures of Central Tendency </vt:lpstr>
      <vt:lpstr>Measures of Central Tendency</vt:lpstr>
      <vt:lpstr>Measures of Variation</vt:lpstr>
      <vt:lpstr>Measures of Variation </vt:lpstr>
      <vt:lpstr>PowerPoint Presentation</vt:lpstr>
      <vt:lpstr>Normal Distribution (Bell Curve)</vt:lpstr>
      <vt:lpstr>Normal Distribution  68-95-99.7 Rule</vt:lpstr>
      <vt:lpstr>Normal Distribution Mnemonic</vt:lpstr>
      <vt:lpstr>Positively Skewed Distributions</vt:lpstr>
      <vt:lpstr>Negatively Skewed Distributions</vt:lpstr>
      <vt:lpstr>Inferential Statistics</vt:lpstr>
      <vt:lpstr>PowerPoint Presentation</vt:lpstr>
      <vt:lpstr>When is an observed difference significant? </vt:lpstr>
      <vt:lpstr>APA Ethical Guidelines – Animal Research </vt:lpstr>
      <vt:lpstr>APA Ethical Guidelines – Human Research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2017-09-19T03:38:03Z</dcterms:created>
  <dcterms:modified xsi:type="dcterms:W3CDTF">2019-09-24T03:30:24Z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TC028010989991</vt:lpwstr>
  </property>
</Properties>
</file>