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96" r:id="rId8"/>
    <p:sldId id="297" r:id="rId9"/>
    <p:sldId id="265" r:id="rId10"/>
    <p:sldId id="295" r:id="rId11"/>
    <p:sldId id="266" r:id="rId12"/>
    <p:sldId id="286" r:id="rId13"/>
    <p:sldId id="289" r:id="rId14"/>
    <p:sldId id="268" r:id="rId15"/>
    <p:sldId id="269" r:id="rId16"/>
    <p:sldId id="270" r:id="rId17"/>
    <p:sldId id="271" r:id="rId18"/>
    <p:sldId id="292" r:id="rId19"/>
    <p:sldId id="291" r:id="rId20"/>
    <p:sldId id="272" r:id="rId21"/>
    <p:sldId id="273" r:id="rId22"/>
    <p:sldId id="274" r:id="rId23"/>
    <p:sldId id="275" r:id="rId24"/>
    <p:sldId id="276" r:id="rId25"/>
    <p:sldId id="277" r:id="rId26"/>
    <p:sldId id="290" r:id="rId27"/>
    <p:sldId id="278" r:id="rId28"/>
    <p:sldId id="279" r:id="rId29"/>
    <p:sldId id="280" r:id="rId30"/>
    <p:sldId id="293" r:id="rId31"/>
    <p:sldId id="281" r:id="rId32"/>
    <p:sldId id="298" r:id="rId33"/>
    <p:sldId id="282" r:id="rId34"/>
    <p:sldId id="299" r:id="rId35"/>
    <p:sldId id="294" r:id="rId36"/>
    <p:sldId id="284" r:id="rId37"/>
    <p:sldId id="283" r:id="rId38"/>
    <p:sldId id="285" r:id="rId39"/>
    <p:sldId id="300" r:id="rId40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>
      <p:cViewPr varScale="1">
        <p:scale>
          <a:sx n="83" d="100"/>
          <a:sy n="83" d="100"/>
        </p:scale>
        <p:origin x="408" y="67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3/8/2020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3/8/2020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19125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3/8/2020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286000"/>
          </a:xfrm>
        </p:spPr>
        <p:txBody>
          <a:bodyPr/>
          <a:lstStyle/>
          <a:p>
            <a:pPr algn="ctr"/>
            <a:r>
              <a:rPr lang="en-US" sz="4800" b="1" dirty="0" smtClean="0"/>
              <a:t>Learning </a:t>
            </a:r>
            <a:br>
              <a:rPr lang="en-US" sz="4800" b="1" dirty="0" smtClean="0"/>
            </a:br>
            <a:r>
              <a:rPr lang="en-US" sz="4800" b="1" dirty="0" smtClean="0"/>
              <a:t>Principles and Applications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13" y="403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Chapter 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Principles of Classical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Acquisition – </a:t>
            </a:r>
            <a:r>
              <a:rPr lang="en-US" sz="2800" dirty="0" smtClean="0"/>
              <a:t>the first stages of learning when a response is established; the period when the stimulus comes to evoke the conditioned response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Extinction</a:t>
            </a:r>
            <a:r>
              <a:rPr lang="en-US" sz="2800" b="1" dirty="0" smtClean="0"/>
              <a:t> </a:t>
            </a:r>
            <a:r>
              <a:rPr lang="en-US" sz="2800" dirty="0" smtClean="0"/>
              <a:t>– the gradual disappearance of a conditioned response because the reinforcement is withheld or because the conditioned stimulus is repeated presented without the unconditioned stimulus. 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Spontaneous Recovery </a:t>
            </a:r>
            <a:r>
              <a:rPr lang="en-US" sz="2800" dirty="0" smtClean="0"/>
              <a:t>– the reappearance of an extinguished conditioned response after a pause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95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838200"/>
            <a:ext cx="9601200" cy="838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Classical Conditioning &amp; Human Behavior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657" y="1447800"/>
            <a:ext cx="9601200" cy="4572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Used as a treatment for bedwetting (bell and pad)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/>
              <a:t>Taste aversion - </a:t>
            </a:r>
            <a:r>
              <a:rPr lang="en-US" sz="2800" dirty="0" smtClean="0"/>
              <a:t>a </a:t>
            </a:r>
            <a:r>
              <a:rPr lang="en-US" sz="2800" dirty="0"/>
              <a:t>learned response to eating spoiled or toxic food. When </a:t>
            </a:r>
            <a:r>
              <a:rPr lang="en-US" sz="2800" b="1" dirty="0"/>
              <a:t>taste aversion</a:t>
            </a:r>
            <a:r>
              <a:rPr lang="en-US" sz="2800" dirty="0"/>
              <a:t> takes place, you avoid eating the foods that make you </a:t>
            </a:r>
            <a:r>
              <a:rPr lang="en-US" sz="2800" dirty="0" smtClean="0"/>
              <a:t>ill.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n-US" sz="2800" dirty="0" smtClean="0"/>
              <a:t>Used in a study to keep coyotes away from sheep </a:t>
            </a:r>
          </a:p>
          <a:p>
            <a:pPr marL="515938" lvl="2" indent="-234950"/>
            <a:r>
              <a:rPr lang="en-US" sz="2800" dirty="0" smtClean="0"/>
              <a:t>Classical conditioning provides information that is   helpful to survival </a:t>
            </a:r>
          </a:p>
          <a:p>
            <a:pPr marL="515938" lvl="2" indent="-234950"/>
            <a:r>
              <a:rPr lang="en-US" sz="2800" dirty="0" smtClean="0"/>
              <a:t>Helps to predict what is going to happen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5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2209798"/>
            <a:ext cx="6629398" cy="3810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John </a:t>
            </a:r>
            <a:r>
              <a:rPr lang="en-US" sz="2800" dirty="0"/>
              <a:t>B. Watson and his assistant Rosalie Rayner showed how </a:t>
            </a:r>
            <a:r>
              <a:rPr lang="en-US" sz="2800" dirty="0" smtClean="0"/>
              <a:t>fear could be conditioned.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experiment was done at Johns Hopkins University in 1920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Controversial – They did not extinguish Albert’s fear when the experiment was done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2209799"/>
            <a:ext cx="2743199" cy="30733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Case of Little Albert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31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Classical vs. Operant Conditioning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609600"/>
          </a:xfrm>
        </p:spPr>
        <p:txBody>
          <a:bodyPr>
            <a:normAutofit fontScale="77500" lnSpcReduction="20000"/>
          </a:bodyPr>
          <a:lstStyle/>
          <a:p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3300" b="1" dirty="0" smtClean="0">
                <a:solidFill>
                  <a:schemeClr val="accent4">
                    <a:lumMod val="50000"/>
                  </a:schemeClr>
                </a:solidFill>
              </a:rPr>
              <a:t>Classical Conditioning</a:t>
            </a:r>
            <a:r>
              <a:rPr lang="en-US" sz="3300" dirty="0" smtClean="0"/>
              <a:t>	</a:t>
            </a:r>
            <a:endParaRPr lang="en-US" sz="33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Always a specific stimulus (UCS) that elicits the desired response</a:t>
            </a:r>
          </a:p>
          <a:p>
            <a:r>
              <a:rPr lang="en-US" sz="2400" dirty="0" smtClean="0"/>
              <a:t>USC does not depend on learner’s response</a:t>
            </a:r>
          </a:p>
          <a:p>
            <a:r>
              <a:rPr lang="en-US" sz="2400" dirty="0" smtClean="0"/>
              <a:t>Learner responds to its environment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Operant Conditioning 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8462" y="2590800"/>
            <a:ext cx="4645152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identifiable 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stimulus</a:t>
            </a:r>
            <a:r>
              <a:rPr lang="en-US" sz="2400" dirty="0" smtClean="0"/>
              <a:t>; learner must first respond, then behavior is reinforced</a:t>
            </a:r>
          </a:p>
          <a:p>
            <a:r>
              <a:rPr lang="en-US" sz="2400" dirty="0" smtClean="0"/>
              <a:t>Reinforcement depends on learner’s behavior</a:t>
            </a:r>
          </a:p>
          <a:p>
            <a:r>
              <a:rPr lang="en-US" sz="2400" dirty="0" smtClean="0"/>
              <a:t>Learner actively operates on its environment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68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/>
              <a:t>Operant Conditioning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295400"/>
            <a:ext cx="8153400" cy="4724400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Learning from the consequences of </a:t>
            </a:r>
            <a:r>
              <a:rPr lang="en-US" sz="2800" dirty="0" smtClean="0"/>
              <a:t>behavior - </a:t>
            </a:r>
            <a:r>
              <a:rPr lang="en-US" sz="2800" dirty="0"/>
              <a:t>reward or </a:t>
            </a:r>
            <a:r>
              <a:rPr lang="en-US" sz="2800" dirty="0" smtClean="0"/>
              <a:t>punishment</a:t>
            </a:r>
          </a:p>
          <a:p>
            <a:pPr marL="279082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any </a:t>
            </a:r>
            <a:r>
              <a:rPr lang="en-US" sz="2800" dirty="0"/>
              <a:t>people operate in society through </a:t>
            </a:r>
            <a:r>
              <a:rPr lang="en-US" sz="2800" dirty="0" smtClean="0"/>
              <a:t>rewards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B.F</a:t>
            </a:r>
            <a:r>
              <a:rPr lang="en-US" sz="2800" dirty="0"/>
              <a:t>. </a:t>
            </a:r>
            <a:r>
              <a:rPr lang="en-US" sz="2800" dirty="0" smtClean="0"/>
              <a:t>Skinner - psychologist </a:t>
            </a:r>
            <a:r>
              <a:rPr lang="en-US" sz="2800" dirty="0"/>
              <a:t>most closely related to </a:t>
            </a:r>
            <a:r>
              <a:rPr lang="en-US" sz="2800" dirty="0" smtClean="0"/>
              <a:t>operant conditioning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believed </a:t>
            </a:r>
            <a:r>
              <a:rPr lang="en-US" sz="2800" dirty="0"/>
              <a:t>most behavior is influenced by one’s history or rewards </a:t>
            </a:r>
            <a:r>
              <a:rPr lang="en-US" sz="2800" dirty="0" smtClean="0"/>
              <a:t>and </a:t>
            </a:r>
            <a:r>
              <a:rPr lang="en-US" sz="2800" dirty="0"/>
              <a:t>punishments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72" y="1524001"/>
            <a:ext cx="171291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Operant Conditioning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Positive Reinforcement</a:t>
            </a:r>
            <a:r>
              <a:rPr lang="en-US" sz="2800" dirty="0"/>
              <a:t>- an action will be more likely to happen again if something positive happens as a </a:t>
            </a:r>
            <a:r>
              <a:rPr lang="en-US" sz="2800" dirty="0" smtClean="0"/>
              <a:t>consequence </a:t>
            </a:r>
            <a:r>
              <a:rPr lang="en-US" sz="2400" b="1" dirty="0" smtClean="0"/>
              <a:t>(E.L. Thorndike – Law of Effect).</a:t>
            </a:r>
            <a:r>
              <a:rPr lang="en-US" sz="2800" b="1" dirty="0" smtClean="0"/>
              <a:t>  </a:t>
            </a:r>
            <a:endParaRPr lang="en-US" sz="2800" b="1" dirty="0" smtClean="0"/>
          </a:p>
          <a:p>
            <a:r>
              <a:rPr lang="en-US" sz="2800" dirty="0" smtClean="0"/>
              <a:t>Allows </a:t>
            </a:r>
            <a:r>
              <a:rPr lang="en-US" sz="2800" dirty="0"/>
              <a:t>a response to be strengthened, if immediately following a particular response.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2" y="4419600"/>
            <a:ext cx="5597382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914400"/>
          </a:xfrm>
        </p:spPr>
        <p:txBody>
          <a:bodyPr/>
          <a:lstStyle/>
          <a:p>
            <a:r>
              <a:rPr lang="en-US" b="1" dirty="0" smtClean="0"/>
              <a:t>Schedules of Reinforcement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600200"/>
            <a:ext cx="9906002" cy="4800600"/>
          </a:xfrm>
        </p:spPr>
        <p:txBody>
          <a:bodyPr>
            <a:noAutofit/>
          </a:bodyPr>
          <a:lstStyle/>
          <a:p>
            <a:pPr marL="279082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/>
              <a:t>Ratio schedules are based on number of correct responses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b="1" u="sng" dirty="0" smtClean="0"/>
              <a:t>Fixed-ratio </a:t>
            </a:r>
            <a:r>
              <a:rPr lang="en-US" sz="2400" b="1" u="sng" dirty="0"/>
              <a:t>schedule</a:t>
            </a:r>
            <a:r>
              <a:rPr lang="en-US" sz="2400" dirty="0"/>
              <a:t>; reinforcement in which a </a:t>
            </a:r>
            <a:r>
              <a:rPr lang="en-US" sz="2400" b="1" i="1" dirty="0"/>
              <a:t>specific number</a:t>
            </a:r>
            <a:r>
              <a:rPr lang="en-US" sz="2400" dirty="0"/>
              <a:t> of correct responses is required before reinforcement can be obtained. </a:t>
            </a:r>
            <a:endParaRPr lang="en-US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Example – Worker</a:t>
            </a:r>
            <a:r>
              <a:rPr lang="en-US" sz="2200" dirty="0"/>
              <a:t> </a:t>
            </a:r>
            <a:r>
              <a:rPr lang="en-US" sz="2200" dirty="0" smtClean="0"/>
              <a:t>who gets paid by the job or volume of work completed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b="1" u="sng" dirty="0" smtClean="0"/>
              <a:t>Variable-ratio </a:t>
            </a:r>
            <a:r>
              <a:rPr lang="en-US" sz="2400" b="1" u="sng" dirty="0"/>
              <a:t>schedule</a:t>
            </a:r>
            <a:r>
              <a:rPr lang="en-US" sz="2400" dirty="0"/>
              <a:t>; a </a:t>
            </a:r>
            <a:r>
              <a:rPr lang="en-US" sz="2400" b="1" i="1" dirty="0"/>
              <a:t>different number</a:t>
            </a:r>
            <a:r>
              <a:rPr lang="en-US" sz="2400" dirty="0"/>
              <a:t> of responses is required before reinforcement can be obtained. </a:t>
            </a:r>
            <a:endParaRPr lang="en-US" sz="2400" dirty="0" smtClean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Example -  playing a slot machine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9594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Schedules of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Interval schedules are based on the amount of time between </a:t>
            </a:r>
            <a:r>
              <a:rPr lang="en-US" sz="2800" dirty="0" err="1" smtClean="0"/>
              <a:t>reinforcers</a:t>
            </a: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 smtClean="0"/>
              <a:t>Fixed-interval </a:t>
            </a:r>
            <a:r>
              <a:rPr lang="en-US" sz="2800" b="1" u="sng" dirty="0"/>
              <a:t>schedule</a:t>
            </a:r>
            <a:r>
              <a:rPr lang="en-US" sz="2800" u="sng" dirty="0"/>
              <a:t>;</a:t>
            </a:r>
            <a:r>
              <a:rPr lang="en-US" sz="2800" dirty="0"/>
              <a:t> a </a:t>
            </a:r>
            <a:r>
              <a:rPr lang="en-US" sz="2800" b="1" i="1" dirty="0"/>
              <a:t>specific amount of time </a:t>
            </a:r>
            <a:r>
              <a:rPr lang="en-US" sz="2800" dirty="0"/>
              <a:t>must elapse before a response will elicit </a:t>
            </a:r>
            <a:r>
              <a:rPr lang="en-US" sz="2800" dirty="0" smtClean="0"/>
              <a:t>reinforcement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b="1" u="sng" dirty="0"/>
              <a:t>Variable-interval schedule</a:t>
            </a:r>
            <a:r>
              <a:rPr lang="en-US" sz="2800" dirty="0"/>
              <a:t>;</a:t>
            </a:r>
            <a:r>
              <a:rPr lang="en-US" sz="2800" b="1" dirty="0"/>
              <a:t> </a:t>
            </a:r>
            <a:r>
              <a:rPr lang="en-US" sz="2800" b="1" i="1" dirty="0"/>
              <a:t>changing amounts of time</a:t>
            </a:r>
            <a:r>
              <a:rPr lang="en-US" sz="2800" dirty="0"/>
              <a:t> must elapse before a response will obtain reinforcement each time.  Less consistent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2002" y="704798"/>
            <a:ext cx="10407381" cy="1142702"/>
          </a:xfrm>
        </p:spPr>
        <p:txBody>
          <a:bodyPr>
            <a:normAutofit/>
          </a:bodyPr>
          <a:lstStyle/>
          <a:p>
            <a:r>
              <a:rPr lang="en-US" b="1" dirty="0" smtClean="0"/>
              <a:t>	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Partial Schedules of Reinforcement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2002" y="2239418"/>
            <a:ext cx="10407381" cy="4084428"/>
          </a:xfrm>
        </p:spPr>
        <p:txBody>
          <a:bodyPr>
            <a:normAutofit/>
          </a:bodyPr>
          <a:lstStyle/>
          <a:p>
            <a:r>
              <a:rPr lang="en-US" sz="3999" b="1" dirty="0">
                <a:solidFill>
                  <a:schemeClr val="accent3">
                    <a:lumMod val="75000"/>
                  </a:schemeClr>
                </a:solidFill>
              </a:rPr>
              <a:t>Ratios </a:t>
            </a:r>
            <a:r>
              <a:rPr lang="en-US" sz="3999" dirty="0"/>
              <a:t>= a number of </a:t>
            </a:r>
            <a:r>
              <a:rPr lang="en-US" sz="3999" dirty="0" smtClean="0"/>
              <a:t>responses</a:t>
            </a:r>
            <a:endParaRPr lang="en-US" sz="3999" dirty="0"/>
          </a:p>
          <a:p>
            <a:r>
              <a:rPr lang="en-US" sz="3999" b="1" dirty="0">
                <a:solidFill>
                  <a:schemeClr val="accent3">
                    <a:lumMod val="75000"/>
                  </a:schemeClr>
                </a:solidFill>
              </a:rPr>
              <a:t>Interval</a:t>
            </a:r>
            <a:r>
              <a:rPr lang="en-US" sz="3999" dirty="0"/>
              <a:t> = a time period elapsed</a:t>
            </a:r>
          </a:p>
          <a:p>
            <a:r>
              <a:rPr lang="en-US" sz="3999" b="1" dirty="0" smtClean="0">
                <a:solidFill>
                  <a:schemeClr val="accent3">
                    <a:lumMod val="75000"/>
                  </a:schemeClr>
                </a:solidFill>
              </a:rPr>
              <a:t>Fixed</a:t>
            </a:r>
            <a:r>
              <a:rPr lang="en-US" sz="3999" dirty="0" smtClean="0"/>
              <a:t> </a:t>
            </a:r>
            <a:r>
              <a:rPr lang="en-US" sz="3999" dirty="0"/>
              <a:t>= remains the same, predictable </a:t>
            </a:r>
          </a:p>
          <a:p>
            <a:r>
              <a:rPr lang="en-US" sz="3999" b="1" dirty="0">
                <a:solidFill>
                  <a:schemeClr val="accent3">
                    <a:lumMod val="75000"/>
                  </a:schemeClr>
                </a:solidFill>
              </a:rPr>
              <a:t>Variable </a:t>
            </a:r>
            <a:r>
              <a:rPr lang="en-US" sz="3999" dirty="0"/>
              <a:t>= </a:t>
            </a:r>
            <a:r>
              <a:rPr lang="en-US" sz="3999" dirty="0" smtClean="0"/>
              <a:t>changes or varies, 						unpredictable</a:t>
            </a:r>
            <a:endParaRPr lang="en-US" sz="3999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11" y="1991852"/>
            <a:ext cx="1125466" cy="827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8" y="2988693"/>
            <a:ext cx="869032" cy="8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441" y="1231497"/>
            <a:ext cx="5385514" cy="104308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sz="3599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sz="3599" b="1" dirty="0" smtClean="0">
                <a:solidFill>
                  <a:schemeClr val="accent3">
                    <a:lumMod val="75000"/>
                  </a:schemeClr>
                </a:solidFill>
              </a:rPr>
              <a:t>Fixed </a:t>
            </a:r>
            <a:r>
              <a:rPr lang="en-US" sz="3599" b="1" dirty="0">
                <a:solidFill>
                  <a:schemeClr val="accent3">
                    <a:lumMod val="75000"/>
                  </a:schemeClr>
                </a:solidFill>
              </a:rPr>
              <a:t>Schedules</a:t>
            </a:r>
            <a:r>
              <a:rPr lang="en-US" sz="3599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1522413" y="2415218"/>
            <a:ext cx="4669342" cy="36045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</a:rPr>
              <a:t>Fixed Ratio </a:t>
            </a:r>
            <a:r>
              <a:rPr lang="en-US" sz="2799" dirty="0"/>
              <a:t>– reinforcement after a fixed or set number of responses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</a:rPr>
              <a:t>Fixed Interval </a:t>
            </a:r>
            <a:r>
              <a:rPr lang="en-US" sz="2799" dirty="0"/>
              <a:t>– reinforcement of first response after a fixed amount of time has passed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5484812" y="1231496"/>
            <a:ext cx="6094573" cy="1183722"/>
          </a:xfrm>
        </p:spPr>
        <p:txBody>
          <a:bodyPr>
            <a:normAutofit/>
          </a:bodyPr>
          <a:lstStyle/>
          <a:p>
            <a:pPr algn="ctr"/>
            <a:r>
              <a:rPr lang="en-US" sz="3599" b="1" dirty="0">
                <a:solidFill>
                  <a:schemeClr val="accent3">
                    <a:lumMod val="75000"/>
                  </a:schemeClr>
                </a:solidFill>
              </a:rPr>
              <a:t>Variable Schedules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91755" y="2415218"/>
            <a:ext cx="5387630" cy="394433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</a:rPr>
              <a:t>Variable Ratio </a:t>
            </a:r>
            <a:r>
              <a:rPr lang="en-US" sz="2799" b="1" dirty="0"/>
              <a:t>– r</a:t>
            </a:r>
            <a:r>
              <a:rPr lang="en-US" sz="2799" dirty="0"/>
              <a:t>einforcement after a varying number of responses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99" b="1" dirty="0">
                <a:solidFill>
                  <a:schemeClr val="accent3">
                    <a:lumMod val="75000"/>
                  </a:schemeClr>
                </a:solidFill>
              </a:rPr>
              <a:t>Variable Interval </a:t>
            </a:r>
            <a:r>
              <a:rPr lang="en-US" sz="2799" dirty="0"/>
              <a:t>– reinforcement of first response after varying amounts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371600"/>
            <a:ext cx="10287000" cy="4572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Are there different types of learning?  If so, explain.</a:t>
            </a:r>
          </a:p>
          <a:p>
            <a:pPr lvl="0"/>
            <a:r>
              <a:rPr lang="en-US" sz="3200" dirty="0" smtClean="0"/>
              <a:t>How do we learn? </a:t>
            </a:r>
            <a:endParaRPr lang="en-US" sz="3200" dirty="0"/>
          </a:p>
        </p:txBody>
      </p:sp>
      <p:pic>
        <p:nvPicPr>
          <p:cNvPr id="2" name="Picture 1" descr="Internships: just an extended interview process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34290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838200"/>
            <a:ext cx="9601200" cy="685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Reinforcers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Reinforcer</a:t>
            </a:r>
            <a:r>
              <a:rPr lang="en-US" sz="2800" b="1" dirty="0" smtClean="0"/>
              <a:t> – </a:t>
            </a:r>
            <a:r>
              <a:rPr lang="en-US" sz="2800" dirty="0" smtClean="0"/>
              <a:t>anything that increases the frequency of an immediately preceding behavior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/>
              <a:t>Primary </a:t>
            </a:r>
            <a:r>
              <a:rPr lang="en-US" sz="2800" b="1" dirty="0" err="1" smtClean="0"/>
              <a:t>reinforcers</a:t>
            </a:r>
            <a:r>
              <a:rPr lang="en-US" sz="2800" b="1" dirty="0" smtClean="0"/>
              <a:t>- </a:t>
            </a:r>
            <a:r>
              <a:rPr lang="en-US" sz="2800" dirty="0" smtClean="0"/>
              <a:t>A</a:t>
            </a:r>
            <a:r>
              <a:rPr lang="en-US" sz="2800" b="1" dirty="0" smtClean="0"/>
              <a:t> </a:t>
            </a:r>
            <a:r>
              <a:rPr lang="en-US" sz="2800" dirty="0"/>
              <a:t>stimulus that satisfies a natural need (water, food, sleep)</a:t>
            </a:r>
          </a:p>
          <a:p>
            <a:pPr lvl="1">
              <a:lnSpc>
                <a:spcPct val="100000"/>
              </a:lnSpc>
            </a:pPr>
            <a:r>
              <a:rPr lang="en-US" sz="2800" b="1" dirty="0"/>
              <a:t>Secondary </a:t>
            </a:r>
            <a:r>
              <a:rPr lang="en-US" sz="2800" b="1" dirty="0" err="1"/>
              <a:t>reinforcers</a:t>
            </a:r>
            <a:r>
              <a:rPr lang="en-US" sz="2800" b="1" dirty="0"/>
              <a:t>- </a:t>
            </a:r>
            <a:r>
              <a:rPr lang="en-US" sz="2800" dirty="0" smtClean="0"/>
              <a:t>(conditioned) A </a:t>
            </a:r>
            <a:r>
              <a:rPr lang="en-US" sz="2800" dirty="0"/>
              <a:t>stimulus that becomes reinforcing through its link with a primary </a:t>
            </a:r>
            <a:r>
              <a:rPr lang="en-US" sz="2800" dirty="0" err="1"/>
              <a:t>reinforcer</a:t>
            </a:r>
            <a:r>
              <a:rPr lang="en-US" sz="2800" dirty="0"/>
              <a:t> (smile, praise, money)</a:t>
            </a:r>
          </a:p>
          <a:p>
            <a:pPr>
              <a:lnSpc>
                <a:spcPct val="100000"/>
              </a:lnSpc>
            </a:pPr>
            <a:r>
              <a:rPr lang="en-US" dirty="0"/>
              <a:t>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71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914400"/>
            <a:ext cx="9601200" cy="914400"/>
          </a:xfrm>
        </p:spPr>
        <p:txBody>
          <a:bodyPr>
            <a:noAutofit/>
          </a:bodyPr>
          <a:lstStyle/>
          <a:p>
            <a:pPr marL="223838" lvl="0" indent="-223838">
              <a:spcBef>
                <a:spcPts val="1800"/>
              </a:spcBef>
            </a:pP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>Aversive </a:t>
            </a:r>
            <a: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  <a:t>Control </a:t>
            </a:r>
            <a:r>
              <a:rPr lang="en-US" sz="2800" dirty="0" smtClean="0">
                <a:solidFill>
                  <a:prstClr val="black"/>
                </a:solidFill>
                <a:ea typeface="+mn-ea"/>
                <a:cs typeface="+mn-cs"/>
              </a:rPr>
              <a:t>- Unpleasant </a:t>
            </a:r>
            <a: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  <a:t>consequences that affect our behavior</a:t>
            </a:r>
            <a:br>
              <a:rPr lang="en-US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752600"/>
            <a:ext cx="9829802" cy="426720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2800" b="1" dirty="0" smtClean="0"/>
              <a:t>Negative </a:t>
            </a:r>
            <a:r>
              <a:rPr lang="en-US" sz="2800" b="1" dirty="0"/>
              <a:t>Reinforcement</a:t>
            </a:r>
            <a:r>
              <a:rPr lang="en-US" sz="2800" dirty="0"/>
              <a:t>- An action you take to avoid </a:t>
            </a:r>
            <a:r>
              <a:rPr lang="en-US" sz="2800" dirty="0" smtClean="0"/>
              <a:t>punishment or something unpleasant.  </a:t>
            </a:r>
            <a:r>
              <a:rPr lang="en-US" sz="2800" dirty="0"/>
              <a:t>A painful stimulus </a:t>
            </a:r>
            <a:r>
              <a:rPr lang="en-US" sz="2800" dirty="0" smtClean="0"/>
              <a:t>is removed </a:t>
            </a:r>
            <a:r>
              <a:rPr lang="en-US" sz="2800" dirty="0"/>
              <a:t>and </a:t>
            </a:r>
            <a:r>
              <a:rPr lang="en-US" sz="2800" b="1" i="1" dirty="0"/>
              <a:t>increases</a:t>
            </a:r>
            <a:r>
              <a:rPr lang="en-US" sz="2800" dirty="0"/>
              <a:t> the frequency of the behavior</a:t>
            </a:r>
            <a:r>
              <a:rPr lang="en-US" sz="28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sz="2800" b="1" dirty="0" smtClean="0"/>
              <a:t>Negative Reinforcement </a:t>
            </a:r>
            <a:r>
              <a:rPr lang="en-US" sz="2800" i="1" dirty="0" smtClean="0"/>
              <a:t>follows</a:t>
            </a:r>
            <a:r>
              <a:rPr lang="en-US" sz="2800" dirty="0" smtClean="0"/>
              <a:t> and </a:t>
            </a:r>
            <a:r>
              <a:rPr lang="en-US" sz="2800" i="1" dirty="0" smtClean="0"/>
              <a:t>takes away </a:t>
            </a:r>
            <a:r>
              <a:rPr lang="en-US" sz="2800" dirty="0" smtClean="0"/>
              <a:t>or negates an aversive stimulus</a:t>
            </a: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/>
              <a:t>             Ex: Smoke detector </a:t>
            </a:r>
            <a:r>
              <a:rPr lang="en-US" sz="2800" dirty="0" smtClean="0"/>
              <a:t>chirping</a:t>
            </a:r>
          </a:p>
          <a:p>
            <a:pPr>
              <a:lnSpc>
                <a:spcPct val="120000"/>
              </a:lnSpc>
            </a:pPr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89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/>
              <a:t>Types of negative reinforcement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lnSpc>
                <a:spcPct val="120000"/>
              </a:lnSpc>
            </a:pPr>
            <a:r>
              <a:rPr lang="en-US" sz="2800" b="1" dirty="0"/>
              <a:t>Escape conditioning</a:t>
            </a:r>
            <a:r>
              <a:rPr lang="en-US" sz="2800" dirty="0"/>
              <a:t>- A person’s behavior causes an unpleasant event to stop (child whining)</a:t>
            </a:r>
          </a:p>
          <a:p>
            <a:pPr lvl="2">
              <a:lnSpc>
                <a:spcPct val="120000"/>
              </a:lnSpc>
            </a:pPr>
            <a:r>
              <a:rPr lang="en-US" sz="2800" b="1" dirty="0"/>
              <a:t>Avoidance conditioning</a:t>
            </a:r>
            <a:r>
              <a:rPr lang="en-US" sz="2800" dirty="0"/>
              <a:t>- A person’s behavior has the effect of preventing an unpleasant situation from happening (no longer eat </a:t>
            </a:r>
            <a:r>
              <a:rPr lang="en-US" sz="2800" dirty="0" err="1"/>
              <a:t>brussel</a:t>
            </a:r>
            <a:r>
              <a:rPr lang="en-US" sz="2800" dirty="0"/>
              <a:t> sprouts)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931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Punishment</a:t>
            </a:r>
            <a:r>
              <a:rPr lang="en-US" sz="2800" dirty="0"/>
              <a:t>- A behavior is </a:t>
            </a:r>
            <a:r>
              <a:rPr lang="en-US" sz="2800" b="1" i="1" dirty="0"/>
              <a:t>decreased</a:t>
            </a:r>
            <a:r>
              <a:rPr lang="en-US" sz="2800" dirty="0"/>
              <a:t> or is not repeated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rmAutofit/>
          </a:bodyPr>
          <a:lstStyle/>
          <a:p>
            <a:pPr marL="177800" lvl="3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i="1" dirty="0" smtClean="0"/>
              <a:t>Note</a:t>
            </a:r>
            <a:r>
              <a:rPr lang="en-US" sz="2800" b="1" dirty="0" smtClean="0"/>
              <a:t> </a:t>
            </a:r>
            <a:r>
              <a:rPr lang="en-US" sz="2800" dirty="0" smtClean="0"/>
              <a:t>- </a:t>
            </a:r>
            <a:r>
              <a:rPr lang="en-US" sz="2800" i="1" dirty="0" smtClean="0"/>
              <a:t>Punishment </a:t>
            </a:r>
            <a:r>
              <a:rPr lang="en-US" sz="2800" i="1" dirty="0"/>
              <a:t>tells you </a:t>
            </a:r>
            <a:r>
              <a:rPr lang="en-US" sz="2800" b="1" i="1" dirty="0"/>
              <a:t>what not to do</a:t>
            </a:r>
            <a:r>
              <a:rPr lang="en-US" sz="2800" i="1" dirty="0"/>
              <a:t>; reinforcement tells you </a:t>
            </a:r>
            <a:r>
              <a:rPr lang="en-US" sz="2800" b="1" i="1" dirty="0"/>
              <a:t>what to do</a:t>
            </a:r>
            <a:r>
              <a:rPr lang="en-US" sz="2800" i="1" dirty="0"/>
              <a:t>.</a:t>
            </a:r>
            <a:endParaRPr lang="en-US" sz="2800" b="1" i="1" dirty="0" smtClean="0"/>
          </a:p>
          <a:p>
            <a:pPr marL="177800" lvl="3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Positive Punishment </a:t>
            </a:r>
            <a:r>
              <a:rPr lang="en-US" sz="2800" dirty="0" smtClean="0"/>
              <a:t>- presenting </a:t>
            </a:r>
            <a:r>
              <a:rPr lang="en-US" sz="2800" dirty="0"/>
              <a:t>a negative consequence </a:t>
            </a:r>
            <a:r>
              <a:rPr lang="en-US" sz="2800" dirty="0" smtClean="0"/>
              <a:t>(stimulus) after </a:t>
            </a:r>
            <a:r>
              <a:rPr lang="en-US" sz="2800" dirty="0"/>
              <a:t>an undesired behavior is exhibited, making the behavior less likely to happen in the future.</a:t>
            </a:r>
          </a:p>
          <a:p>
            <a:pPr marL="914400" lvl="4" indent="-228600">
              <a:lnSpc>
                <a:spcPct val="100000"/>
              </a:lnSpc>
            </a:pPr>
            <a:r>
              <a:rPr lang="en-US" sz="2800" b="1" dirty="0" smtClean="0"/>
              <a:t>Example</a:t>
            </a:r>
            <a:r>
              <a:rPr lang="en-US" sz="2800" dirty="0" smtClean="0"/>
              <a:t> - </a:t>
            </a:r>
            <a:r>
              <a:rPr lang="en-US" sz="2800" dirty="0"/>
              <a:t>During a meeting or while in class, your cell phone starts </a:t>
            </a:r>
            <a:r>
              <a:rPr lang="en-US" sz="2800" dirty="0" smtClean="0"/>
              <a:t>ringing. </a:t>
            </a:r>
            <a:r>
              <a:rPr lang="en-US" sz="2800" dirty="0"/>
              <a:t>Y</a:t>
            </a:r>
            <a:r>
              <a:rPr lang="en-US" sz="2800" dirty="0" smtClean="0"/>
              <a:t>ou </a:t>
            </a:r>
            <a:r>
              <a:rPr lang="en-US" sz="2800" dirty="0"/>
              <a:t>are lectured on why it is not okay to have your phone 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17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Punishment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/>
              <a:t>Negative </a:t>
            </a:r>
            <a:r>
              <a:rPr lang="en-US" sz="2800" b="1" dirty="0" smtClean="0"/>
              <a:t>Punishment </a:t>
            </a:r>
            <a:r>
              <a:rPr lang="en-US" sz="2800" dirty="0" smtClean="0"/>
              <a:t>- happens </a:t>
            </a:r>
            <a:r>
              <a:rPr lang="en-US" sz="2800" dirty="0"/>
              <a:t>when a certain desired stimulus/item is removed after a particular undesired behavior is exhibited, resulting in the behavior happening less often in the future</a:t>
            </a:r>
            <a:r>
              <a:rPr lang="en-US" sz="2800" dirty="0" smtClean="0"/>
              <a:t>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1" dirty="0" smtClean="0"/>
              <a:t>Example</a:t>
            </a:r>
            <a:r>
              <a:rPr lang="en-US" sz="2600" dirty="0" smtClean="0"/>
              <a:t> - Siblings </a:t>
            </a:r>
            <a:r>
              <a:rPr lang="en-US" sz="2600" dirty="0"/>
              <a:t>get in a fight over who gets to go first in a game or who gets to play with a new </a:t>
            </a:r>
            <a:r>
              <a:rPr lang="en-US" sz="2600" dirty="0" smtClean="0"/>
              <a:t>toy. The </a:t>
            </a:r>
            <a:r>
              <a:rPr lang="en-US" sz="2600" dirty="0"/>
              <a:t>parent takes the game/toy away.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Disadvantages in using aversive stimuli to change behavior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rmAutofit lnSpcReduction="10000"/>
          </a:bodyPr>
          <a:lstStyle/>
          <a:p>
            <a:pPr marL="234950" lvl="2" indent="-23495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Can lead to unwanted side effects (rage, fear, etc.)</a:t>
            </a:r>
          </a:p>
          <a:p>
            <a:pPr marL="234950" lvl="2" indent="-234950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234950" lvl="2" indent="-23495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People learn to avoid the person delivering the aversive consequences = less chance to correct the behavior</a:t>
            </a:r>
          </a:p>
          <a:p>
            <a:pPr marL="466725" lvl="4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/>
              <a:t>Example </a:t>
            </a:r>
            <a:r>
              <a:rPr lang="en-US" sz="2600" dirty="0" smtClean="0"/>
              <a:t>- </a:t>
            </a:r>
            <a:r>
              <a:rPr lang="en-US" sz="2600" dirty="0"/>
              <a:t>Children learn it’s not okay to swear at home, but it’s okay to swear </a:t>
            </a:r>
            <a:r>
              <a:rPr lang="en-US" sz="2600" dirty="0" smtClean="0"/>
              <a:t>elsewhere</a:t>
            </a:r>
          </a:p>
          <a:p>
            <a:pPr marL="460375" lvl="3" indent="-234950">
              <a:lnSpc>
                <a:spcPct val="100000"/>
              </a:lnSpc>
              <a:spcBef>
                <a:spcPts val="0"/>
              </a:spcBef>
            </a:pPr>
            <a:endParaRPr lang="en-US" sz="2600" dirty="0"/>
          </a:p>
          <a:p>
            <a:pPr marL="234950" lvl="2" indent="-23495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More likely to suppress rather than eliminate the behavior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i="1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57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2414" y="762000"/>
            <a:ext cx="4645152" cy="1219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Reinforcement</a:t>
            </a:r>
            <a:r>
              <a:rPr lang="en-US" sz="2800" dirty="0" smtClean="0"/>
              <a:t> = give something to </a:t>
            </a:r>
            <a:r>
              <a:rPr lang="en-US" sz="2800" i="1" dirty="0" smtClean="0">
                <a:solidFill>
                  <a:srgbClr val="FF0000"/>
                </a:solidFill>
              </a:rPr>
              <a:t>increase </a:t>
            </a:r>
            <a:r>
              <a:rPr lang="en-US" sz="2800" dirty="0" smtClean="0"/>
              <a:t>behavior	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Positive</a:t>
            </a:r>
            <a:r>
              <a:rPr lang="en-US" sz="2800" dirty="0" smtClean="0"/>
              <a:t> - give reward, something pleasurable  </a:t>
            </a:r>
            <a:r>
              <a:rPr lang="en-US" sz="2800" dirty="0" smtClean="0">
                <a:solidFill>
                  <a:srgbClr val="FF0000"/>
                </a:solidFill>
              </a:rPr>
              <a:t>(+)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Negative </a:t>
            </a:r>
            <a:r>
              <a:rPr lang="en-US" sz="2800" dirty="0" smtClean="0"/>
              <a:t>- removal unwanted stimulus to strengthen behavior </a:t>
            </a:r>
            <a:r>
              <a:rPr lang="en-US" sz="2800" dirty="0" smtClean="0">
                <a:solidFill>
                  <a:srgbClr val="FF0000"/>
                </a:solidFill>
              </a:rPr>
              <a:t>(-)</a:t>
            </a:r>
            <a:endParaRPr lang="en-US" sz="2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78462" y="762000"/>
            <a:ext cx="4645152" cy="1219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Punishment </a:t>
            </a:r>
            <a:r>
              <a:rPr lang="en-US" sz="2800" dirty="0" smtClean="0"/>
              <a:t>= undesirable event to </a:t>
            </a:r>
            <a:r>
              <a:rPr lang="en-US" sz="2800" i="1" dirty="0" smtClean="0">
                <a:solidFill>
                  <a:srgbClr val="FF0000"/>
                </a:solidFill>
              </a:rPr>
              <a:t>decrease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or stop</a:t>
            </a:r>
            <a:r>
              <a:rPr lang="en-US" sz="2800" dirty="0" smtClean="0"/>
              <a:t> behavior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Positive</a:t>
            </a:r>
            <a:r>
              <a:rPr lang="en-US" sz="2800" dirty="0" smtClean="0"/>
              <a:t> – give something undesirable </a:t>
            </a:r>
            <a:r>
              <a:rPr lang="en-US" sz="2800" dirty="0" smtClean="0">
                <a:solidFill>
                  <a:srgbClr val="FF0000"/>
                </a:solidFill>
              </a:rPr>
              <a:t>(+)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Negative</a:t>
            </a:r>
            <a:r>
              <a:rPr lang="en-US" sz="2800" dirty="0" smtClean="0"/>
              <a:t> = take something desirable away </a:t>
            </a:r>
            <a:r>
              <a:rPr lang="en-US" sz="2800" dirty="0" smtClean="0">
                <a:solidFill>
                  <a:srgbClr val="FF0000"/>
                </a:solidFill>
              </a:rPr>
              <a:t>(-)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602674" y="2065020"/>
            <a:ext cx="484632" cy="5364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8456612" y="2055876"/>
            <a:ext cx="484632" cy="53644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/>
              <a:t>Factors that Affect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752600"/>
            <a:ext cx="10287000" cy="426720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400" b="1" dirty="0" smtClean="0"/>
              <a:t>Feedback </a:t>
            </a:r>
            <a:r>
              <a:rPr lang="en-US" sz="2400" dirty="0" smtClean="0"/>
              <a:t>- Finding </a:t>
            </a:r>
            <a:r>
              <a:rPr lang="en-US" sz="2400" dirty="0"/>
              <a:t>out the results of an action or performance</a:t>
            </a:r>
          </a:p>
          <a:p>
            <a:pPr lvl="3"/>
            <a:r>
              <a:rPr lang="en-US" sz="2400" dirty="0"/>
              <a:t>Without feedback you may repeat same </a:t>
            </a:r>
            <a:r>
              <a:rPr lang="en-US" sz="2400" dirty="0" smtClean="0"/>
              <a:t>mistakes</a:t>
            </a:r>
          </a:p>
          <a:p>
            <a:pPr lvl="3"/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Transfer</a:t>
            </a:r>
            <a:r>
              <a:rPr lang="en-US" sz="2400" dirty="0" smtClean="0"/>
              <a:t> - A </a:t>
            </a:r>
            <a:r>
              <a:rPr lang="en-US" sz="2400" dirty="0"/>
              <a:t>skill you already learned can help learn a new skill</a:t>
            </a:r>
          </a:p>
          <a:p>
            <a:pPr lvl="3"/>
            <a:r>
              <a:rPr lang="en-US" sz="2400" b="1" dirty="0"/>
              <a:t>Positive </a:t>
            </a:r>
            <a:r>
              <a:rPr lang="en-US" sz="2400" b="1" dirty="0" smtClean="0"/>
              <a:t>Transfer- </a:t>
            </a:r>
            <a:r>
              <a:rPr lang="en-US" sz="2400" dirty="0" smtClean="0"/>
              <a:t>Previously learned </a:t>
            </a:r>
            <a:r>
              <a:rPr lang="en-US" sz="2400" dirty="0"/>
              <a:t>responses help you learn a new task</a:t>
            </a:r>
          </a:p>
          <a:p>
            <a:pPr lvl="4"/>
            <a:r>
              <a:rPr lang="en-US" sz="2400" dirty="0"/>
              <a:t>Ex: Know how to speak </a:t>
            </a:r>
            <a:r>
              <a:rPr lang="en-US" sz="2400" dirty="0" smtClean="0"/>
              <a:t>Spanish - helps </a:t>
            </a:r>
            <a:r>
              <a:rPr lang="en-US" sz="2400" dirty="0"/>
              <a:t>you learn Italian</a:t>
            </a:r>
          </a:p>
          <a:p>
            <a:pPr lvl="3"/>
            <a:r>
              <a:rPr lang="en-US" sz="2400" b="1" dirty="0"/>
              <a:t>Negative Transfer- </a:t>
            </a:r>
            <a:r>
              <a:rPr lang="en-US" sz="2400" dirty="0"/>
              <a:t>A previously learned task hinders learning</a:t>
            </a:r>
          </a:p>
          <a:p>
            <a:pPr lvl="4"/>
            <a:r>
              <a:rPr lang="en-US" sz="2400" dirty="0"/>
              <a:t>Ex: An American driving in </a:t>
            </a:r>
            <a:r>
              <a:rPr lang="en-US" sz="2400" dirty="0" smtClean="0"/>
              <a:t>England - steering wheel/drive </a:t>
            </a:r>
            <a:r>
              <a:rPr lang="en-US" sz="2400" dirty="0"/>
              <a:t>on opposite side</a:t>
            </a:r>
          </a:p>
          <a:p>
            <a:pPr marL="687388" lvl="3" indent="-1714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012" y="2209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Factors that Affect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6172198" cy="4191000"/>
          </a:xfrm>
        </p:spPr>
        <p:txBody>
          <a:bodyPr>
            <a:normAutofit/>
          </a:bodyPr>
          <a:lstStyle/>
          <a:p>
            <a:pPr marL="233363" lvl="2" indent="-180975"/>
            <a:r>
              <a:rPr lang="en-US" sz="2800" b="1" dirty="0" smtClean="0"/>
              <a:t>Practice – </a:t>
            </a:r>
            <a:r>
              <a:rPr lang="en-US" sz="2800" dirty="0" smtClean="0"/>
              <a:t>The repetition of task, helps bind responses together 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n-US" sz="2800" dirty="0" smtClean="0"/>
              <a:t>	Takes time and should </a:t>
            </a:r>
            <a:r>
              <a:rPr lang="en-US" sz="2800" dirty="0"/>
              <a:t>practice over time </a:t>
            </a:r>
            <a:r>
              <a:rPr lang="en-US" sz="2800" dirty="0" smtClean="0"/>
              <a:t>- not </a:t>
            </a:r>
            <a:r>
              <a:rPr lang="en-US" sz="2800" dirty="0"/>
              <a:t>all at once</a:t>
            </a:r>
          </a:p>
          <a:p>
            <a:pPr lvl="2">
              <a:buFont typeface="Century Gothic" panose="020B0502020202020204" pitchFamily="34" charset="0"/>
              <a:buChar char="–"/>
            </a:pPr>
            <a:r>
              <a:rPr lang="en-US" sz="2800" dirty="0" smtClean="0"/>
              <a:t>Can </a:t>
            </a:r>
            <a:r>
              <a:rPr lang="en-US" sz="2800" dirty="0"/>
              <a:t>be physical or </a:t>
            </a:r>
            <a:r>
              <a:rPr lang="en-US" sz="2800" dirty="0" smtClean="0"/>
              <a:t>imagined (</a:t>
            </a:r>
            <a:r>
              <a:rPr lang="en-US" sz="2800" i="1" dirty="0" smtClean="0"/>
              <a:t>mental practice</a:t>
            </a:r>
            <a:r>
              <a:rPr lang="en-US" sz="2800" dirty="0" smtClean="0"/>
              <a:t>)</a:t>
            </a:r>
          </a:p>
          <a:p>
            <a:pPr marL="569913" lvl="2" indent="0">
              <a:buNone/>
            </a:pPr>
            <a:endParaRPr lang="en-US" sz="2400" dirty="0" smtClean="0"/>
          </a:p>
          <a:p>
            <a:pPr lvl="7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981200"/>
            <a:ext cx="225431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/>
              <a:t>Learning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601200" cy="4343400"/>
          </a:xfrm>
        </p:spPr>
        <p:txBody>
          <a:bodyPr>
            <a:noAutofit/>
          </a:bodyPr>
          <a:lstStyle/>
          <a:p>
            <a:pPr marL="279082" lvl="1" indent="0">
              <a:lnSpc>
                <a:spcPct val="100000"/>
              </a:lnSpc>
              <a:buNone/>
            </a:pPr>
            <a:r>
              <a:rPr lang="en-US" sz="2800" b="1" dirty="0" smtClean="0"/>
              <a:t>Learning To Learn - </a:t>
            </a:r>
            <a:r>
              <a:rPr lang="en-US" sz="2800" dirty="0" smtClean="0"/>
              <a:t>Harry </a:t>
            </a:r>
            <a:r>
              <a:rPr lang="en-US" sz="2800" dirty="0"/>
              <a:t>Harlow demonstrated </a:t>
            </a:r>
            <a:r>
              <a:rPr lang="en-US" sz="2800" dirty="0" smtClean="0"/>
              <a:t>that animals can learn.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Harlow’s monkey learned to strategize when seeking out food.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 school you acquire a general strategy for learning</a:t>
            </a:r>
          </a:p>
          <a:p>
            <a:pPr marL="279082" lvl="1" indent="0">
              <a:lnSpc>
                <a:spcPct val="100000"/>
              </a:lnSpc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5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966" y="609600"/>
            <a:ext cx="96012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Learning; Principles and Applications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9082" lvl="1" indent="0">
              <a:buNone/>
            </a:pPr>
            <a:r>
              <a:rPr lang="en-US" sz="2800" b="1" dirty="0" smtClean="0"/>
              <a:t>Learning </a:t>
            </a:r>
            <a:r>
              <a:rPr lang="en-US" sz="2800" dirty="0"/>
              <a:t>A relatively permanent change in behavior </a:t>
            </a:r>
            <a:r>
              <a:rPr lang="en-US" sz="2800" dirty="0" smtClean="0"/>
              <a:t>that results from an experience</a:t>
            </a:r>
          </a:p>
          <a:p>
            <a:pPr marL="279082" lvl="1" indent="0">
              <a:buNone/>
            </a:pPr>
            <a:endParaRPr lang="en-US" sz="2800" dirty="0"/>
          </a:p>
          <a:p>
            <a:pPr marL="569913" lvl="2" indent="0">
              <a:buNone/>
            </a:pPr>
            <a:r>
              <a:rPr lang="en-US" sz="2800" b="1" dirty="0" smtClean="0"/>
              <a:t>3 Basic types of learning</a:t>
            </a:r>
            <a:endParaRPr lang="en-US" sz="2800" dirty="0" smtClean="0"/>
          </a:p>
          <a:p>
            <a:pPr lvl="4"/>
            <a:r>
              <a:rPr lang="en-US" sz="2600" dirty="0" smtClean="0"/>
              <a:t>Classical </a:t>
            </a:r>
            <a:r>
              <a:rPr lang="en-US" sz="2600" dirty="0"/>
              <a:t>Conditioning</a:t>
            </a:r>
          </a:p>
          <a:p>
            <a:pPr lvl="4"/>
            <a:r>
              <a:rPr lang="en-US" sz="2600" dirty="0"/>
              <a:t>Operant Conditioning</a:t>
            </a:r>
          </a:p>
          <a:p>
            <a:pPr lvl="4"/>
            <a:r>
              <a:rPr lang="en-US" sz="2600" dirty="0" smtClean="0"/>
              <a:t>Modeling (Observation)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9082" lvl="1" indent="0">
              <a:lnSpc>
                <a:spcPct val="100000"/>
              </a:lnSpc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In order to be motivated to try hard, people have to feel that their actions make a difference</a:t>
            </a:r>
          </a:p>
          <a:p>
            <a:pPr marL="279082" lvl="1" indent="0">
              <a:lnSpc>
                <a:spcPct val="100000"/>
              </a:lnSpc>
              <a:buNone/>
            </a:pPr>
            <a:r>
              <a:rPr lang="en-US" sz="2800" b="1" dirty="0" smtClean="0"/>
              <a:t>Learned </a:t>
            </a:r>
            <a:r>
              <a:rPr lang="en-US" sz="2800" b="1" dirty="0"/>
              <a:t>Laziness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If </a:t>
            </a:r>
            <a:r>
              <a:rPr lang="en-US" sz="2800" dirty="0" smtClean="0"/>
              <a:t>rewards come without effort, a person learns </a:t>
            </a:r>
            <a:r>
              <a:rPr lang="en-US" sz="2800" dirty="0"/>
              <a:t>to do little or no </a:t>
            </a:r>
            <a:r>
              <a:rPr lang="en-US" sz="2800" dirty="0" smtClean="0"/>
              <a:t>work</a:t>
            </a:r>
            <a:endParaRPr lang="en-US" sz="2800" dirty="0"/>
          </a:p>
          <a:p>
            <a:pPr marL="279082" lvl="1" indent="0">
              <a:lnSpc>
                <a:spcPct val="100000"/>
              </a:lnSpc>
              <a:buNone/>
            </a:pPr>
            <a:r>
              <a:rPr lang="en-US" sz="2800" b="1" dirty="0"/>
              <a:t>Learned Helplessness</a:t>
            </a:r>
          </a:p>
          <a:p>
            <a:pPr lvl="2">
              <a:lnSpc>
                <a:spcPct val="100000"/>
              </a:lnSpc>
            </a:pPr>
            <a:r>
              <a:rPr lang="en-US" sz="2800" dirty="0"/>
              <a:t>If pain comes no matter how hard one tries, a person gives </a:t>
            </a:r>
            <a:r>
              <a:rPr lang="en-US" sz="2800" dirty="0" smtClean="0"/>
              <a:t>up</a:t>
            </a:r>
          </a:p>
          <a:p>
            <a:pPr lvl="2">
              <a:lnSpc>
                <a:spcPct val="100000"/>
              </a:lnSpc>
            </a:pPr>
            <a:r>
              <a:rPr lang="en-US" sz="2800" dirty="0" smtClean="0"/>
              <a:t>Success attributed to luck rather than skill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/>
          <a:lstStyle/>
          <a:p>
            <a:r>
              <a:rPr lang="en-US" b="1" dirty="0" smtClean="0"/>
              <a:t>Learned Helplessness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676400"/>
            <a:ext cx="9905998" cy="4343400"/>
          </a:xfrm>
        </p:spPr>
        <p:txBody>
          <a:bodyPr/>
          <a:lstStyle/>
          <a:p>
            <a:pPr marL="176213" lvl="2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Martin Seligman </a:t>
            </a:r>
            <a:r>
              <a:rPr lang="en-US" sz="2800" dirty="0"/>
              <a:t>believed </a:t>
            </a:r>
            <a:r>
              <a:rPr lang="en-US" sz="2800" dirty="0" smtClean="0"/>
              <a:t>that learned helplessness is one major </a:t>
            </a:r>
            <a:r>
              <a:rPr lang="en-US" sz="2800" dirty="0"/>
              <a:t>cause of </a:t>
            </a:r>
            <a:r>
              <a:rPr lang="en-US" sz="2800" dirty="0" smtClean="0"/>
              <a:t>depression.</a:t>
            </a:r>
          </a:p>
          <a:p>
            <a:pPr marL="176213" lvl="2"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pPr marL="176213" lvl="2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When people are unable to control events in their lives, they may:</a:t>
            </a:r>
          </a:p>
          <a:p>
            <a:pPr marL="879602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be less motivated to act and eventually stop trying</a:t>
            </a:r>
          </a:p>
          <a:p>
            <a:pPr marL="879602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experience a lowered self-esteem</a:t>
            </a:r>
          </a:p>
          <a:p>
            <a:pPr marL="879602" lvl="5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 feel depressed</a:t>
            </a:r>
          </a:p>
          <a:p>
            <a:pPr marL="698500" lvl="4" indent="-457200"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2" y="4426889"/>
            <a:ext cx="1584960" cy="20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/>
              <a:t>Learned Helplessness – Martin Seligman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ln w="11430"/>
                <a:latin typeface="+mj-lt"/>
              </a:rPr>
              <a:t>Stability</a:t>
            </a:r>
            <a:r>
              <a:rPr lang="en-US" sz="2800" dirty="0" smtClean="0">
                <a:ln w="11430"/>
                <a:latin typeface="+mj-lt"/>
              </a:rPr>
              <a:t> - Result </a:t>
            </a:r>
            <a:r>
              <a:rPr lang="en-US" sz="2800" dirty="0">
                <a:ln w="11430"/>
                <a:latin typeface="+mj-lt"/>
              </a:rPr>
              <a:t>of </a:t>
            </a:r>
            <a:r>
              <a:rPr lang="en-US" sz="2800" i="1" dirty="0">
                <a:ln w="11430"/>
                <a:latin typeface="+mj-lt"/>
              </a:rPr>
              <a:t>permanent</a:t>
            </a:r>
            <a:r>
              <a:rPr lang="en-US" sz="2800" dirty="0">
                <a:ln w="11430"/>
                <a:latin typeface="+mj-lt"/>
              </a:rPr>
              <a:t> characteristics.</a:t>
            </a:r>
          </a:p>
          <a:p>
            <a:pPr lvl="1"/>
            <a:r>
              <a:rPr lang="en-US" sz="2800" dirty="0" smtClean="0">
                <a:ln w="11430"/>
                <a:latin typeface="+mj-lt"/>
              </a:rPr>
              <a:t>“</a:t>
            </a:r>
            <a:r>
              <a:rPr lang="en-US" sz="2800" dirty="0">
                <a:ln w="11430"/>
                <a:latin typeface="+mj-lt"/>
              </a:rPr>
              <a:t>I have never done well in Psych, and I never will</a:t>
            </a:r>
            <a:r>
              <a:rPr lang="en-US" sz="2800" dirty="0" smtClean="0">
                <a:ln w="11430"/>
                <a:latin typeface="+mj-lt"/>
              </a:rPr>
              <a:t>!”</a:t>
            </a:r>
          </a:p>
          <a:p>
            <a:r>
              <a:rPr lang="en-US" sz="2800" b="1" dirty="0" err="1" smtClean="0">
                <a:ln w="11430"/>
                <a:latin typeface="+mj-lt"/>
              </a:rPr>
              <a:t>Globality</a:t>
            </a:r>
            <a:r>
              <a:rPr lang="en-US" sz="2800" b="1" dirty="0" smtClean="0">
                <a:ln w="11430"/>
                <a:latin typeface="+mj-lt"/>
              </a:rPr>
              <a:t> -</a:t>
            </a:r>
            <a:r>
              <a:rPr lang="en-US" sz="2800" dirty="0" smtClean="0">
                <a:ln w="11430"/>
                <a:latin typeface="+mj-lt"/>
              </a:rPr>
              <a:t> </a:t>
            </a:r>
            <a:r>
              <a:rPr lang="en-US" sz="2800" dirty="0">
                <a:ln w="11430"/>
                <a:latin typeface="+mj-lt"/>
              </a:rPr>
              <a:t>is not specific, but general.</a:t>
            </a:r>
          </a:p>
          <a:p>
            <a:pPr lvl="1"/>
            <a:r>
              <a:rPr lang="en-US" sz="2800" dirty="0" smtClean="0">
                <a:ln w="11430"/>
                <a:latin typeface="+mj-lt"/>
              </a:rPr>
              <a:t>“</a:t>
            </a:r>
            <a:r>
              <a:rPr lang="en-US" sz="2800" dirty="0">
                <a:ln w="11430"/>
                <a:latin typeface="+mj-lt"/>
              </a:rPr>
              <a:t>I’m just dumb!” as opposed to “I am no good at Psych</a:t>
            </a:r>
            <a:r>
              <a:rPr lang="en-US" sz="2800" dirty="0" smtClean="0">
                <a:ln w="11430"/>
                <a:latin typeface="+mj-lt"/>
              </a:rPr>
              <a:t>!”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11430"/>
                <a:latin typeface="+mj-lt"/>
              </a:rPr>
              <a:t>Internality</a:t>
            </a:r>
            <a:r>
              <a:rPr lang="en-US" sz="2800" dirty="0" smtClean="0">
                <a:ln w="11430"/>
                <a:latin typeface="+mj-lt"/>
              </a:rPr>
              <a:t> - </a:t>
            </a:r>
            <a:r>
              <a:rPr lang="en-US" sz="2800" dirty="0">
                <a:ln w="11430"/>
              </a:rPr>
              <a:t>Rather than blaming </a:t>
            </a:r>
            <a:r>
              <a:rPr lang="en-US" sz="2800" dirty="0" smtClean="0">
                <a:ln w="11430"/>
              </a:rPr>
              <a:t>an </a:t>
            </a:r>
            <a:r>
              <a:rPr lang="en-US" sz="2800" dirty="0">
                <a:ln w="11430"/>
              </a:rPr>
              <a:t>external factor, they blame themselves and their own inadequacies.</a:t>
            </a:r>
          </a:p>
          <a:p>
            <a:pPr marL="514350" lvl="2" indent="-276225">
              <a:buFont typeface="Century Gothic" panose="020B0502020202020204" pitchFamily="34" charset="0"/>
              <a:buChar char="–"/>
            </a:pPr>
            <a:r>
              <a:rPr lang="en-US" sz="2800" dirty="0" smtClean="0">
                <a:ln w="11430"/>
              </a:rPr>
              <a:t>“I </a:t>
            </a:r>
            <a:r>
              <a:rPr lang="en-US" sz="2800" dirty="0">
                <a:ln w="11430"/>
              </a:rPr>
              <a:t>am not smart enough to take Psych!”</a:t>
            </a:r>
          </a:p>
          <a:p>
            <a:pPr marL="695643" lvl="2" indent="-457200">
              <a:buFont typeface="Century Gothic" panose="020B0502020202020204" pitchFamily="34" charset="0"/>
              <a:buChar char="–"/>
            </a:pPr>
            <a:endParaRPr lang="en-US" sz="2600" dirty="0" smtClean="0">
              <a:ln w="11430"/>
              <a:latin typeface="+mj-lt"/>
            </a:endParaRPr>
          </a:p>
          <a:p>
            <a:pPr lvl="1"/>
            <a:endParaRPr lang="en-US" sz="2800" dirty="0">
              <a:ln w="11430"/>
              <a:latin typeface="+mj-lt"/>
            </a:endParaRPr>
          </a:p>
          <a:p>
            <a:pPr lvl="1"/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4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Learning Complicated Skills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12" y="1295400"/>
            <a:ext cx="9753602" cy="4724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Shaping</a:t>
            </a:r>
            <a:r>
              <a:rPr lang="en-US" sz="2800" dirty="0" smtClean="0"/>
              <a:t> – A process in which reinforcement is used to sculpt new responses out of old ones</a:t>
            </a:r>
          </a:p>
          <a:p>
            <a:r>
              <a:rPr lang="en-US" sz="2800" b="1" dirty="0" smtClean="0"/>
              <a:t>Response Chains </a:t>
            </a:r>
            <a:r>
              <a:rPr lang="en-US" sz="2800" dirty="0" smtClean="0"/>
              <a:t>– responses that follow one another in a sequence in order to learn a skill. </a:t>
            </a:r>
          </a:p>
          <a:p>
            <a:pPr lvl="2"/>
            <a:r>
              <a:rPr lang="en-US" sz="2400" dirty="0" smtClean="0"/>
              <a:t>Response chains are organized into larger response patterns.</a:t>
            </a:r>
          </a:p>
          <a:p>
            <a:pPr lvl="2"/>
            <a:r>
              <a:rPr lang="en-US" sz="2400" dirty="0" smtClean="0"/>
              <a:t>Must learn to perform all of the subordinate skills first in order to make a large skill possible.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16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2208212" y="325011"/>
            <a:ext cx="7924800" cy="1275189"/>
          </a:xfrm>
          <a:prstGeom prst="rect">
            <a:avLst/>
          </a:prstGeom>
          <a:solidFill>
            <a:srgbClr val="CCFFCC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tx2"/>
                </a:solidFill>
                <a:latin typeface="Calibri" panose="020F0502020204030204" pitchFamily="34" charset="0"/>
              </a:rPr>
              <a:t>Learning</a:t>
            </a: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ko-KR" sz="2000" dirty="0">
                <a:solidFill>
                  <a:schemeClr val="tx2"/>
                </a:solidFill>
                <a:latin typeface="Calibri" panose="020F0502020204030204" pitchFamily="34" charset="0"/>
                <a:ea typeface="굴림" panose="020B0600000101010101" pitchFamily="34" charset="-127"/>
              </a:rPr>
              <a:t>The process by which experience or practice results in a relatively permanent change in behavior or potential behavior </a:t>
            </a:r>
            <a:endParaRPr lang="en-US" altLang="en-US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522412" y="1905000"/>
            <a:ext cx="2743200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Classical </a:t>
            </a:r>
          </a:p>
          <a:p>
            <a:pPr algn="ctr" eaLnBrk="1" hangingPunct="1"/>
            <a:r>
              <a:rPr lang="en-US" altLang="en-US" sz="3200" b="1"/>
              <a:t>Conditioning</a:t>
            </a:r>
          </a:p>
          <a:p>
            <a:pPr algn="ctr" eaLnBrk="1" hangingPunct="1"/>
            <a:r>
              <a:rPr lang="en-US" altLang="ko-KR">
                <a:ea typeface="굴림" panose="020B0600000101010101" pitchFamily="34" charset="-127"/>
              </a:rPr>
              <a:t>The type of learning in which a response naturally elicited by one stimulus becomes to be elicited by a different formally neutral stimulus </a:t>
            </a:r>
            <a:endParaRPr lang="en-US" altLang="en-US"/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799012" y="1905000"/>
            <a:ext cx="2743200" cy="3276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/>
              <a:t>Operant </a:t>
            </a:r>
          </a:p>
          <a:p>
            <a:pPr algn="ctr" eaLnBrk="1" hangingPunct="1"/>
            <a:r>
              <a:rPr lang="en-US" altLang="en-US" sz="3200" b="1"/>
              <a:t>Conditioning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/>
              <a:t>The type of learning in which behaviors are emitted to earn rewards or avoid punishments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7923212" y="1905000"/>
            <a:ext cx="2743200" cy="3276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Social Cognitive Learning Theory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dirty="0"/>
              <a:t>The type of learning in which behaviors are learned by observing a model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dirty="0"/>
          </a:p>
        </p:txBody>
      </p:sp>
      <p:cxnSp>
        <p:nvCxnSpPr>
          <p:cNvPr id="6152" name="AutoShape 7"/>
          <p:cNvCxnSpPr>
            <a:cxnSpLocks noChangeShapeType="1"/>
            <a:stCxn id="6148" idx="2"/>
            <a:endCxn id="6149" idx="0"/>
          </p:cNvCxnSpPr>
          <p:nvPr/>
        </p:nvCxnSpPr>
        <p:spPr bwMode="auto">
          <a:xfrm rot="5400000">
            <a:off x="4379912" y="114300"/>
            <a:ext cx="304800" cy="3276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AutoShape 8"/>
          <p:cNvCxnSpPr>
            <a:cxnSpLocks noChangeShapeType="1"/>
            <a:stCxn id="6148" idx="2"/>
            <a:endCxn id="6150" idx="0"/>
          </p:cNvCxnSpPr>
          <p:nvPr/>
        </p:nvCxnSpPr>
        <p:spPr bwMode="auto">
          <a:xfrm>
            <a:off x="6170612" y="16002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AutoShape 9"/>
          <p:cNvCxnSpPr>
            <a:cxnSpLocks noChangeShapeType="1"/>
            <a:stCxn id="6148" idx="2"/>
            <a:endCxn id="6151" idx="0"/>
          </p:cNvCxnSpPr>
          <p:nvPr/>
        </p:nvCxnSpPr>
        <p:spPr bwMode="auto">
          <a:xfrm rot="16200000" flipH="1">
            <a:off x="7580312" y="190500"/>
            <a:ext cx="304800" cy="3124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1522412" y="5029200"/>
            <a:ext cx="2743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Pavlov, Watson, Garcia</a:t>
            </a:r>
          </a:p>
        </p:txBody>
      </p:sp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4799012" y="5181600"/>
            <a:ext cx="2743200" cy="4191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dirty="0"/>
              <a:t>Thorndike, B.F. Skinner</a:t>
            </a:r>
          </a:p>
        </p:txBody>
      </p:sp>
      <p:sp>
        <p:nvSpPr>
          <p:cNvPr id="6157" name="Rectangle 6"/>
          <p:cNvSpPr>
            <a:spLocks noChangeArrowheads="1"/>
          </p:cNvSpPr>
          <p:nvPr/>
        </p:nvSpPr>
        <p:spPr bwMode="auto">
          <a:xfrm>
            <a:off x="7923212" y="5181600"/>
            <a:ext cx="2743200" cy="419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Albert Bandura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2412" y="5715000"/>
            <a:ext cx="2743200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UCS, UCR, CS, CR</a:t>
            </a:r>
          </a:p>
        </p:txBody>
      </p:sp>
      <p:sp>
        <p:nvSpPr>
          <p:cNvPr id="6159" name="Rectangle 5"/>
          <p:cNvSpPr>
            <a:spLocks noChangeArrowheads="1"/>
          </p:cNvSpPr>
          <p:nvPr/>
        </p:nvSpPr>
        <p:spPr bwMode="auto">
          <a:xfrm>
            <a:off x="4799012" y="5573714"/>
            <a:ext cx="2743200" cy="9032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Reinforcement and Punishment</a:t>
            </a:r>
          </a:p>
        </p:txBody>
      </p:sp>
      <p:sp>
        <p:nvSpPr>
          <p:cNvPr id="6160" name="Rectangle 6"/>
          <p:cNvSpPr>
            <a:spLocks noChangeArrowheads="1"/>
          </p:cNvSpPr>
          <p:nvPr/>
        </p:nvSpPr>
        <p:spPr bwMode="auto">
          <a:xfrm>
            <a:off x="7923212" y="5605464"/>
            <a:ext cx="2743200" cy="8715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/>
              <a:t>Modeling and Vicarious Learning</a:t>
            </a:r>
          </a:p>
        </p:txBody>
      </p:sp>
      <p:grpSp>
        <p:nvGrpSpPr>
          <p:cNvPr id="6161" name="Group 49"/>
          <p:cNvGrpSpPr>
            <a:grpSpLocks/>
          </p:cNvGrpSpPr>
          <p:nvPr/>
        </p:nvGrpSpPr>
        <p:grpSpPr bwMode="auto">
          <a:xfrm>
            <a:off x="5408612" y="4572000"/>
            <a:ext cx="685800" cy="609600"/>
            <a:chOff x="1581" y="1330"/>
            <a:chExt cx="771" cy="590"/>
          </a:xfrm>
        </p:grpSpPr>
        <p:sp>
          <p:nvSpPr>
            <p:cNvPr id="6163" name="Line 50"/>
            <p:cNvSpPr>
              <a:spLocks noChangeShapeType="1"/>
            </p:cNvSpPr>
            <p:nvPr/>
          </p:nvSpPr>
          <p:spPr bwMode="auto">
            <a:xfrm flipH="1">
              <a:off x="1725" y="1714"/>
              <a:ext cx="96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51"/>
            <p:cNvSpPr>
              <a:spLocks noChangeShapeType="1"/>
            </p:cNvSpPr>
            <p:nvPr/>
          </p:nvSpPr>
          <p:spPr bwMode="auto">
            <a:xfrm>
              <a:off x="2064" y="1728"/>
              <a:ext cx="144" cy="192"/>
            </a:xfrm>
            <a:prstGeom prst="line">
              <a:avLst/>
            </a:prstGeom>
            <a:noFill/>
            <a:ln w="76200">
              <a:solidFill>
                <a:srgbClr val="088A4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Oval 52"/>
            <p:cNvSpPr>
              <a:spLocks noChangeArrowheads="1"/>
            </p:cNvSpPr>
            <p:nvPr/>
          </p:nvSpPr>
          <p:spPr bwMode="auto">
            <a:xfrm>
              <a:off x="1723" y="1378"/>
              <a:ext cx="432" cy="432"/>
            </a:xfrm>
            <a:prstGeom prst="ellipse">
              <a:avLst/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6" name="AutoShape 53"/>
            <p:cNvSpPr>
              <a:spLocks noChangeArrowheads="1"/>
            </p:cNvSpPr>
            <p:nvPr/>
          </p:nvSpPr>
          <p:spPr bwMode="auto">
            <a:xfrm>
              <a:off x="2016" y="1330"/>
              <a:ext cx="336" cy="336"/>
            </a:xfrm>
            <a:prstGeom prst="smileyFace">
              <a:avLst>
                <a:gd name="adj" fmla="val 4653"/>
              </a:avLst>
            </a:prstGeom>
            <a:solidFill>
              <a:srgbClr val="088A4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7" name="Freeform 54"/>
            <p:cNvSpPr>
              <a:spLocks/>
            </p:cNvSpPr>
            <p:nvPr/>
          </p:nvSpPr>
          <p:spPr bwMode="auto">
            <a:xfrm>
              <a:off x="1581" y="1378"/>
              <a:ext cx="179" cy="198"/>
            </a:xfrm>
            <a:custGeom>
              <a:avLst/>
              <a:gdLst>
                <a:gd name="T0" fmla="*/ 179 w 179"/>
                <a:gd name="T1" fmla="*/ 198 h 198"/>
                <a:gd name="T2" fmla="*/ 55 w 179"/>
                <a:gd name="T3" fmla="*/ 142 h 198"/>
                <a:gd name="T4" fmla="*/ 80 w 179"/>
                <a:gd name="T5" fmla="*/ 0 h 198"/>
                <a:gd name="T6" fmla="*/ 111 w 179"/>
                <a:gd name="T7" fmla="*/ 24 h 198"/>
                <a:gd name="T8" fmla="*/ 123 w 179"/>
                <a:gd name="T9" fmla="*/ 61 h 198"/>
                <a:gd name="T10" fmla="*/ 117 w 179"/>
                <a:gd name="T11" fmla="*/ 92 h 198"/>
                <a:gd name="T12" fmla="*/ 55 w 179"/>
                <a:gd name="T13" fmla="*/ 74 h 198"/>
                <a:gd name="T14" fmla="*/ 74 w 179"/>
                <a:gd name="T15" fmla="*/ 49 h 1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198"/>
                <a:gd name="T26" fmla="*/ 179 w 179"/>
                <a:gd name="T27" fmla="*/ 198 h 1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198">
                  <a:moveTo>
                    <a:pt x="179" y="198"/>
                  </a:moveTo>
                  <a:cubicBezTo>
                    <a:pt x="113" y="193"/>
                    <a:pt x="89" y="196"/>
                    <a:pt x="55" y="142"/>
                  </a:cubicBezTo>
                  <a:cubicBezTo>
                    <a:pt x="42" y="87"/>
                    <a:pt x="0" y="25"/>
                    <a:pt x="80" y="0"/>
                  </a:cubicBezTo>
                  <a:cubicBezTo>
                    <a:pt x="99" y="6"/>
                    <a:pt x="102" y="3"/>
                    <a:pt x="111" y="24"/>
                  </a:cubicBezTo>
                  <a:cubicBezTo>
                    <a:pt x="116" y="36"/>
                    <a:pt x="123" y="61"/>
                    <a:pt x="123" y="61"/>
                  </a:cubicBezTo>
                  <a:cubicBezTo>
                    <a:pt x="121" y="71"/>
                    <a:pt x="126" y="87"/>
                    <a:pt x="117" y="92"/>
                  </a:cubicBezTo>
                  <a:cubicBezTo>
                    <a:pt x="95" y="103"/>
                    <a:pt x="71" y="84"/>
                    <a:pt x="55" y="74"/>
                  </a:cubicBezTo>
                  <a:cubicBezTo>
                    <a:pt x="48" y="51"/>
                    <a:pt x="50" y="49"/>
                    <a:pt x="74" y="49"/>
                  </a:cubicBezTo>
                </a:path>
              </a:pathLst>
            </a:custGeom>
            <a:noFill/>
            <a:ln w="38100">
              <a:solidFill>
                <a:srgbClr val="088A4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AutoShape 55"/>
          <p:cNvSpPr>
            <a:spLocks noChangeArrowheads="1"/>
          </p:cNvSpPr>
          <p:nvPr/>
        </p:nvSpPr>
        <p:spPr bwMode="auto">
          <a:xfrm>
            <a:off x="6170612" y="4572000"/>
            <a:ext cx="990600" cy="609600"/>
          </a:xfrm>
          <a:prstGeom prst="wedgeRoundRectCallout">
            <a:avLst>
              <a:gd name="adj1" fmla="val -87819"/>
              <a:gd name="adj2" fmla="val 364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15301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Learning and Cognitive Learning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Social learning consists of cognitive learning and modeling</a:t>
            </a:r>
          </a:p>
          <a:p>
            <a:r>
              <a:rPr lang="en-US" sz="2800" dirty="0" smtClean="0"/>
              <a:t>Involves how people make decisions and act upon the information available to them</a:t>
            </a:r>
          </a:p>
          <a:p>
            <a:r>
              <a:rPr lang="en-US" sz="2800" dirty="0" smtClean="0"/>
              <a:t>Cognitive learning focuses on how information is obtained, processed, and organized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8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838200"/>
          </a:xfrm>
        </p:spPr>
        <p:txBody>
          <a:bodyPr/>
          <a:lstStyle/>
          <a:p>
            <a:r>
              <a:rPr lang="en-US" b="1" dirty="0" smtClean="0"/>
              <a:t>MODELING –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319990"/>
            <a:ext cx="9601200" cy="44958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behavior of others simply increases the chances that we will do the same thing. </a:t>
            </a:r>
            <a:endParaRPr lang="en-US" sz="2800" dirty="0" smtClean="0"/>
          </a:p>
          <a:p>
            <a:pPr lvl="0">
              <a:lnSpc>
                <a:spcPct val="100000"/>
              </a:lnSpc>
            </a:pPr>
            <a:r>
              <a:rPr lang="en-US" sz="2800" dirty="0" smtClean="0"/>
              <a:t>Learning </a:t>
            </a:r>
            <a:r>
              <a:rPr lang="en-US" sz="2800" dirty="0"/>
              <a:t>doesn’t necessarily </a:t>
            </a:r>
            <a:r>
              <a:rPr lang="en-US" sz="2800" dirty="0" smtClean="0"/>
              <a:t>occur. We just perform old responses that we otherwise might not be using at the time.</a:t>
            </a:r>
            <a:endParaRPr lang="en-US" sz="2800" dirty="0"/>
          </a:p>
          <a:p>
            <a:pPr lvl="1">
              <a:lnSpc>
                <a:spcPct val="100000"/>
              </a:lnSpc>
            </a:pPr>
            <a:r>
              <a:rPr lang="en-US" sz="2800" b="1" dirty="0"/>
              <a:t>Example: </a:t>
            </a:r>
            <a:r>
              <a:rPr lang="en-US" sz="2800" dirty="0"/>
              <a:t>Walking down the hall and many students are looking up at the ceiling…chances are you will also look up at the ceiling</a:t>
            </a:r>
            <a:r>
              <a:rPr lang="en-US" sz="2800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Clap when others clap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4825813"/>
            <a:ext cx="2667002" cy="17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685800"/>
          </a:xfrm>
        </p:spPr>
        <p:txBody>
          <a:bodyPr/>
          <a:lstStyle/>
          <a:p>
            <a:r>
              <a:rPr lang="en-US" b="1" dirty="0" smtClean="0"/>
              <a:t>Modeling –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447800"/>
            <a:ext cx="9601200" cy="45720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/>
              <a:t>Observational Learning or Imitation – </a:t>
            </a:r>
          </a:p>
          <a:p>
            <a:pPr lvl="1"/>
            <a:r>
              <a:rPr lang="en-US" sz="2600" dirty="0" smtClean="0"/>
              <a:t>Learning </a:t>
            </a:r>
            <a:r>
              <a:rPr lang="en-US" sz="2600" dirty="0"/>
              <a:t>that takes place by having the learner observe someone else perform a task or tasks</a:t>
            </a:r>
          </a:p>
          <a:p>
            <a:pPr lvl="1"/>
            <a:r>
              <a:rPr lang="en-US" sz="2800" dirty="0"/>
              <a:t>Shows how new responses can be learned without shaping and conditioning</a:t>
            </a:r>
          </a:p>
          <a:p>
            <a:pPr lvl="1"/>
            <a:r>
              <a:rPr lang="en-US" sz="2600" b="1" dirty="0" smtClean="0"/>
              <a:t>Example</a:t>
            </a:r>
            <a:r>
              <a:rPr lang="en-US" sz="2600" dirty="0" smtClean="0"/>
              <a:t>: A young child watches parents pick up a ringing phone and say “Hello.” The child then picks up his play phone and says, “Hello”.</a:t>
            </a:r>
          </a:p>
          <a:p>
            <a:pPr lvl="1"/>
            <a:r>
              <a:rPr lang="en-US" sz="2600" b="1" dirty="0" smtClean="0">
                <a:solidFill>
                  <a:srgbClr val="FF0000"/>
                </a:solidFill>
              </a:rPr>
              <a:t>Albert Bandura </a:t>
            </a:r>
            <a:r>
              <a:rPr lang="en-US" sz="2600" dirty="0" smtClean="0"/>
              <a:t>– Bobo doll experiment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4495800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Modeling –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Disinhibition-</a:t>
            </a:r>
            <a:r>
              <a:rPr lang="en-US" b="1" dirty="0"/>
              <a:t> </a:t>
            </a:r>
            <a:r>
              <a:rPr lang="en-US" sz="2800" dirty="0"/>
              <a:t>If an observer watches someone else engage in a threatening activity without being punished, the observer may engage in same behavior</a:t>
            </a:r>
          </a:p>
          <a:p>
            <a:pPr lvl="2"/>
            <a:r>
              <a:rPr lang="en-US" sz="2800" b="1" dirty="0"/>
              <a:t>Example</a:t>
            </a:r>
            <a:r>
              <a:rPr lang="en-US" sz="2800" dirty="0"/>
              <a:t>: If you are fearful of snakes and then watch several people handle snakes without being </a:t>
            </a:r>
            <a:r>
              <a:rPr lang="en-US" sz="2800" smtClean="0"/>
              <a:t>injured, you </a:t>
            </a:r>
            <a:r>
              <a:rPr lang="en-US" sz="2800" dirty="0"/>
              <a:t>may then be less afraid of snakes</a:t>
            </a:r>
          </a:p>
        </p:txBody>
      </p:sp>
    </p:spTree>
    <p:extLst>
      <p:ext uri="{BB962C8B-B14F-4D97-AF65-F5344CB8AC3E}">
        <p14:creationId xmlns:p14="http://schemas.microsoft.com/office/powerpoint/2010/main" val="21772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762000"/>
          </a:xfrm>
        </p:spPr>
        <p:txBody>
          <a:bodyPr/>
          <a:lstStyle/>
          <a:p>
            <a:r>
              <a:rPr lang="en-US" b="1" dirty="0" smtClean="0"/>
              <a:t>Behavior Modification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295400"/>
            <a:ext cx="10058402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Behavior Modification </a:t>
            </a:r>
            <a:r>
              <a:rPr lang="en-US" sz="2800" dirty="0" smtClean="0"/>
              <a:t>– the systematic application of learning principles to change people’s actions or feelings</a:t>
            </a:r>
          </a:p>
          <a:p>
            <a:pPr lvl="1"/>
            <a:r>
              <a:rPr lang="en-US" sz="2800" dirty="0" smtClean="0"/>
              <a:t>May use classical conditioning, operant conditioning, or social learning</a:t>
            </a:r>
          </a:p>
          <a:p>
            <a:pPr marL="757555" lvl="2" indent="-457200">
              <a:buFont typeface="Century Gothic" panose="020B0502020202020204" pitchFamily="34" charset="0"/>
              <a:buChar char="–"/>
            </a:pPr>
            <a:r>
              <a:rPr lang="en-US" sz="2600" dirty="0" smtClean="0"/>
              <a:t>Series of well-defined steps: </a:t>
            </a:r>
          </a:p>
          <a:p>
            <a:pPr marL="1934464" lvl="8" indent="-217488"/>
            <a:r>
              <a:rPr lang="en-US" sz="2400" dirty="0" smtClean="0"/>
              <a:t>Define the problem</a:t>
            </a:r>
          </a:p>
          <a:p>
            <a:pPr marL="1934464" lvl="8" indent="-217488"/>
            <a:r>
              <a:rPr lang="en-US" sz="2400" dirty="0" smtClean="0"/>
              <a:t>Identify the goals and/or target behavior</a:t>
            </a:r>
          </a:p>
          <a:p>
            <a:pPr marL="1934464" lvl="8" indent="-217488"/>
            <a:r>
              <a:rPr lang="en-US" sz="2400" dirty="0" smtClean="0"/>
              <a:t>Select a strategy</a:t>
            </a:r>
          </a:p>
          <a:p>
            <a:pPr marL="1934464" lvl="8" indent="-217488"/>
            <a:r>
              <a:rPr lang="en-US" sz="2400" dirty="0" smtClean="0"/>
              <a:t>Design a data recording system</a:t>
            </a:r>
          </a:p>
          <a:p>
            <a:pPr marL="1934464" lvl="8" indent="-217488"/>
            <a:r>
              <a:rPr lang="en-US" sz="2400" dirty="0" smtClean="0"/>
              <a:t>Evaluate the strategy</a:t>
            </a:r>
          </a:p>
          <a:p>
            <a:pPr marL="1934464" lvl="8" indent="-217488"/>
            <a:r>
              <a:rPr lang="en-US" sz="2400" dirty="0" smtClean="0"/>
              <a:t>Change/adjust the strategy (if needed)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Classical Conditioning – Pavlov’s Experiment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7238998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Ivan Pavlov</a:t>
            </a:r>
            <a:r>
              <a:rPr lang="en-US" sz="2800" dirty="0"/>
              <a:t> </a:t>
            </a:r>
            <a:r>
              <a:rPr lang="en-US" sz="2800" dirty="0" smtClean="0"/>
              <a:t>- Russian </a:t>
            </a:r>
            <a:r>
              <a:rPr lang="en-US" sz="2800" dirty="0"/>
              <a:t>physiologist, who in </a:t>
            </a:r>
            <a:r>
              <a:rPr lang="en-US" sz="2800" dirty="0" smtClean="0"/>
              <a:t>the </a:t>
            </a:r>
            <a:r>
              <a:rPr lang="en-US" sz="2800" dirty="0"/>
              <a:t>1900’s, </a:t>
            </a:r>
            <a:r>
              <a:rPr lang="en-US" sz="2800" dirty="0" smtClean="0"/>
              <a:t>discovered the principle of classical </a:t>
            </a:r>
            <a:r>
              <a:rPr lang="en-US" sz="2800" dirty="0"/>
              <a:t>conditioning by studying the effects of digestion.</a:t>
            </a:r>
          </a:p>
          <a:p>
            <a:pPr marL="0" indent="0">
              <a:buNone/>
            </a:pPr>
            <a:r>
              <a:rPr lang="en-US" sz="2800" b="1" dirty="0" smtClean="0"/>
              <a:t>Classical Conditioning</a:t>
            </a:r>
            <a:r>
              <a:rPr lang="en-US" sz="2800" dirty="0"/>
              <a:t> </a:t>
            </a:r>
            <a:r>
              <a:rPr lang="en-US" sz="2800" dirty="0" smtClean="0"/>
              <a:t>- a </a:t>
            </a:r>
            <a:r>
              <a:rPr lang="en-US" sz="2800" dirty="0"/>
              <a:t>type of learning in which a neutral stimulus triggers a response after being paired with another stimulus that naturally triggers that response</a:t>
            </a:r>
            <a:r>
              <a:rPr lang="en-US" sz="2800" dirty="0" smtClean="0"/>
              <a:t>.</a:t>
            </a:r>
            <a:endParaRPr lang="en-US" sz="2600" dirty="0"/>
          </a:p>
        </p:txBody>
      </p:sp>
      <p:pic>
        <p:nvPicPr>
          <p:cNvPr id="4" name="Picture 3" descr="Ivan Pavlov - Wikiquo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89" y="2133600"/>
            <a:ext cx="23812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Before conditioning: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447800"/>
            <a:ext cx="9601200" cy="4572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Neutral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Stimulus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/>
              <a:t>(tuning fork) Nothing to do with the response to </a:t>
            </a:r>
            <a:r>
              <a:rPr lang="en-US" sz="2800" dirty="0" smtClean="0"/>
              <a:t>food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Unconditioned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Stimulus: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(food) A stimulus that naturally and automatically triggers an unconditioned response.</a:t>
            </a:r>
          </a:p>
          <a:p>
            <a:pPr marL="515938" indent="-234950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Unconditioned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Response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/>
              <a:t>(salivation) The unlearned, automatic response to an unconditioned stimulus.</a:t>
            </a:r>
          </a:p>
          <a:p>
            <a:endParaRPr lang="en-US" dirty="0"/>
          </a:p>
        </p:txBody>
      </p:sp>
      <p:pic>
        <p:nvPicPr>
          <p:cNvPr id="4" name="Picture 3" descr="Another fear barrage hits America: thermite is bad fo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4191000"/>
            <a:ext cx="2799842" cy="239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838200"/>
            <a:ext cx="9601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Once </a:t>
            </a:r>
            <a:r>
              <a:rPr lang="en-US" b="1" dirty="0"/>
              <a:t>conditioning is complete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Conditioned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Stimulus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/>
              <a:t>(tuning fork) A once neutral event that has come to elicit a given response.</a:t>
            </a: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Conditioned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Response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800" dirty="0"/>
              <a:t>(salivation) Learned response to a previously neutral conditioned stimulus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Note</a:t>
            </a:r>
            <a:r>
              <a:rPr lang="en-US" sz="2800" dirty="0" smtClean="0"/>
              <a:t> - Conditioning </a:t>
            </a:r>
            <a:r>
              <a:rPr lang="en-US" sz="2800" dirty="0"/>
              <a:t>is most reliable and effective when the conditioned stimulus was presented about a half second before unconditioned stimulus.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39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Classical Conditioning Practice: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Whenever you watch a scary movie, you always eat popcorn.  Now you find that just eating popcorn makes you feel scared.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Determine the following: </a:t>
            </a:r>
          </a:p>
          <a:p>
            <a:pPr lvl="1"/>
            <a:r>
              <a:rPr lang="en-US" sz="2800" dirty="0" smtClean="0"/>
              <a:t>Unconditioned Stimulus (UCS)</a:t>
            </a:r>
          </a:p>
          <a:p>
            <a:pPr lvl="1"/>
            <a:r>
              <a:rPr lang="en-US" sz="2800" dirty="0" smtClean="0"/>
              <a:t>Unconditioned Response (UCR)</a:t>
            </a:r>
          </a:p>
          <a:p>
            <a:pPr lvl="1"/>
            <a:r>
              <a:rPr lang="en-US" sz="2800" dirty="0" smtClean="0"/>
              <a:t>Conditioned Stimulus (CS)</a:t>
            </a:r>
          </a:p>
          <a:p>
            <a:pPr lvl="1"/>
            <a:r>
              <a:rPr lang="en-US" sz="2800" dirty="0" smtClean="0"/>
              <a:t>Conditioned Response (CR)</a:t>
            </a:r>
          </a:p>
          <a:p>
            <a:pPr lvl="1"/>
            <a:endParaRPr lang="en-US" dirty="0"/>
          </a:p>
        </p:txBody>
      </p:sp>
      <p:pic>
        <p:nvPicPr>
          <p:cNvPr id="4" name="Picture 3" descr="Clipart - Hot &lt;strong&gt;POPcorn&lt;/strong&gt; And A &lt;strong&gt;Movie&lt;/strong&gt;! Remi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3352800"/>
            <a:ext cx="29878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Classical Conditioning Practice: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 smtClean="0"/>
              <a:t>People receiving chemotherapy often vomit during or shortly after the procedure.  After several chemotherapy sessions, people begin feeling sick at the sight of the treatment room.</a:t>
            </a:r>
          </a:p>
          <a:p>
            <a:endParaRPr lang="en-US" dirty="0"/>
          </a:p>
          <a:p>
            <a:r>
              <a:rPr lang="en-US" sz="2800" b="1" dirty="0">
                <a:solidFill>
                  <a:srgbClr val="C00000"/>
                </a:solidFill>
              </a:rPr>
              <a:t>Determine the following: </a:t>
            </a:r>
          </a:p>
          <a:p>
            <a:pPr lvl="1"/>
            <a:r>
              <a:rPr lang="en-US" sz="2800" dirty="0"/>
              <a:t>Unconditioned Stimulus (UCS)</a:t>
            </a:r>
          </a:p>
          <a:p>
            <a:pPr lvl="1"/>
            <a:r>
              <a:rPr lang="en-US" sz="2800" dirty="0"/>
              <a:t>Unconditioned Response (UCR)</a:t>
            </a:r>
          </a:p>
          <a:p>
            <a:pPr lvl="1"/>
            <a:r>
              <a:rPr lang="en-US" sz="2800" dirty="0"/>
              <a:t>Conditioned Stimulus (CS)</a:t>
            </a:r>
          </a:p>
          <a:p>
            <a:pPr lvl="1"/>
            <a:r>
              <a:rPr lang="en-US" sz="2800" dirty="0"/>
              <a:t>Conditioned Response (CR)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ree vector graphic: Infusion, &lt;strong&gt;Chemo&lt;/strong&gt; Therapy, &lt;strong&gt;Chemo&lt;/strong&gt; -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20" y="3429000"/>
            <a:ext cx="16992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Principles of Classical Conditioning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Generalization</a:t>
            </a:r>
            <a:r>
              <a:rPr lang="en-US" sz="2800" dirty="0"/>
              <a:t>: </a:t>
            </a:r>
            <a:r>
              <a:rPr lang="en-US" sz="2800" dirty="0" smtClean="0"/>
              <a:t>The tendency, once a response has been conditioned, for stimuli similar to conditioned stimulus to elicit similar responses (ex. circles </a:t>
            </a:r>
            <a:r>
              <a:rPr lang="en-US" sz="2800" dirty="0"/>
              <a:t>&amp; ovals) </a:t>
            </a:r>
            <a:endParaRPr lang="en-US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Discrimination: </a:t>
            </a:r>
            <a:r>
              <a:rPr lang="en-US" sz="2800" dirty="0" smtClean="0"/>
              <a:t>The </a:t>
            </a:r>
            <a:r>
              <a:rPr lang="en-US" sz="2800" dirty="0"/>
              <a:t>ability to </a:t>
            </a:r>
            <a:r>
              <a:rPr lang="en-US" sz="2800" dirty="0" smtClean="0"/>
              <a:t>distinguish between a conditioned stimulus and similar stimuli that do not signal an unconditioned response. (ex. circle vs. oval)</a:t>
            </a:r>
            <a:endParaRPr lang="en-US" dirty="0"/>
          </a:p>
        </p:txBody>
      </p:sp>
      <p:pic>
        <p:nvPicPr>
          <p:cNvPr id="4" name="Picture 3" descr="Bullmastiff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5031472"/>
            <a:ext cx="1844244" cy="1383183"/>
          </a:xfrm>
          <a:prstGeom prst="rect">
            <a:avLst/>
          </a:prstGeom>
        </p:spPr>
      </p:pic>
      <p:pic>
        <p:nvPicPr>
          <p:cNvPr id="5" name="Picture 4" descr="Fichier:Emily Maltese.jpg — Wikipé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5029200"/>
            <a:ext cx="2023315" cy="134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slides.potx" id="{7E307492-4344-40EC-954C-E30551E95991}" vid="{493C3130-E1FA-416B-8465-D41FAD56C1B7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slides(2)</Template>
  <TotalTime>1855</TotalTime>
  <Words>2033</Words>
  <Application>Microsoft Office PowerPoint</Application>
  <PresentationFormat>Custom</PresentationFormat>
  <Paragraphs>227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굴림</vt:lpstr>
      <vt:lpstr>Wingdings</vt:lpstr>
      <vt:lpstr>Vertical and Horizontal design template</vt:lpstr>
      <vt:lpstr>Learning  Principles and Applications</vt:lpstr>
      <vt:lpstr>PowerPoint Presentation</vt:lpstr>
      <vt:lpstr>Learning; Principles and Applications </vt:lpstr>
      <vt:lpstr>Classical Conditioning – Pavlov’s Experiment</vt:lpstr>
      <vt:lpstr>Before conditioning: </vt:lpstr>
      <vt:lpstr> Once conditioning is complete: </vt:lpstr>
      <vt:lpstr>Classical Conditioning Practice: </vt:lpstr>
      <vt:lpstr>Classical Conditioning Practice: </vt:lpstr>
      <vt:lpstr>General Principles of Classical Conditioning</vt:lpstr>
      <vt:lpstr>General Principles of Classical Conditioning</vt:lpstr>
      <vt:lpstr>Classical Conditioning &amp; Human Behavior </vt:lpstr>
      <vt:lpstr>The Case of Little Albert</vt:lpstr>
      <vt:lpstr>Classical vs. Operant Conditioning</vt:lpstr>
      <vt:lpstr>Operant Conditioning</vt:lpstr>
      <vt:lpstr>Operant Conditioning cont.</vt:lpstr>
      <vt:lpstr>Schedules of Reinforcement</vt:lpstr>
      <vt:lpstr>Schedules of Reinforcement</vt:lpstr>
      <vt:lpstr> Partial Schedules of Reinforcement</vt:lpstr>
      <vt:lpstr>PowerPoint Presentation</vt:lpstr>
      <vt:lpstr>Reinforcers</vt:lpstr>
      <vt:lpstr>Aversive Control - Unpleasant consequences that affect our behavior </vt:lpstr>
      <vt:lpstr>Types of negative reinforcement</vt:lpstr>
      <vt:lpstr>Punishment- A behavior is decreased or is not repeated </vt:lpstr>
      <vt:lpstr>Punishment</vt:lpstr>
      <vt:lpstr>Disadvantages in using aversive stimuli to change behavior </vt:lpstr>
      <vt:lpstr>PowerPoint Presentation</vt:lpstr>
      <vt:lpstr>Factors that Affect Learning</vt:lpstr>
      <vt:lpstr>Factors that Affect Learning</vt:lpstr>
      <vt:lpstr>Learning Strategies</vt:lpstr>
      <vt:lpstr>Learning Strategies</vt:lpstr>
      <vt:lpstr>Learned Helplessness</vt:lpstr>
      <vt:lpstr>Learned Helplessness – Martin Seligman</vt:lpstr>
      <vt:lpstr>Learning Complicated Skills</vt:lpstr>
      <vt:lpstr>PowerPoint Presentation</vt:lpstr>
      <vt:lpstr>Social Learning and Cognitive Learning</vt:lpstr>
      <vt:lpstr>MODELING – </vt:lpstr>
      <vt:lpstr>Modeling – </vt:lpstr>
      <vt:lpstr>Modeling – </vt:lpstr>
      <vt:lpstr>Behavior Modification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Learning: Principles and Applications</dc:title>
  <dc:creator>Kim Goulding</dc:creator>
  <cp:lastModifiedBy>Windows User</cp:lastModifiedBy>
  <cp:revision>91</cp:revision>
  <cp:lastPrinted>2017-09-25T11:11:02Z</cp:lastPrinted>
  <dcterms:created xsi:type="dcterms:W3CDTF">2017-09-19T02:12:40Z</dcterms:created>
  <dcterms:modified xsi:type="dcterms:W3CDTF">2020-03-09T00:46:53Z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