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93" r:id="rId9"/>
    <p:sldId id="262" r:id="rId10"/>
    <p:sldId id="294" r:id="rId11"/>
    <p:sldId id="265" r:id="rId12"/>
    <p:sldId id="266" r:id="rId13"/>
    <p:sldId id="270" r:id="rId14"/>
    <p:sldId id="267" r:id="rId15"/>
    <p:sldId id="268" r:id="rId16"/>
    <p:sldId id="269" r:id="rId17"/>
    <p:sldId id="271" r:id="rId18"/>
    <p:sldId id="282" r:id="rId19"/>
    <p:sldId id="273" r:id="rId20"/>
    <p:sldId id="283" r:id="rId21"/>
    <p:sldId id="274" r:id="rId22"/>
    <p:sldId id="276" r:id="rId23"/>
    <p:sldId id="275" r:id="rId24"/>
    <p:sldId id="277" r:id="rId25"/>
    <p:sldId id="280" r:id="rId26"/>
    <p:sldId id="284" r:id="rId27"/>
    <p:sldId id="279" r:id="rId28"/>
    <p:sldId id="285" r:id="rId29"/>
    <p:sldId id="281" r:id="rId30"/>
    <p:sldId id="287" r:id="rId31"/>
    <p:sldId id="288" r:id="rId32"/>
    <p:sldId id="289" r:id="rId33"/>
    <p:sldId id="290" r:id="rId34"/>
    <p:sldId id="291" r:id="rId35"/>
    <p:sldId id="296" r:id="rId36"/>
    <p:sldId id="286" r:id="rId37"/>
    <p:sldId id="292" r:id="rId3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9316F2-3F4B-4A69-A64D-B67CB2924E1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7FD12B-B467-4B0C-8C59-C57E2688A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75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F7F55F-367E-459D-8D53-7F735EF13F9B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D7876D-244A-4EC9-A5AE-E100D1FD7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3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/>
              <a:t>CT (computed tomography) scan</a:t>
            </a:r>
            <a:r>
              <a:rPr lang="en-US" dirty="0"/>
              <a:t> ----The CT scan is the modern name for the CAT scan- this examines the brain by taking X-ray photographs that can reveal brain damage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0202F-1D8F-4BCE-B9D1-86DEAECAF3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3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C29CDC-C300-48C3-B25B-5D971233A666}" type="slidenum">
              <a:rPr lang="en-US" altLang="en-US" sz="1200">
                <a:latin typeface="Times" panose="02020603050405020304" pitchFamily="18" charset="0"/>
              </a:rPr>
              <a:pPr/>
              <a:t>12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3057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F6CEB1-A6C9-45AF-B55B-34FE8CE53BF5}" type="slidenum">
              <a:rPr lang="en-US" altLang="en-US" sz="1200">
                <a:latin typeface="Times" panose="02020603050405020304" pitchFamily="18" charset="0"/>
              </a:rPr>
              <a:pPr/>
              <a:t>28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2158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Berlin Sans FB" pitchFamily="34" charset="0"/>
              </a:rPr>
              <a:t>Psychology 7e in Modules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3D8642-A903-4280-A231-5064527B4A57}" type="slidenum">
              <a:rPr lang="en-US" smtClean="0">
                <a:latin typeface="Berlin Sans FB" pitchFamily="34" charset="0"/>
              </a:rPr>
              <a:pPr eaLnBrk="1" hangingPunct="1"/>
              <a:t>36</a:t>
            </a:fld>
            <a:endParaRPr lang="en-US" dirty="0" smtClean="0">
              <a:latin typeface="Berlin Sans FB" pitchFamily="34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 smtClean="0"/>
              <a:t>OBJECTIVE 5-9</a:t>
            </a:r>
            <a:r>
              <a:rPr lang="en-US" b="1" dirty="0" smtClean="0">
                <a:cs typeface="Arial" charset="0"/>
              </a:rPr>
              <a:t>| Describe split-brain research, and explain how it helps us to understand the functions of our left and right hemispheres.</a:t>
            </a:r>
          </a:p>
          <a:p>
            <a:pPr eaLnBrk="1" hangingPunct="1"/>
            <a:r>
              <a:rPr lang="en-US" b="1" dirty="0" smtClean="0">
                <a:cs typeface="Arial" charset="0"/>
              </a:rPr>
              <a:t>Right Hemisphere</a:t>
            </a:r>
            <a:r>
              <a:rPr lang="en-US" b="1" baseline="0" dirty="0" smtClean="0">
                <a:cs typeface="Arial" charset="0"/>
              </a:rPr>
              <a:t> – fusiform gyrus – recognize familiar faces.  Survival skills</a:t>
            </a:r>
            <a:endParaRPr lang="en-US" b="1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6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2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3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4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7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3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2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9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3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3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9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4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3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commons/8/8c/Phineas_Gage_GageMillerPhoto2010-02-17_Unretouched_Color_Croppe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youtube.com/watch?v=2MKNsI5CWo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flickr.com/photos/alexambrose/3269892010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3505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Neuroscience and Behavior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57414"/>
            <a:ext cx="9144000" cy="90011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>
                    <a:lumMod val="25000"/>
                  </a:schemeClr>
                </a:solidFill>
              </a:rPr>
              <a:t>Chapter 2 – The Brain </a:t>
            </a:r>
          </a:p>
          <a:p>
            <a:endParaRPr lang="en-US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5" y="3057526"/>
            <a:ext cx="4105275" cy="34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7603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Older Brain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456"/>
            <a:ext cx="8452104" cy="4814507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Pons – </a:t>
            </a:r>
            <a:r>
              <a:rPr lang="en-US" alt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above the 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medulla</a:t>
            </a:r>
          </a:p>
          <a:p>
            <a:pPr lvl="2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mass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of nerve fibers that </a:t>
            </a:r>
            <a:r>
              <a:rPr lang="en-US" sz="3200" dirty="0"/>
              <a:t>help relay messages from the cortex &amp; </a:t>
            </a:r>
            <a:r>
              <a:rPr lang="en-US" sz="3200" dirty="0" smtClean="0"/>
              <a:t>cerebellum </a:t>
            </a:r>
          </a:p>
          <a:p>
            <a:pPr lvl="2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involved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facial 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movement, sleep &amp; arousal  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Reticular Formation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finger-shaped nerve </a:t>
            </a:r>
            <a:r>
              <a:rPr lang="en-US" alt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network </a:t>
            </a:r>
            <a:r>
              <a:rPr lang="en-US" sz="3200" i="1" dirty="0"/>
              <a:t>and cross-wiring </a:t>
            </a:r>
            <a:r>
              <a:rPr lang="en-US" sz="3200" i="1" dirty="0" smtClean="0"/>
              <a:t>area, extends from spinal cord to the thalamus</a:t>
            </a:r>
          </a:p>
          <a:p>
            <a:pPr marL="969963" lvl="1" indent="-55563">
              <a:tabLst>
                <a:tab pos="119856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filters </a:t>
            </a:r>
            <a:r>
              <a:rPr lang="en-US" sz="3200" dirty="0"/>
              <a:t>and relays info from body to brain</a:t>
            </a:r>
          </a:p>
          <a:p>
            <a:pPr lvl="2"/>
            <a:r>
              <a:rPr lang="en-US" sz="3200" dirty="0" smtClean="0"/>
              <a:t>Involved in arousal – </a:t>
            </a:r>
            <a:r>
              <a:rPr lang="en-US" sz="3200" dirty="0"/>
              <a:t>wake &amp; sleep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991" y="1362456"/>
            <a:ext cx="2977721" cy="385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81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Older Brain Structures 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468341"/>
            <a:ext cx="6214607" cy="470862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Thalamus</a:t>
            </a:r>
            <a:r>
              <a:rPr lang="en-US" dirty="0" smtClean="0"/>
              <a:t> – </a:t>
            </a:r>
            <a:r>
              <a:rPr lang="en-US" i="1" dirty="0" smtClean="0"/>
              <a:t>top of brain stem, egg-shaped structure</a:t>
            </a:r>
          </a:p>
          <a:p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“Gateway to the cortex” 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Sensory switchboard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brain</a:t>
            </a:r>
          </a:p>
          <a:p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Receives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sensory signals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(except smell) from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spinal cord and sends them to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brain regions associated with seeing, hearing, tasting, touching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 descr="Thala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7650" y="1468341"/>
            <a:ext cx="3632200" cy="480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3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4" descr="MyersPsy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43073"/>
            <a:ext cx="10153652" cy="62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76350" y="5976938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Figure 2.16  </a:t>
            </a:r>
            <a:r>
              <a:rPr lang="en-US" altLang="en-US" dirty="0"/>
              <a:t>The brainstem and thalamus</a:t>
            </a: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dirty="0"/>
              <a:t>Myers: Psychology, Eighth Edition</a:t>
            </a:r>
            <a:br>
              <a:rPr lang="en-US" altLang="en-US" dirty="0"/>
            </a:br>
            <a:r>
              <a:rPr lang="en-US" altLang="en-US" sz="800" dirty="0"/>
              <a:t>Copyright © 2007 by Worth Publishers</a:t>
            </a:r>
          </a:p>
        </p:txBody>
      </p:sp>
    </p:spTree>
    <p:extLst>
      <p:ext uri="{BB962C8B-B14F-4D97-AF65-F5344CB8AC3E}">
        <p14:creationId xmlns:p14="http://schemas.microsoft.com/office/powerpoint/2010/main" val="37003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638" y="333955"/>
            <a:ext cx="10515600" cy="71267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Older Brain Structures 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819"/>
            <a:ext cx="5434013" cy="4841144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Cerebellum</a:t>
            </a:r>
            <a:r>
              <a:rPr lang="en-US" dirty="0" smtClean="0"/>
              <a:t> – “little brain” – two lobes attached to the rear of the brainstem</a:t>
            </a:r>
          </a:p>
          <a:p>
            <a:r>
              <a:rPr lang="en-US" altLang="en-US" dirty="0" smtClean="0"/>
              <a:t>Helps </a:t>
            </a:r>
            <a:r>
              <a:rPr lang="en-US" altLang="en-US" dirty="0"/>
              <a:t>coordinate voluntary movements and </a:t>
            </a:r>
            <a:r>
              <a:rPr lang="en-US" altLang="en-US" dirty="0" smtClean="0"/>
              <a:t>balance 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963" y="1046633"/>
            <a:ext cx="4266081" cy="50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89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Older Brain Structures </a:t>
            </a:r>
            <a:r>
              <a:rPr lang="en-US" sz="4000" b="1" dirty="0" smtClean="0">
                <a:solidFill>
                  <a:schemeClr val="tx2"/>
                </a:solidFill>
              </a:rPr>
              <a:t>- The Limbic System 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261"/>
            <a:ext cx="6819900" cy="4586702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Limbic System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includes the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hypothalamus, amygdala,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and the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hippocampus </a:t>
            </a:r>
            <a:endParaRPr lang="en-US" alt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/>
              <a:t>Doughnut-shaped system of neural structures at the border of the brainstem </a:t>
            </a:r>
          </a:p>
          <a:p>
            <a:r>
              <a:rPr lang="en-US" dirty="0" smtClean="0"/>
              <a:t>Core of the forebrain</a:t>
            </a:r>
          </a:p>
          <a:p>
            <a:r>
              <a:rPr lang="en-US" dirty="0" smtClean="0"/>
              <a:t>Regulates memory, fear, aggression, hunger, &amp; thirst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1990018"/>
            <a:ext cx="4140201" cy="354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9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Older Brain Structures - The Limbic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348519"/>
            <a:ext cx="6477000" cy="484114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Amygdala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 ring of structures at the border of the brainstem and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cerebrum (</a:t>
            </a:r>
            <a:r>
              <a:rPr lang="en-US" alt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lima bean shaped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ssociated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emotional processing 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such as fear, aggression and drives for food and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sex</a:t>
            </a:r>
          </a:p>
          <a:p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Coordinates </a:t>
            </a:r>
            <a:r>
              <a:rPr lang="en-US" alt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fight or flight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response </a:t>
            </a:r>
          </a:p>
        </p:txBody>
      </p:sp>
      <p:pic>
        <p:nvPicPr>
          <p:cNvPr id="5" name="Picture 4" descr="Amygda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1" t="20204" r="6384" b="20869"/>
          <a:stretch>
            <a:fillRect/>
          </a:stretch>
        </p:blipFill>
        <p:spPr>
          <a:xfrm>
            <a:off x="7125253" y="1551056"/>
            <a:ext cx="3808344" cy="38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925"/>
            <a:ext cx="10515600" cy="66059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Older Brain Structures - The Limbic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8355"/>
            <a:ext cx="5880100" cy="492860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Hypothalamus </a:t>
            </a:r>
            <a:r>
              <a:rPr lang="en-US" dirty="0" smtClean="0"/>
              <a:t>– </a:t>
            </a:r>
            <a:r>
              <a:rPr lang="en-US" i="1" dirty="0" smtClean="0"/>
              <a:t>sits just below the thalamus</a:t>
            </a:r>
          </a:p>
          <a:p>
            <a:r>
              <a:rPr lang="en-US" altLang="en-US" dirty="0" smtClean="0"/>
              <a:t>Links the brain to the endocrine </a:t>
            </a:r>
            <a:r>
              <a:rPr lang="en-US" altLang="en-US" dirty="0"/>
              <a:t>system </a:t>
            </a:r>
            <a:r>
              <a:rPr lang="en-US" altLang="en-US" dirty="0" smtClean="0"/>
              <a:t>through control of the </a:t>
            </a:r>
            <a:r>
              <a:rPr lang="en-US" altLang="en-US" dirty="0"/>
              <a:t>pituitary </a:t>
            </a:r>
            <a:r>
              <a:rPr lang="en-US" altLang="en-US" dirty="0" smtClean="0"/>
              <a:t>gland = hormone release</a:t>
            </a:r>
          </a:p>
          <a:p>
            <a:r>
              <a:rPr lang="en-US" altLang="en-US" dirty="0" smtClean="0"/>
              <a:t>Involved in motivation &amp; homeostasis</a:t>
            </a:r>
          </a:p>
          <a:p>
            <a:r>
              <a:rPr lang="en-US" altLang="en-US" dirty="0" smtClean="0"/>
              <a:t>Regulates body functions - hunger, thirst, body temp, biological rhythms</a:t>
            </a:r>
            <a:endParaRPr lang="en-US" dirty="0"/>
          </a:p>
        </p:txBody>
      </p:sp>
      <p:pic>
        <p:nvPicPr>
          <p:cNvPr id="4" name="Picture 4" descr="Hypothala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20204" r="8008" b="25920"/>
          <a:stretch>
            <a:fillRect/>
          </a:stretch>
        </p:blipFill>
        <p:spPr>
          <a:xfrm>
            <a:off x="6807547" y="1248355"/>
            <a:ext cx="4236610" cy="37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1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339725"/>
            <a:ext cx="10515600" cy="9429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Older Brain Structures - The Limbic System 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1422400"/>
            <a:ext cx="5791200" cy="48942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Hippocampus</a:t>
            </a:r>
          </a:p>
          <a:p>
            <a:r>
              <a:rPr lang="en-US" dirty="0" smtClean="0"/>
              <a:t>Enables the formation of long </a:t>
            </a:r>
            <a:r>
              <a:rPr lang="en-US" dirty="0"/>
              <a:t>term </a:t>
            </a:r>
            <a:r>
              <a:rPr lang="en-US" dirty="0" smtClean="0"/>
              <a:t>memory - “</a:t>
            </a:r>
            <a:r>
              <a:rPr lang="en-US" dirty="0"/>
              <a:t>file cabinet”</a:t>
            </a:r>
          </a:p>
          <a:p>
            <a:r>
              <a:rPr lang="en-US" dirty="0" smtClean="0"/>
              <a:t>Involved in the storage &amp; retrieval of memories located elsewhere in the brain </a:t>
            </a:r>
          </a:p>
          <a:p>
            <a:r>
              <a:rPr lang="en-US" dirty="0" smtClean="0"/>
              <a:t>Largest concentration of acetylcholine – lack of = Alzheimer’s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43" y="1282700"/>
            <a:ext cx="4122214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42615" y="4222234"/>
            <a:ext cx="1491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Hippocampus</a:t>
            </a:r>
          </a:p>
        </p:txBody>
      </p:sp>
    </p:spTree>
    <p:extLst>
      <p:ext uri="{BB962C8B-B14F-4D97-AF65-F5344CB8AC3E}">
        <p14:creationId xmlns:p14="http://schemas.microsoft.com/office/powerpoint/2010/main" val="29304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Structure of the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475"/>
            <a:ext cx="10515600" cy="46624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Cerebrum</a:t>
            </a:r>
            <a:r>
              <a:rPr lang="en-US" dirty="0"/>
              <a:t> </a:t>
            </a:r>
            <a:r>
              <a:rPr lang="en-US" dirty="0" smtClean="0"/>
              <a:t>– topmost layer of the brain; the </a:t>
            </a:r>
            <a:r>
              <a:rPr lang="en-US" dirty="0"/>
              <a:t>bulbous cap over the limbic system</a:t>
            </a: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Cerebral Cortex </a:t>
            </a:r>
            <a:r>
              <a:rPr lang="en-US" dirty="0" smtClean="0"/>
              <a:t>– layer of thin, gray matter covering the cerebrum (w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rinkles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are called </a:t>
            </a:r>
            <a:r>
              <a:rPr lang="en-US" alt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fissures)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altLang="en-US" sz="2800" dirty="0"/>
              <a:t>Most highly evolved part of the human brain – enables perceiving, thinking, &amp; speaking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Cerebral </a:t>
            </a:r>
            <a:r>
              <a:rPr lang="en-US" b="1" dirty="0">
                <a:solidFill>
                  <a:srgbClr val="C00000"/>
                </a:solidFill>
              </a:rPr>
              <a:t>hemispheres </a:t>
            </a:r>
            <a:r>
              <a:rPr lang="en-US" dirty="0"/>
              <a:t>– the left and right side of the cerebral cortex</a:t>
            </a:r>
          </a:p>
          <a:p>
            <a:r>
              <a:rPr lang="en-US" b="1" dirty="0">
                <a:solidFill>
                  <a:srgbClr val="C00000"/>
                </a:solidFill>
              </a:rPr>
              <a:t>Corpus callosum </a:t>
            </a:r>
            <a:r>
              <a:rPr lang="en-US" dirty="0"/>
              <a:t>– </a:t>
            </a:r>
            <a:r>
              <a:rPr lang="en-US" dirty="0" smtClean="0"/>
              <a:t>large bundle of axons that connects </a:t>
            </a:r>
            <a:r>
              <a:rPr lang="en-US" dirty="0"/>
              <a:t>the two </a:t>
            </a:r>
            <a:r>
              <a:rPr lang="en-US" dirty="0" smtClean="0"/>
              <a:t>hemispheres; relays info between the two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Structure of the Cortex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514475"/>
            <a:ext cx="5181600" cy="4662488"/>
          </a:xfrm>
        </p:spPr>
        <p:txBody>
          <a:bodyPr/>
          <a:lstStyle/>
          <a:p>
            <a:r>
              <a:rPr lang="en-US" altLang="en-US" dirty="0" smtClean="0"/>
              <a:t>Part </a:t>
            </a:r>
            <a:r>
              <a:rPr lang="en-US" altLang="en-US" dirty="0"/>
              <a:t>of the cerebrum, the two large hemispheres comprising 85% of brain </a:t>
            </a:r>
            <a:r>
              <a:rPr lang="en-US" altLang="en-US" dirty="0" smtClean="0"/>
              <a:t>weight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14475"/>
            <a:ext cx="5181600" cy="4662488"/>
          </a:xfrm>
        </p:spPr>
        <p:txBody>
          <a:bodyPr/>
          <a:lstStyle/>
          <a:p>
            <a:r>
              <a:rPr lang="en-US" dirty="0"/>
              <a:t>The cerebral cortex is made up </a:t>
            </a:r>
            <a:r>
              <a:rPr lang="en-US" dirty="0" smtClean="0"/>
              <a:t>of four lobes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30" y="2800350"/>
            <a:ext cx="428714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035300"/>
            <a:ext cx="26543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6603"/>
            <a:ext cx="10058400" cy="856397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Studying the Brain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7257"/>
            <a:ext cx="10515600" cy="489970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Clinical Observations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Lesion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– Tissue destruction – Can occur naturally or we can selectively destroy clusters of normal or defective brain cells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Electroencephalogram (EEG) </a:t>
            </a:r>
            <a:r>
              <a:rPr lang="en-US" dirty="0"/>
              <a:t>– Electrodes measure </a:t>
            </a:r>
            <a:r>
              <a:rPr lang="en-US" b="1" dirty="0"/>
              <a:t>electrical waves </a:t>
            </a:r>
            <a:r>
              <a:rPr lang="en-US" dirty="0"/>
              <a:t>sweeping across surface of the </a:t>
            </a:r>
            <a:r>
              <a:rPr lang="en-US" dirty="0" smtClean="0"/>
              <a:t>brain</a:t>
            </a:r>
            <a:r>
              <a:rPr lang="en-US" dirty="0"/>
              <a:t> </a:t>
            </a:r>
            <a:r>
              <a:rPr lang="en-US" dirty="0" smtClean="0"/>
              <a:t>– electrodes placed on the scalp </a:t>
            </a:r>
            <a:endParaRPr lang="en-US" dirty="0"/>
          </a:p>
        </p:txBody>
      </p:sp>
      <p:pic>
        <p:nvPicPr>
          <p:cNvPr id="4" name="Picture 4" descr="12673_MyersPsy8e_f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131347"/>
            <a:ext cx="3281362" cy="217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912" y="4131347"/>
            <a:ext cx="6062059" cy="180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yersPEL1e_fig_02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49288"/>
            <a:ext cx="10201275" cy="581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43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11733"/>
            <a:ext cx="10515600" cy="777875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Structure of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Cortex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7" y="1412081"/>
            <a:ext cx="5157787" cy="823912"/>
          </a:xfrm>
        </p:spPr>
        <p:txBody>
          <a:bodyPr/>
          <a:lstStyle/>
          <a:p>
            <a:r>
              <a:rPr lang="en-US" alt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Frontal Lobes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- (forehead)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1788" y="1824037"/>
            <a:ext cx="6183312" cy="3684588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evolved, largest lobe 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Controls the </a:t>
            </a:r>
            <a:r>
              <a:rPr lang="en-US" alt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 cortex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 voluntary muscle movements</a:t>
            </a:r>
          </a:p>
          <a:p>
            <a:pPr lvl="1">
              <a:defRPr/>
            </a:pP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Involved in planning, making judgements, creative thinking, emotional control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097588" y="1218009"/>
            <a:ext cx="5183188" cy="823912"/>
          </a:xfrm>
        </p:spPr>
        <p:txBody>
          <a:bodyPr/>
          <a:lstStyle/>
          <a:p>
            <a:r>
              <a:rPr lang="en-US" altLang="en-US" sz="2800" dirty="0">
                <a:solidFill>
                  <a:srgbClr val="C00000"/>
                </a:solidFill>
              </a:rPr>
              <a:t>Parietal Lobes </a:t>
            </a:r>
            <a:r>
              <a:rPr lang="en-US" altLang="en-US" sz="2800" dirty="0"/>
              <a:t>- (top to rear head)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997574" y="1629964"/>
            <a:ext cx="6009482" cy="3985023"/>
          </a:xfrm>
        </p:spPr>
        <p:txBody>
          <a:bodyPr/>
          <a:lstStyle/>
          <a:p>
            <a:pPr lvl="1"/>
            <a:r>
              <a:rPr lang="en-US" sz="2800" dirty="0"/>
              <a:t>Receives &amp; processes sensory information</a:t>
            </a:r>
          </a:p>
          <a:p>
            <a:pPr lvl="1"/>
            <a:r>
              <a:rPr lang="en-US" sz="2800" dirty="0"/>
              <a:t>Integrates in the visual senses from the occipital lobe</a:t>
            </a:r>
          </a:p>
          <a:p>
            <a:pPr lvl="1"/>
            <a:r>
              <a:rPr lang="en-US" sz="2800" dirty="0"/>
              <a:t>Contains </a:t>
            </a:r>
            <a:r>
              <a:rPr lang="en-US" sz="2800" b="1" dirty="0">
                <a:solidFill>
                  <a:srgbClr val="C00000"/>
                </a:solidFill>
              </a:rPr>
              <a:t>sensory </a:t>
            </a:r>
            <a:r>
              <a:rPr lang="en-US" sz="2800" b="1" dirty="0" smtClean="0">
                <a:solidFill>
                  <a:srgbClr val="C00000"/>
                </a:solidFill>
              </a:rPr>
              <a:t>cortex – </a:t>
            </a:r>
            <a:r>
              <a:rPr lang="en-US" sz="2800" dirty="0" smtClean="0"/>
              <a:t>registers &amp; processes body touch and movement sensations</a:t>
            </a:r>
            <a:endParaRPr lang="en-US" altLang="en-US" sz="28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065" y="4581134"/>
            <a:ext cx="2324100" cy="20677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97" y="4482726"/>
            <a:ext cx="2563812" cy="205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14325"/>
            <a:ext cx="10796638" cy="64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6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35560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Structure of the Cortex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7" y="1562100"/>
            <a:ext cx="5157787" cy="1062037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C00000"/>
                </a:solidFill>
              </a:rPr>
              <a:t>Occipital </a:t>
            </a:r>
            <a:r>
              <a:rPr lang="en-US" altLang="en-US" sz="2800" dirty="0" smtClean="0">
                <a:solidFill>
                  <a:srgbClr val="C00000"/>
                </a:solidFill>
              </a:rPr>
              <a:t>Lobes </a:t>
            </a:r>
            <a:r>
              <a:rPr lang="en-US" altLang="en-US" sz="2800" dirty="0" smtClean="0"/>
              <a:t>- (back of head)</a:t>
            </a:r>
            <a:endParaRPr lang="en-US" altLang="en-US" sz="2800" dirty="0"/>
          </a:p>
          <a:p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328863"/>
            <a:ext cx="5157787" cy="3860800"/>
          </a:xfrm>
        </p:spPr>
        <p:txBody>
          <a:bodyPr/>
          <a:lstStyle/>
          <a:p>
            <a:pPr marL="292100" lvl="1">
              <a:defRPr/>
            </a:pPr>
            <a:r>
              <a:rPr lang="en-US" altLang="en-US" sz="2800" b="1" dirty="0" smtClean="0"/>
              <a:t>Visual cortex - </a:t>
            </a:r>
            <a:r>
              <a:rPr lang="en-US" altLang="en-US" sz="2800" dirty="0" smtClean="0"/>
              <a:t>Processes visual information </a:t>
            </a:r>
          </a:p>
          <a:p>
            <a:pPr marL="292100" lvl="1">
              <a:defRPr/>
            </a:pPr>
            <a:r>
              <a:rPr lang="en-US" altLang="en-US" sz="2800" dirty="0" smtClean="0"/>
              <a:t>Damage = Vision </a:t>
            </a:r>
            <a:r>
              <a:rPr lang="en-US" altLang="en-US" sz="2800" dirty="0"/>
              <a:t>problems</a:t>
            </a:r>
          </a:p>
          <a:p>
            <a:pPr marL="292100" lvl="1">
              <a:defRPr/>
            </a:pPr>
            <a:endParaRPr lang="en-US" altLang="en-US" sz="2800" dirty="0"/>
          </a:p>
          <a:p>
            <a:pPr>
              <a:defRPr/>
            </a:pPr>
            <a:endParaRPr lang="en-US" sz="2400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09493" y="1281113"/>
            <a:ext cx="5183188" cy="1447800"/>
          </a:xfrm>
        </p:spPr>
        <p:txBody>
          <a:bodyPr/>
          <a:lstStyle/>
          <a:p>
            <a:r>
              <a:rPr lang="en-US" altLang="en-US" sz="2800" dirty="0">
                <a:solidFill>
                  <a:srgbClr val="C00000"/>
                </a:solidFill>
              </a:rPr>
              <a:t>Temporal </a:t>
            </a:r>
            <a:r>
              <a:rPr lang="en-US" altLang="en-US" sz="2800" dirty="0" smtClean="0">
                <a:solidFill>
                  <a:srgbClr val="C00000"/>
                </a:solidFill>
              </a:rPr>
              <a:t>Lobes </a:t>
            </a:r>
            <a:r>
              <a:rPr lang="en-US" altLang="en-US" sz="2800" dirty="0" smtClean="0"/>
              <a:t>– (side of head, above ears)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21411" y="2416969"/>
            <a:ext cx="5183188" cy="3684588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sound sensed by our ears</a:t>
            </a:r>
          </a:p>
          <a:p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Interpreted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Auditory </a:t>
            </a:r>
            <a:r>
              <a:rPr lang="en-US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Cortex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2100" lvl="1">
              <a:defRPr/>
            </a:pPr>
            <a:endParaRPr lang="en-US" alt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6" y="3898153"/>
            <a:ext cx="2552702" cy="25527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87" y="3935413"/>
            <a:ext cx="2547935" cy="254793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6" y="3916783"/>
            <a:ext cx="2703512" cy="251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Structure of the Cortex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228726"/>
            <a:ext cx="10515600" cy="49482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Association </a:t>
            </a:r>
            <a:r>
              <a:rPr lang="en-US" b="1" dirty="0" smtClean="0">
                <a:solidFill>
                  <a:srgbClr val="C00000"/>
                </a:solidFill>
              </a:rPr>
              <a:t>Areas </a:t>
            </a:r>
            <a:r>
              <a:rPr lang="en-US" b="1" dirty="0" smtClean="0"/>
              <a:t>– </a:t>
            </a:r>
            <a:r>
              <a:rPr lang="en-US" dirty="0" smtClean="0"/>
              <a:t>large </a:t>
            </a:r>
            <a:r>
              <a:rPr lang="en-US" dirty="0"/>
              <a:t>areas of cerebral cortex that haven’t been specifically labeled for anything motor or </a:t>
            </a:r>
            <a:r>
              <a:rPr lang="en-US" dirty="0" smtClean="0"/>
              <a:t>sensory (present </a:t>
            </a:r>
            <a:r>
              <a:rPr lang="en-US" dirty="0"/>
              <a:t>in all 4 </a:t>
            </a:r>
            <a:r>
              <a:rPr lang="en-US" dirty="0" smtClean="0"/>
              <a:t>lobes)</a:t>
            </a:r>
          </a:p>
          <a:p>
            <a:r>
              <a:rPr lang="en-US" dirty="0" smtClean="0"/>
              <a:t>Interpret, integrate, &amp; act on info. processed by the sensory areas</a:t>
            </a:r>
            <a:endParaRPr lang="en-US" dirty="0"/>
          </a:p>
          <a:p>
            <a:r>
              <a:rPr lang="en-US" dirty="0"/>
              <a:t>Responsible for higher level mental functions: Learning, remembering, thinking, </a:t>
            </a:r>
            <a:r>
              <a:rPr lang="en-US" dirty="0" smtClean="0"/>
              <a:t>speaking, planning, forming judgments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" name="Picture 5" descr="MyersPEL1e_fig_02_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4060533"/>
            <a:ext cx="6534150" cy="259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7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463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Phineas Gage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1588"/>
            <a:ext cx="7519988" cy="49053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/>
              <a:t>A 19</a:t>
            </a:r>
            <a:r>
              <a:rPr lang="en-US" altLang="en-US" baseline="30000" dirty="0"/>
              <a:t>th</a:t>
            </a:r>
            <a:r>
              <a:rPr lang="en-US" altLang="en-US" dirty="0"/>
              <a:t> century American railroad construction foreman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/>
              <a:t>In 1848, survived </a:t>
            </a:r>
            <a:r>
              <a:rPr lang="en-US" altLang="en-US" dirty="0" smtClean="0"/>
              <a:t>an </a:t>
            </a:r>
            <a:r>
              <a:rPr lang="en-US" altLang="en-US" dirty="0"/>
              <a:t>accident in which a large iron rod was driven completely through his head, destroying much of his brain's left frontal lobe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/>
              <a:t>The first case suggesting that damage to specific regions of the brain might affect personality and behavior. </a:t>
            </a:r>
          </a:p>
        </p:txBody>
      </p:sp>
      <p:pic>
        <p:nvPicPr>
          <p:cNvPr id="4" name="Picture 5" descr="File:Phineas Gage GageMillerPhoto2010-02-17 Unretouched Color Cropp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93930" y="1503079"/>
            <a:ext cx="2833688" cy="411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 descr="1321956387_3f26c439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32" y="4596406"/>
            <a:ext cx="2717006" cy="203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4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14" y="971550"/>
            <a:ext cx="8412083" cy="569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65125"/>
            <a:ext cx="10453687" cy="6064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Language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Language Acquisition Areas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5888"/>
            <a:ext cx="10934700" cy="521493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Aphasia</a:t>
            </a:r>
            <a:r>
              <a:rPr lang="en-US" sz="3200" dirty="0"/>
              <a:t> – impairment of language usually caused by damage to the </a:t>
            </a:r>
            <a:r>
              <a:rPr lang="en-US" sz="3200" dirty="0" err="1"/>
              <a:t>Broca’s</a:t>
            </a:r>
            <a:r>
              <a:rPr lang="en-US" sz="3200" dirty="0"/>
              <a:t> area or the Wernicke’s area. </a:t>
            </a:r>
          </a:p>
          <a:p>
            <a:r>
              <a:rPr lang="en-US" sz="32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Broca’s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left frontal lobe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; responsible for transferring thoughts into spoken language</a:t>
            </a:r>
          </a:p>
          <a:p>
            <a:pPr lvl="1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Damage = inability to speak coherently 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Wernicke’s area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left temporal lobe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; responsible for transferring spoken words into thoughts</a:t>
            </a:r>
          </a:p>
          <a:p>
            <a:pPr lvl="1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Damage = inability to understand spoken language</a:t>
            </a:r>
          </a:p>
          <a:p>
            <a:pPr marL="228600" lvl="1"/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Angular gyrus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an area of the left occipital lobe that transforms visual representation into an auditory code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Language Acquisition Areas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66" y="1690687"/>
            <a:ext cx="9928537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Plasticity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475"/>
            <a:ext cx="10515600" cy="4662488"/>
          </a:xfrm>
        </p:spPr>
        <p:txBody>
          <a:bodyPr>
            <a:normAutofit/>
          </a:bodyPr>
          <a:lstStyle/>
          <a:p>
            <a:r>
              <a:rPr lang="en-US" altLang="en-US" dirty="0"/>
              <a:t>Severed neurons usually do not regenerate, but some neural tissues can reorganize in response to damage.</a:t>
            </a:r>
          </a:p>
          <a:p>
            <a:r>
              <a:rPr lang="en-US" altLang="en-US" dirty="0" smtClean="0">
                <a:solidFill>
                  <a:srgbClr val="C00000"/>
                </a:solidFill>
              </a:rPr>
              <a:t>Plasticity</a:t>
            </a:r>
            <a:r>
              <a:rPr lang="en-US" altLang="en-US" dirty="0" smtClean="0">
                <a:solidFill>
                  <a:srgbClr val="6600CC"/>
                </a:solidFill>
              </a:rPr>
              <a:t> </a:t>
            </a:r>
            <a:r>
              <a:rPr lang="en-US" altLang="en-US" dirty="0"/>
              <a:t>refers to the brain’s ability to </a:t>
            </a:r>
            <a:r>
              <a:rPr lang="en-US" altLang="en-US" dirty="0" smtClean="0"/>
              <a:t>modify or reorganize its neural pathways </a:t>
            </a:r>
            <a:r>
              <a:rPr lang="en-US" altLang="en-US" dirty="0"/>
              <a:t>after some types of injury or illness.</a:t>
            </a:r>
          </a:p>
          <a:p>
            <a:r>
              <a:rPr lang="en-US" b="1" dirty="0" smtClean="0"/>
              <a:t>Neurogenesis</a:t>
            </a:r>
            <a:r>
              <a:rPr lang="en-US" dirty="0" smtClean="0"/>
              <a:t> </a:t>
            </a:r>
            <a:r>
              <a:rPr lang="en-US" dirty="0"/>
              <a:t>is the formation of new neurons</a:t>
            </a:r>
            <a:r>
              <a:rPr lang="en-US" dirty="0" smtClean="0">
                <a:latin typeface="Berlin Sans FB" pitchFamily="34" charset="0"/>
              </a:rPr>
              <a:t>.</a:t>
            </a:r>
          </a:p>
          <a:p>
            <a:r>
              <a:rPr lang="en-US" dirty="0" smtClean="0">
                <a:latin typeface="Berlin Sans FB" pitchFamily="34" charset="0"/>
              </a:rPr>
              <a:t>  </a:t>
            </a:r>
            <a:r>
              <a:rPr lang="en-US" dirty="0"/>
              <a:t>When we are young our brains are more plastic.</a:t>
            </a:r>
          </a:p>
          <a:p>
            <a:endParaRPr lang="en-US" dirty="0">
              <a:latin typeface="Berlin Sans FB" pitchFamily="34" charset="0"/>
            </a:endParaRPr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193" y="3228975"/>
            <a:ext cx="3427682" cy="2576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4358368"/>
            <a:ext cx="3614737" cy="20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4822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Studying the Brain </a:t>
            </a:r>
            <a:endParaRPr lang="en-US" altLang="en-US" dirty="0" smtClean="0">
              <a:latin typeface="Franklin Gothic Medium" panose="020B0603020102020204" pitchFamily="34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85738" y="1385888"/>
            <a:ext cx="6323157" cy="5472111"/>
          </a:xfrm>
        </p:spPr>
        <p:txBody>
          <a:bodyPr/>
          <a:lstStyle/>
          <a:p>
            <a:r>
              <a:rPr lang="en-US" alt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Computerized Axial Tomography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(CT or CAT-scan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Uses </a:t>
            </a:r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X-rays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taken from different angles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Often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show the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size </a:t>
            </a:r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locations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of brain abnormalities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caused by tumors, blood vessel defects, blood clots, strokes and other problems. 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Can’t view the mental processes</a:t>
            </a:r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95" y="1571625"/>
            <a:ext cx="5494194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9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2262"/>
            <a:ext cx="10515600" cy="7921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Splitting the Brain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339850"/>
            <a:ext cx="10515600" cy="4351338"/>
          </a:xfrm>
        </p:spPr>
        <p:txBody>
          <a:bodyPr/>
          <a:lstStyle/>
          <a:p>
            <a:r>
              <a:rPr lang="en-US" altLang="en-US" dirty="0"/>
              <a:t>A form of psychosurgery in which the two hemispheres of the brain are isolated by cutting the connecting </a:t>
            </a:r>
            <a:r>
              <a:rPr lang="en-US" altLang="en-US" dirty="0" smtClean="0"/>
              <a:t>fibers between them </a:t>
            </a:r>
            <a:r>
              <a:rPr lang="en-US" altLang="en-US" dirty="0"/>
              <a:t>(mainly those of the 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corpus callosum</a:t>
            </a:r>
            <a:r>
              <a:rPr lang="en-US" altLang="en-US" dirty="0" smtClean="0"/>
              <a:t>).</a:t>
            </a:r>
          </a:p>
          <a:p>
            <a:r>
              <a:rPr lang="en-US" dirty="0" smtClean="0"/>
              <a:t>Roger Sperry conducted research on </a:t>
            </a:r>
            <a:r>
              <a:rPr lang="en-US" dirty="0"/>
              <a:t>this procedure to help people suffering from grand mal seizures</a:t>
            </a:r>
            <a:endParaRPr lang="en-US" dirty="0">
              <a:latin typeface="Berlin Sans FB" pitchFamily="34" charset="0"/>
            </a:endParaRPr>
          </a:p>
          <a:p>
            <a:endParaRPr lang="en-US" dirty="0"/>
          </a:p>
        </p:txBody>
      </p:sp>
      <p:pic>
        <p:nvPicPr>
          <p:cNvPr id="4" name="Picture 2" descr="figure 02-25-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6" y="3582988"/>
            <a:ext cx="26209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2-25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5" t="8559" r="19884" b="10178"/>
          <a:stretch>
            <a:fillRect/>
          </a:stretch>
        </p:blipFill>
        <p:spPr bwMode="auto">
          <a:xfrm>
            <a:off x="6562724" y="3629025"/>
            <a:ext cx="3349625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0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163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Splitting the Brain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162800" cy="4805363"/>
          </a:xfrm>
        </p:spPr>
        <p:txBody>
          <a:bodyPr>
            <a:normAutofit/>
          </a:bodyPr>
          <a:lstStyle/>
          <a:p>
            <a:r>
              <a:rPr lang="en-US" dirty="0"/>
              <a:t>The 2 hemispheres compliment each other</a:t>
            </a:r>
          </a:p>
          <a:p>
            <a:r>
              <a:rPr lang="en-US" dirty="0" smtClean="0"/>
              <a:t>Info </a:t>
            </a:r>
            <a:r>
              <a:rPr lang="en-US" dirty="0"/>
              <a:t>from </a:t>
            </a:r>
            <a:r>
              <a:rPr lang="en-US" dirty="0" smtClean="0"/>
              <a:t>left half </a:t>
            </a:r>
            <a:r>
              <a:rPr lang="en-US" dirty="0"/>
              <a:t>of </a:t>
            </a:r>
            <a:r>
              <a:rPr lang="en-US" dirty="0" smtClean="0"/>
              <a:t>vision </a:t>
            </a:r>
            <a:r>
              <a:rPr lang="en-US" dirty="0" smtClean="0"/>
              <a:t>field </a:t>
            </a:r>
            <a:r>
              <a:rPr lang="en-US" dirty="0" smtClean="0"/>
              <a:t>goes </a:t>
            </a:r>
            <a:r>
              <a:rPr lang="en-US" dirty="0"/>
              <a:t>to </a:t>
            </a:r>
            <a:r>
              <a:rPr lang="en-US" dirty="0" smtClean="0"/>
              <a:t>right </a:t>
            </a:r>
            <a:r>
              <a:rPr lang="en-US" dirty="0" smtClean="0"/>
              <a:t>hemisphere</a:t>
            </a:r>
            <a:r>
              <a:rPr lang="en-US" dirty="0"/>
              <a:t>; info from right half goes to left</a:t>
            </a:r>
          </a:p>
          <a:p>
            <a:r>
              <a:rPr lang="en-US" dirty="0" smtClean="0"/>
              <a:t>Each </a:t>
            </a:r>
            <a:r>
              <a:rPr lang="en-US" dirty="0"/>
              <a:t>receives sensory info from both the </a:t>
            </a:r>
            <a:r>
              <a:rPr lang="en-US" dirty="0" smtClean="0"/>
              <a:t>right &amp; </a:t>
            </a:r>
            <a:r>
              <a:rPr lang="en-US" dirty="0"/>
              <a:t>left visual fields</a:t>
            </a:r>
          </a:p>
          <a:p>
            <a:r>
              <a:rPr lang="en-US" dirty="0" smtClean="0"/>
              <a:t>Data </a:t>
            </a:r>
            <a:r>
              <a:rPr lang="en-US" dirty="0" smtClean="0"/>
              <a:t>transmitted </a:t>
            </a:r>
            <a:r>
              <a:rPr lang="en-US" dirty="0"/>
              <a:t>to the other </a:t>
            </a:r>
            <a:r>
              <a:rPr lang="en-US" dirty="0" smtClean="0"/>
              <a:t>hemisphere via the </a:t>
            </a:r>
            <a:r>
              <a:rPr lang="en-US" dirty="0" smtClean="0"/>
              <a:t>corpus </a:t>
            </a:r>
            <a:r>
              <a:rPr lang="en-US" dirty="0" smtClean="0"/>
              <a:t>callosum…but</a:t>
            </a:r>
            <a:r>
              <a:rPr lang="en-US" i="1" dirty="0" smtClean="0"/>
              <a:t> </a:t>
            </a:r>
            <a:r>
              <a:rPr lang="en-US" i="1" dirty="0"/>
              <a:t>not </a:t>
            </a:r>
            <a:r>
              <a:rPr lang="en-US" dirty="0"/>
              <a:t>in a person with a severed </a:t>
            </a:r>
            <a:r>
              <a:rPr lang="en-US" dirty="0" smtClean="0"/>
              <a:t>corpus callosum</a:t>
            </a:r>
            <a:endParaRPr lang="en-US" dirty="0"/>
          </a:p>
        </p:txBody>
      </p:sp>
      <p:pic>
        <p:nvPicPr>
          <p:cNvPr id="4" name="Picture 4" descr="figure-04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6404040" y="2233550"/>
            <a:ext cx="6389563" cy="26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9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738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Splitting the Brain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49" y="1528763"/>
            <a:ext cx="5948364" cy="4748213"/>
          </a:xfrm>
        </p:spPr>
        <p:txBody>
          <a:bodyPr>
            <a:normAutofit/>
          </a:bodyPr>
          <a:lstStyle/>
          <a:p>
            <a:r>
              <a:rPr lang="en-US" dirty="0" smtClean="0"/>
              <a:t>Sperry &amp; </a:t>
            </a:r>
            <a:r>
              <a:rPr lang="en-US" dirty="0" err="1" smtClean="0"/>
              <a:t>Gazzaniga</a:t>
            </a:r>
            <a:r>
              <a:rPr lang="en-US" dirty="0" smtClean="0"/>
              <a:t> - tested split-brain patients</a:t>
            </a:r>
          </a:p>
          <a:p>
            <a:r>
              <a:rPr lang="en-US" i="1" dirty="0" smtClean="0"/>
              <a:t>HE-ART </a:t>
            </a:r>
            <a:r>
              <a:rPr lang="en-US" dirty="0" smtClean="0"/>
              <a:t>flashed on screen</a:t>
            </a:r>
          </a:p>
          <a:p>
            <a:r>
              <a:rPr lang="en-US" i="1" dirty="0" smtClean="0"/>
              <a:t>HE</a:t>
            </a:r>
            <a:r>
              <a:rPr lang="en-US" dirty="0" smtClean="0"/>
              <a:t> </a:t>
            </a:r>
            <a:r>
              <a:rPr lang="en-US" dirty="0"/>
              <a:t>goes to </a:t>
            </a:r>
            <a:r>
              <a:rPr lang="en-US" dirty="0" smtClean="0"/>
              <a:t>right hemisphere</a:t>
            </a:r>
            <a:r>
              <a:rPr lang="en-US" dirty="0"/>
              <a:t>, </a:t>
            </a:r>
            <a:r>
              <a:rPr lang="en-US" i="1" dirty="0"/>
              <a:t>ART </a:t>
            </a:r>
            <a:r>
              <a:rPr lang="en-US" dirty="0"/>
              <a:t>to left</a:t>
            </a:r>
          </a:p>
          <a:p>
            <a:r>
              <a:rPr lang="en-US" dirty="0" smtClean="0"/>
              <a:t>Patients </a:t>
            </a:r>
            <a:r>
              <a:rPr lang="en-US" i="1" dirty="0"/>
              <a:t>said </a:t>
            </a:r>
            <a:r>
              <a:rPr lang="en-US" dirty="0"/>
              <a:t>they </a:t>
            </a:r>
            <a:r>
              <a:rPr lang="en-US" dirty="0" smtClean="0"/>
              <a:t>saw </a:t>
            </a:r>
            <a:r>
              <a:rPr lang="en-US" i="1" dirty="0" smtClean="0"/>
              <a:t>ART</a:t>
            </a:r>
            <a:r>
              <a:rPr lang="en-US" dirty="0" smtClean="0"/>
              <a:t> </a:t>
            </a:r>
            <a:r>
              <a:rPr lang="en-US" dirty="0"/>
              <a:t>(speaking </a:t>
            </a:r>
            <a:r>
              <a:rPr lang="en-US" dirty="0" smtClean="0"/>
              <a:t>= </a:t>
            </a:r>
            <a:r>
              <a:rPr lang="en-US" dirty="0" err="1"/>
              <a:t>Broca’s</a:t>
            </a:r>
            <a:r>
              <a:rPr lang="en-US" dirty="0"/>
              <a:t> </a:t>
            </a:r>
            <a:r>
              <a:rPr lang="en-US" dirty="0" smtClean="0"/>
              <a:t>in the </a:t>
            </a:r>
            <a:r>
              <a:rPr lang="en-US" dirty="0"/>
              <a:t>left hemisphere)</a:t>
            </a:r>
          </a:p>
          <a:p>
            <a:r>
              <a:rPr lang="en-US" dirty="0" smtClean="0"/>
              <a:t>But </a:t>
            </a:r>
            <a:r>
              <a:rPr lang="en-US" i="1" dirty="0"/>
              <a:t>pointed w/ left </a:t>
            </a:r>
            <a:r>
              <a:rPr lang="en-US" i="1" dirty="0" smtClean="0"/>
              <a:t>hand </a:t>
            </a:r>
            <a:r>
              <a:rPr lang="en-US" dirty="0" smtClean="0"/>
              <a:t>to </a:t>
            </a:r>
            <a:r>
              <a:rPr lang="en-US" i="1" dirty="0"/>
              <a:t>HE</a:t>
            </a:r>
            <a:r>
              <a:rPr lang="en-US" dirty="0"/>
              <a:t> (right visual </a:t>
            </a:r>
            <a:r>
              <a:rPr lang="en-US" dirty="0" smtClean="0"/>
              <a:t>field communicates </a:t>
            </a:r>
            <a:r>
              <a:rPr lang="en-US" dirty="0"/>
              <a:t>with </a:t>
            </a:r>
            <a:r>
              <a:rPr lang="en-US" dirty="0" smtClean="0"/>
              <a:t>left part </a:t>
            </a:r>
            <a:r>
              <a:rPr lang="en-US" dirty="0"/>
              <a:t>of body)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13" y="1039288"/>
            <a:ext cx="5388723" cy="523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Splitting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7" y="1485900"/>
            <a:ext cx="10829925" cy="3636963"/>
          </a:xfrm>
        </p:spPr>
        <p:txBody>
          <a:bodyPr>
            <a:normAutofit/>
          </a:bodyPr>
          <a:lstStyle/>
          <a:p>
            <a:r>
              <a:rPr lang="en-US" dirty="0" smtClean="0"/>
              <a:t>With a split brain, both hemispheres can comprehend &amp; follow an instruction. </a:t>
            </a:r>
          </a:p>
          <a:p>
            <a:r>
              <a:rPr lang="en-US" dirty="0" err="1" smtClean="0"/>
              <a:t>Gazzaniga</a:t>
            </a:r>
            <a:r>
              <a:rPr lang="en-US" dirty="0" smtClean="0"/>
              <a:t> – concluded that the conscious left hemisphere is an “interpreter” that constructs theories to explain our behavior</a:t>
            </a:r>
          </a:p>
          <a:p>
            <a:r>
              <a:rPr lang="en-US" dirty="0" smtClean="0"/>
              <a:t>Left hemisphere more active when a person deliberates over a decision</a:t>
            </a:r>
          </a:p>
          <a:p>
            <a:r>
              <a:rPr lang="en-US" dirty="0" smtClean="0"/>
              <a:t>Right hemisphere better than left at recognizing faces, perceiving emotion, and expressing emotion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912" y="4693515"/>
            <a:ext cx="3170039" cy="2011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9354" y="4798130"/>
            <a:ext cx="5053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Researchers say people choose the one on the right, because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right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hemisphere, which is skilled in emotion processing,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receives info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from the left half of each face (the left half looks happier 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one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on the right)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Hemispheric Differences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>
            <a:normAutofit/>
          </a:bodyPr>
          <a:lstStyle/>
          <a:p>
            <a:r>
              <a:rPr lang="en-US" dirty="0" smtClean="0"/>
              <a:t>Hemispheric specialization – </a:t>
            </a:r>
            <a:r>
              <a:rPr lang="en-US" b="1" dirty="0" smtClean="0">
                <a:solidFill>
                  <a:srgbClr val="C00000"/>
                </a:solidFill>
              </a:rPr>
              <a:t>lateralization </a:t>
            </a:r>
          </a:p>
          <a:p>
            <a:r>
              <a:rPr lang="en-US" altLang="en-US" dirty="0" smtClean="0"/>
              <a:t>Our </a:t>
            </a:r>
            <a:r>
              <a:rPr lang="en-US" altLang="en-US" dirty="0"/>
              <a:t>brain is divided into two hemispheres, but both work together equally.</a:t>
            </a:r>
          </a:p>
          <a:p>
            <a:r>
              <a:rPr lang="en-US" dirty="0"/>
              <a:t>No activity in which </a:t>
            </a:r>
            <a:r>
              <a:rPr lang="en-US" i="1" dirty="0"/>
              <a:t>only </a:t>
            </a:r>
            <a:r>
              <a:rPr lang="en-US" dirty="0"/>
              <a:t>1 hemisphere is truly, responsible</a:t>
            </a:r>
          </a:p>
          <a:p>
            <a:r>
              <a:rPr lang="en-US" dirty="0"/>
              <a:t>Logic is </a:t>
            </a:r>
            <a:r>
              <a:rPr lang="en-US" b="1" dirty="0"/>
              <a:t>not </a:t>
            </a:r>
            <a:r>
              <a:rPr lang="en-US" dirty="0"/>
              <a:t>confined to </a:t>
            </a:r>
            <a:r>
              <a:rPr lang="en-US" b="1" i="1" dirty="0"/>
              <a:t>only</a:t>
            </a:r>
            <a:r>
              <a:rPr lang="en-US" i="1" dirty="0"/>
              <a:t> </a:t>
            </a:r>
            <a:r>
              <a:rPr lang="en-US" dirty="0"/>
              <a:t>the left hemisphere</a:t>
            </a:r>
          </a:p>
          <a:p>
            <a:r>
              <a:rPr lang="en-US" dirty="0"/>
              <a:t>Creativity is </a:t>
            </a:r>
            <a:r>
              <a:rPr lang="en-US" b="1" dirty="0"/>
              <a:t>not </a:t>
            </a:r>
            <a:r>
              <a:rPr lang="en-US" b="1" i="1" dirty="0"/>
              <a:t>only </a:t>
            </a:r>
            <a:r>
              <a:rPr lang="en-US" dirty="0"/>
              <a:t>in the right </a:t>
            </a:r>
          </a:p>
          <a:p>
            <a:r>
              <a:rPr lang="en-US" dirty="0"/>
              <a:t>No one is purely left or </a:t>
            </a:r>
            <a:r>
              <a:rPr lang="en-US" dirty="0" smtClean="0"/>
              <a:t>right-brained</a:t>
            </a:r>
            <a:endParaRPr lang="en-US" dirty="0"/>
          </a:p>
        </p:txBody>
      </p:sp>
      <p:pic>
        <p:nvPicPr>
          <p:cNvPr id="4" name="Picture 2" descr="Left_Vs_Right_Brain">
            <a:hlinkClick r:id="rId2" tooltip="Left_Vs_Right_Brain by edvibesproducer, on Flickr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4098734"/>
            <a:ext cx="4653876" cy="261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7863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Divided Brain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943042"/>
            <a:ext cx="11101388" cy="5914958"/>
          </a:xfrm>
        </p:spPr>
      </p:pic>
    </p:spTree>
    <p:extLst>
      <p:ext uri="{BB962C8B-B14F-4D97-AF65-F5344CB8AC3E}">
        <p14:creationId xmlns:p14="http://schemas.microsoft.com/office/powerpoint/2010/main" val="2842201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80571" y="428624"/>
            <a:ext cx="9644743" cy="714375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Divided Brain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571" y="1371601"/>
            <a:ext cx="10363653" cy="54863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Brain </a:t>
            </a:r>
            <a:r>
              <a:rPr lang="en-US" dirty="0"/>
              <a:t>scans show normal individuals engage their right brain when completing a perceptual task and their left brain when carrying out a linguistic task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Left hemisphere is good at making quick, literal interpretations of language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Right hemisphere excels in making subtle inferences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dirty="0">
              <a:latin typeface="Berlin Sans FB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06" y="3986213"/>
            <a:ext cx="3774860" cy="26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05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913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Brain Organization &amp; Handedness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625"/>
            <a:ext cx="9134476" cy="4605338"/>
          </a:xfrm>
        </p:spPr>
        <p:txBody>
          <a:bodyPr/>
          <a:lstStyle/>
          <a:p>
            <a:r>
              <a:rPr lang="en-US" altLang="en-US" dirty="0"/>
              <a:t>90% of humans are right-handed</a:t>
            </a:r>
          </a:p>
          <a:p>
            <a:r>
              <a:rPr lang="en-US" altLang="en-US" dirty="0"/>
              <a:t>The 10% of left-handers show less predictable patterns of </a:t>
            </a:r>
            <a:r>
              <a:rPr lang="en-US" altLang="en-US" dirty="0" smtClean="0"/>
              <a:t>hemispheric </a:t>
            </a:r>
            <a:r>
              <a:rPr lang="en-US" altLang="en-US" dirty="0"/>
              <a:t>dominance</a:t>
            </a:r>
          </a:p>
          <a:p>
            <a:r>
              <a:rPr lang="en-US" altLang="en-US" dirty="0"/>
              <a:t>Causes?</a:t>
            </a:r>
          </a:p>
          <a:p>
            <a:pPr lvl="1"/>
            <a:r>
              <a:rPr lang="en-US" altLang="en-US" sz="2800" dirty="0"/>
              <a:t>Genetics? </a:t>
            </a:r>
          </a:p>
          <a:p>
            <a:pPr lvl="1"/>
            <a:r>
              <a:rPr lang="en-US" altLang="en-US" sz="2800" dirty="0"/>
              <a:t>Fetal testosterone levels?</a:t>
            </a:r>
          </a:p>
          <a:p>
            <a:pPr lvl="1"/>
            <a:r>
              <a:rPr lang="en-US" altLang="en-US" sz="2800" dirty="0"/>
              <a:t>Learned?</a:t>
            </a:r>
          </a:p>
          <a:p>
            <a:pPr lvl="1"/>
            <a:r>
              <a:rPr lang="en-US" altLang="en-US" sz="2800" dirty="0" smtClean="0"/>
              <a:t>Handedness and sexual orientation?</a:t>
            </a:r>
            <a:endParaRPr lang="en-US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37" y="2957512"/>
            <a:ext cx="3752849" cy="28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Studying the Brain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9830"/>
            <a:ext cx="10515600" cy="482713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Positron</a:t>
            </a:r>
            <a:r>
              <a:rPr lang="en-US" b="1" dirty="0" smtClean="0">
                <a:solidFill>
                  <a:srgbClr val="C00000"/>
                </a:solidFill>
              </a:rPr>
              <a:t> emission tomography (PET) scan </a:t>
            </a:r>
            <a:r>
              <a:rPr lang="en-US" dirty="0" smtClean="0">
                <a:solidFill>
                  <a:srgbClr val="C00000"/>
                </a:solidFill>
              </a:rPr>
              <a:t>– </a:t>
            </a:r>
            <a:r>
              <a:rPr lang="en-US" dirty="0" smtClean="0"/>
              <a:t>visual display of brain activity </a:t>
            </a:r>
          </a:p>
          <a:p>
            <a:r>
              <a:rPr lang="en-US" dirty="0"/>
              <a:t>Injected with low &amp; </a:t>
            </a:r>
            <a:r>
              <a:rPr lang="en-US" dirty="0" smtClean="0"/>
              <a:t>harmless dose </a:t>
            </a:r>
            <a:r>
              <a:rPr lang="en-US" dirty="0"/>
              <a:t>of </a:t>
            </a:r>
            <a:r>
              <a:rPr lang="en-US" dirty="0" smtClean="0"/>
              <a:t>radioactive glucose</a:t>
            </a:r>
            <a:r>
              <a:rPr lang="en-US" dirty="0"/>
              <a:t>.</a:t>
            </a:r>
          </a:p>
          <a:p>
            <a:r>
              <a:rPr lang="en-US" b="1" dirty="0" smtClean="0"/>
              <a:t>Maps </a:t>
            </a:r>
            <a:r>
              <a:rPr lang="en-US" b="1" dirty="0"/>
              <a:t>the brain at </a:t>
            </a:r>
            <a:r>
              <a:rPr lang="en-US" b="1" dirty="0" smtClean="0"/>
              <a:t>work </a:t>
            </a:r>
            <a:r>
              <a:rPr lang="en-US" dirty="0" smtClean="0"/>
              <a:t>- Shows the brain’s </a:t>
            </a:r>
            <a:r>
              <a:rPr lang="en-US" dirty="0"/>
              <a:t>consumption </a:t>
            </a:r>
            <a:r>
              <a:rPr lang="en-US" dirty="0" smtClean="0"/>
              <a:t>of glucose; finds brain activity by locating the radioactivity </a:t>
            </a:r>
            <a:r>
              <a:rPr lang="en-US" dirty="0"/>
              <a:t>or “hot </a:t>
            </a:r>
            <a:r>
              <a:rPr lang="en-US" dirty="0" smtClean="0"/>
              <a:t>spots”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34" y="3912848"/>
            <a:ext cx="4647655" cy="238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Studying the Brain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Magnetic Resonance Imaging (MRI) </a:t>
            </a:r>
            <a:r>
              <a:rPr lang="en-US" dirty="0" smtClean="0"/>
              <a:t>– Uses magnetic fields &amp; radio waves to produce computer-generated images that distinguish among different types of soft tissue</a:t>
            </a:r>
          </a:p>
          <a:p>
            <a:r>
              <a:rPr lang="en-US" b="1" dirty="0" smtClean="0"/>
              <a:t>Allows us to see structures in the brain (doesn’t reveal functions)</a:t>
            </a:r>
          </a:p>
          <a:p>
            <a:r>
              <a:rPr lang="en-US" dirty="0" smtClean="0"/>
              <a:t>Head </a:t>
            </a:r>
            <a:r>
              <a:rPr lang="en-US" dirty="0"/>
              <a:t>put in strong magnetic field. Aligns atoms in brain, then disorients them</a:t>
            </a:r>
            <a:r>
              <a:rPr lang="en-US" dirty="0" smtClean="0"/>
              <a:t>, measures </a:t>
            </a:r>
            <a:r>
              <a:rPr lang="en-US" dirty="0"/>
              <a:t>detectable signals as they move back into </a:t>
            </a:r>
            <a:r>
              <a:rPr lang="en-US" dirty="0" smtClean="0"/>
              <a:t>place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460" y="4347967"/>
            <a:ext cx="3500332" cy="2312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607" y="4010133"/>
            <a:ext cx="2216765" cy="253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Studying the Brain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486251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Functional MRI (fMRI) </a:t>
            </a:r>
            <a:r>
              <a:rPr lang="en-US" b="1" dirty="0" smtClean="0"/>
              <a:t>– </a:t>
            </a:r>
            <a:r>
              <a:rPr lang="en-US" dirty="0" smtClean="0"/>
              <a:t>technique for revealing </a:t>
            </a:r>
            <a:r>
              <a:rPr lang="en-US" b="1" dirty="0" smtClean="0"/>
              <a:t>blood flow </a:t>
            </a:r>
            <a:r>
              <a:rPr lang="en-US" dirty="0" smtClean="0"/>
              <a:t>and, therefore, </a:t>
            </a:r>
            <a:r>
              <a:rPr lang="en-US" b="1" dirty="0" smtClean="0"/>
              <a:t>brain activity </a:t>
            </a:r>
            <a:r>
              <a:rPr lang="en-US" dirty="0" smtClean="0"/>
              <a:t>by comparing successive MRI scans</a:t>
            </a:r>
          </a:p>
          <a:p>
            <a:r>
              <a:rPr lang="en-US" dirty="0"/>
              <a:t>Can </a:t>
            </a:r>
            <a:r>
              <a:rPr lang="en-US" b="1" dirty="0"/>
              <a:t>reveal functioning as well </a:t>
            </a:r>
            <a:r>
              <a:rPr lang="en-US" b="1" dirty="0" smtClean="0"/>
              <a:t>as structure</a:t>
            </a:r>
            <a:endParaRPr lang="en-US" b="1" dirty="0"/>
          </a:p>
          <a:p>
            <a:r>
              <a:rPr lang="en-US" dirty="0" smtClean="0"/>
              <a:t>Active </a:t>
            </a:r>
            <a:r>
              <a:rPr lang="en-US" dirty="0"/>
              <a:t>part of brain = more </a:t>
            </a:r>
            <a:r>
              <a:rPr lang="en-US" dirty="0" smtClean="0"/>
              <a:t>blood there</a:t>
            </a:r>
            <a:endParaRPr lang="en-US" dirty="0"/>
          </a:p>
          <a:p>
            <a:r>
              <a:rPr lang="en-US" dirty="0" smtClean="0"/>
              <a:t>Those </a:t>
            </a:r>
            <a:r>
              <a:rPr lang="en-US" dirty="0"/>
              <a:t>parts light up during </a:t>
            </a:r>
            <a:r>
              <a:rPr lang="en-US" dirty="0" smtClean="0"/>
              <a:t>certain mental </a:t>
            </a:r>
            <a:r>
              <a:rPr lang="en-US" dirty="0"/>
              <a:t>functions</a:t>
            </a:r>
          </a:p>
          <a:p>
            <a:r>
              <a:rPr lang="en-US" dirty="0" smtClean="0"/>
              <a:t>Gives </a:t>
            </a:r>
            <a:r>
              <a:rPr lang="en-US" dirty="0"/>
              <a:t>insight into how brain </a:t>
            </a:r>
            <a:r>
              <a:rPr lang="en-US" dirty="0" smtClean="0"/>
              <a:t>divides jobs </a:t>
            </a:r>
            <a:r>
              <a:rPr lang="en-US" dirty="0"/>
              <a:t>among different parts of brain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21" y="4323849"/>
            <a:ext cx="3903276" cy="2262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89" y="4323849"/>
            <a:ext cx="3100386" cy="230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1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Studying the Brain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4862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Differences between CT Scan &amp; MRI</a:t>
            </a:r>
          </a:p>
          <a:p>
            <a:r>
              <a:rPr lang="en-US" sz="3200" dirty="0" smtClean="0"/>
              <a:t>CT </a:t>
            </a:r>
            <a:r>
              <a:rPr lang="en-US" sz="3200" dirty="0"/>
              <a:t>scans use X-rays</a:t>
            </a:r>
          </a:p>
          <a:p>
            <a:r>
              <a:rPr lang="en-US" sz="3200" dirty="0" smtClean="0"/>
              <a:t>MRI </a:t>
            </a:r>
            <a:r>
              <a:rPr lang="en-US" sz="3200" dirty="0"/>
              <a:t>scans use powerful magnetic fields and radio frequency pulses to produce </a:t>
            </a:r>
            <a:r>
              <a:rPr lang="en-US" sz="3200" dirty="0" smtClean="0"/>
              <a:t>detailed pictures</a:t>
            </a:r>
            <a:endParaRPr lang="en-US" sz="3200" dirty="0"/>
          </a:p>
          <a:p>
            <a:r>
              <a:rPr lang="en-US" sz="3200" dirty="0" smtClean="0"/>
              <a:t>Differences </a:t>
            </a:r>
            <a:r>
              <a:rPr lang="en-US" sz="3200" dirty="0"/>
              <a:t>between normal and abnormal tissue is often clearer on an MRI image </a:t>
            </a:r>
            <a:r>
              <a:rPr lang="en-US" sz="3200" dirty="0" smtClean="0"/>
              <a:t>than a </a:t>
            </a:r>
            <a:r>
              <a:rPr lang="en-US" sz="3200" dirty="0"/>
              <a:t>CT.</a:t>
            </a:r>
          </a:p>
          <a:p>
            <a:r>
              <a:rPr lang="en-US" sz="3200" dirty="0" smtClean="0"/>
              <a:t>No </a:t>
            </a:r>
            <a:r>
              <a:rPr lang="en-US" sz="3200" dirty="0"/>
              <a:t>radiation in an MRI scan</a:t>
            </a:r>
            <a:r>
              <a:rPr lang="en-US" sz="3200" dirty="0" smtClean="0"/>
              <a:t>, but it </a:t>
            </a:r>
            <a:r>
              <a:rPr lang="en-US" sz="3200" dirty="0"/>
              <a:t>can be a noisy exam and takes longer than a CT</a:t>
            </a:r>
          </a:p>
        </p:txBody>
      </p:sp>
    </p:spTree>
    <p:extLst>
      <p:ext uri="{BB962C8B-B14F-4D97-AF65-F5344CB8AC3E}">
        <p14:creationId xmlns:p14="http://schemas.microsoft.com/office/powerpoint/2010/main" val="16199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Inside the Brain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394" y="1117600"/>
            <a:ext cx="7544421" cy="5399314"/>
          </a:xfrm>
        </p:spPr>
        <p:txBody>
          <a:bodyPr>
            <a:normAutofit/>
          </a:bodyPr>
          <a:lstStyle/>
          <a:p>
            <a:r>
              <a:rPr lang="en-US" dirty="0" smtClean="0"/>
              <a:t>Divided into 3 parts: </a:t>
            </a:r>
          </a:p>
          <a:p>
            <a:pPr marL="400050" lvl="1">
              <a:lnSpc>
                <a:spcPct val="11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Hindbrain </a:t>
            </a:r>
            <a:r>
              <a:rPr lang="en-US" sz="2800" dirty="0" smtClean="0"/>
              <a:t>– most primitive part – responsible for our basic life functioning (heartbeat, digestion, arousal, balance)</a:t>
            </a:r>
          </a:p>
          <a:p>
            <a:pPr marL="400050" lvl="1">
              <a:lnSpc>
                <a:spcPct val="11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Midbrain</a:t>
            </a:r>
            <a:r>
              <a:rPr lang="en-US" sz="2800" dirty="0" smtClean="0"/>
              <a:t> – sends signals from the hindbrain to the forebrain – helps process info relating to the senses</a:t>
            </a:r>
          </a:p>
          <a:p>
            <a:pPr marL="400050" lvl="1">
              <a:lnSpc>
                <a:spcPct val="11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Forebrain </a:t>
            </a:r>
            <a:r>
              <a:rPr lang="en-US" sz="2800" dirty="0" smtClean="0"/>
              <a:t>– last part of the brain to form – most complex – regulates emotions, hunger, formation of long-term memories, growth hormones, &amp; sense of smell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16" y="1690688"/>
            <a:ext cx="4302184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Older Brain Structures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783" y="1314449"/>
            <a:ext cx="7941442" cy="5915025"/>
          </a:xfrm>
        </p:spPr>
        <p:txBody>
          <a:bodyPr>
            <a:normAutofit/>
          </a:bodyPr>
          <a:lstStyle/>
          <a:p>
            <a:endParaRPr lang="en-US" altLang="en-US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Brainstem -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oldest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innermost region, 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beginning where the spinal cord swells and enters the skull. </a:t>
            </a:r>
            <a:endParaRPr lang="en-US" altLang="en-US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Responsible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automatic survival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functions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Medulla</a:t>
            </a:r>
            <a:r>
              <a:rPr lang="en-US" altLang="en-US" sz="2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altLang="en-US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base of brainstem</a:t>
            </a:r>
          </a:p>
          <a:p>
            <a:pPr lvl="2"/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controls basic life support functions heartbeat, blood pressure, and breathing </a:t>
            </a:r>
          </a:p>
          <a:p>
            <a:pPr lvl="2"/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Regulates reflexes such as swallowing, sneezing, etc.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31" y="1021840"/>
            <a:ext cx="3860878" cy="50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1533</TotalTime>
  <Words>1748</Words>
  <Application>Microsoft Office PowerPoint</Application>
  <PresentationFormat>Widescreen</PresentationFormat>
  <Paragraphs>182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Berlin Sans FB</vt:lpstr>
      <vt:lpstr>Calibri</vt:lpstr>
      <vt:lpstr>Calibri Light</vt:lpstr>
      <vt:lpstr>Franklin Gothic Medium</vt:lpstr>
      <vt:lpstr>Times</vt:lpstr>
      <vt:lpstr>Office Theme</vt:lpstr>
      <vt:lpstr>Neuroscience and Behavior</vt:lpstr>
      <vt:lpstr>Studying the Brain </vt:lpstr>
      <vt:lpstr>Studying the Brain </vt:lpstr>
      <vt:lpstr>Studying the Brain </vt:lpstr>
      <vt:lpstr>Studying the Brain </vt:lpstr>
      <vt:lpstr>Studying the Brain </vt:lpstr>
      <vt:lpstr>Studying the Brain </vt:lpstr>
      <vt:lpstr>Inside the Brain </vt:lpstr>
      <vt:lpstr>Older Brain Structures</vt:lpstr>
      <vt:lpstr>Older Brain Structures</vt:lpstr>
      <vt:lpstr>Older Brain Structures </vt:lpstr>
      <vt:lpstr>PowerPoint Presentation</vt:lpstr>
      <vt:lpstr>Older Brain Structures </vt:lpstr>
      <vt:lpstr>Older Brain Structures - The Limbic System </vt:lpstr>
      <vt:lpstr>Older Brain Structures - The Limbic System </vt:lpstr>
      <vt:lpstr>Older Brain Structures - The Limbic System </vt:lpstr>
      <vt:lpstr>Older Brain Structures - The Limbic System </vt:lpstr>
      <vt:lpstr>Structure of the Cortex</vt:lpstr>
      <vt:lpstr>Structure of the Cortex</vt:lpstr>
      <vt:lpstr>PowerPoint Presentation</vt:lpstr>
      <vt:lpstr>Structure of the Cortex</vt:lpstr>
      <vt:lpstr>PowerPoint Presentation</vt:lpstr>
      <vt:lpstr>Structure of the Cortex </vt:lpstr>
      <vt:lpstr>Structure of the Cortex </vt:lpstr>
      <vt:lpstr>Phineas Gage</vt:lpstr>
      <vt:lpstr>Language </vt:lpstr>
      <vt:lpstr>Language Acquisition Areas</vt:lpstr>
      <vt:lpstr>Language Acquisition Areas</vt:lpstr>
      <vt:lpstr>Plasticity </vt:lpstr>
      <vt:lpstr>Splitting the Brain </vt:lpstr>
      <vt:lpstr>Splitting the Brain </vt:lpstr>
      <vt:lpstr>Splitting the Brain</vt:lpstr>
      <vt:lpstr>Splitting the Brain</vt:lpstr>
      <vt:lpstr>Hemispheric Differences </vt:lpstr>
      <vt:lpstr>The Divided Brain</vt:lpstr>
      <vt:lpstr>The Divided Brain</vt:lpstr>
      <vt:lpstr>Brain Organization &amp; Handedness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Brain</dc:title>
  <dc:creator>Kim Goulding</dc:creator>
  <cp:lastModifiedBy>Kim Goulding</cp:lastModifiedBy>
  <cp:revision>76</cp:revision>
  <cp:lastPrinted>2019-03-05T13:15:20Z</cp:lastPrinted>
  <dcterms:created xsi:type="dcterms:W3CDTF">2019-03-05T04:24:23Z</dcterms:created>
  <dcterms:modified xsi:type="dcterms:W3CDTF">2019-10-16T04:19:31Z</dcterms:modified>
</cp:coreProperties>
</file>