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96" r:id="rId6"/>
  </p:sldMasterIdLst>
  <p:notesMasterIdLst>
    <p:notesMasterId r:id="rId47"/>
  </p:notesMasterIdLst>
  <p:handoutMasterIdLst>
    <p:handoutMasterId r:id="rId48"/>
  </p:handoutMasterIdLst>
  <p:sldIdLst>
    <p:sldId id="256" r:id="rId7"/>
    <p:sldId id="273" r:id="rId8"/>
    <p:sldId id="257" r:id="rId9"/>
    <p:sldId id="272" r:id="rId10"/>
    <p:sldId id="274" r:id="rId11"/>
    <p:sldId id="258" r:id="rId12"/>
    <p:sldId id="259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1" r:id="rId21"/>
    <p:sldId id="283" r:id="rId22"/>
    <p:sldId id="284" r:id="rId23"/>
    <p:sldId id="296" r:id="rId24"/>
    <p:sldId id="261" r:id="rId25"/>
    <p:sldId id="297" r:id="rId26"/>
    <p:sldId id="298" r:id="rId27"/>
    <p:sldId id="265" r:id="rId28"/>
    <p:sldId id="288" r:id="rId29"/>
    <p:sldId id="266" r:id="rId30"/>
    <p:sldId id="267" r:id="rId31"/>
    <p:sldId id="268" r:id="rId32"/>
    <p:sldId id="300" r:id="rId33"/>
    <p:sldId id="299" r:id="rId34"/>
    <p:sldId id="269" r:id="rId35"/>
    <p:sldId id="286" r:id="rId36"/>
    <p:sldId id="285" r:id="rId37"/>
    <p:sldId id="289" r:id="rId38"/>
    <p:sldId id="290" r:id="rId39"/>
    <p:sldId id="270" r:id="rId40"/>
    <p:sldId id="291" r:id="rId41"/>
    <p:sldId id="292" r:id="rId42"/>
    <p:sldId id="293" r:id="rId43"/>
    <p:sldId id="295" r:id="rId44"/>
    <p:sldId id="271" r:id="rId45"/>
    <p:sldId id="294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1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92CC5F27-57CE-4495-9A7A-FB744865308B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355B7187-C3F3-40F8-B149-CB20AD047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3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486F40E7-7C8C-4F02-A249-1C1CF2C93CA7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D866543B-CB7D-4427-B8D2-A1C52AFB09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2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543B-CB7D-4427-B8D2-A1C52AFB09C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66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6543B-CB7D-4427-B8D2-A1C52AFB09C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4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0594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47521304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573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06771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38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136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9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497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0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0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79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01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1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4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37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412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2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90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0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7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38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4339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2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8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627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7972758" cy="3329581"/>
          </a:xfrm>
        </p:spPr>
        <p:txBody>
          <a:bodyPr/>
          <a:lstStyle/>
          <a:p>
            <a:pPr algn="ctr"/>
            <a:r>
              <a:rPr lang="en-US" sz="4800" dirty="0" smtClean="0"/>
              <a:t>Chapter 7:</a:t>
            </a:r>
            <a:br>
              <a:rPr lang="en-US" sz="4800" dirty="0" smtClean="0"/>
            </a:br>
            <a:r>
              <a:rPr lang="en-US" sz="4800" dirty="0" smtClean="0"/>
              <a:t>Altered States of Consciousness</a:t>
            </a:r>
            <a:endParaRPr lang="en-US" sz="48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Stages of Sleep - REM</a:t>
            </a:r>
            <a:endParaRPr lang="en-US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47800"/>
            <a:ext cx="83820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Called </a:t>
            </a:r>
            <a:r>
              <a:rPr lang="en-US" sz="2800" b="1" dirty="0" smtClean="0"/>
              <a:t>“active” sleep</a:t>
            </a:r>
            <a:r>
              <a:rPr lang="en-US" sz="2800" dirty="0" smtClean="0"/>
              <a:t> or </a:t>
            </a:r>
            <a:r>
              <a:rPr lang="en-US" sz="2800" b="1" dirty="0" smtClean="0"/>
              <a:t>paradoxical sleep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 smtClean="0"/>
              <a:t>Characterized </a:t>
            </a:r>
            <a:r>
              <a:rPr lang="en-US" sz="2800" dirty="0"/>
              <a:t>by </a:t>
            </a:r>
            <a:r>
              <a:rPr lang="en-US" sz="2800" b="1" dirty="0"/>
              <a:t>rapid </a:t>
            </a:r>
            <a:r>
              <a:rPr lang="en-US" sz="2800" b="1" dirty="0" smtClean="0"/>
              <a:t>eye movements</a:t>
            </a:r>
            <a:r>
              <a:rPr lang="en-US" sz="2800" dirty="0" smtClean="0"/>
              <a:t> and  </a:t>
            </a:r>
            <a:r>
              <a:rPr lang="en-US" sz="2800" dirty="0"/>
              <a:t>a </a:t>
            </a:r>
            <a:r>
              <a:rPr lang="en-US" sz="2800" b="1" dirty="0"/>
              <a:t>high level of brain </a:t>
            </a:r>
            <a:r>
              <a:rPr lang="en-US" sz="2800" b="1" dirty="0" smtClean="0"/>
              <a:t>activity</a:t>
            </a:r>
          </a:p>
          <a:p>
            <a:r>
              <a:rPr lang="en-US" sz="2800" dirty="0" smtClean="0"/>
              <a:t>Large muscles in arms &amp; legs paralyzed</a:t>
            </a:r>
          </a:p>
          <a:p>
            <a:r>
              <a:rPr lang="en-US" sz="2800" dirty="0" smtClean="0"/>
              <a:t>Pulse </a:t>
            </a:r>
            <a:r>
              <a:rPr lang="en-US" sz="2800" dirty="0"/>
              <a:t>rate and breathing become irregular</a:t>
            </a:r>
          </a:p>
          <a:p>
            <a:r>
              <a:rPr lang="en-US" sz="2800" dirty="0" smtClean="0"/>
              <a:t>Dreams </a:t>
            </a:r>
            <a:r>
              <a:rPr lang="en-US" sz="2800" dirty="0"/>
              <a:t>take place during this stage</a:t>
            </a:r>
          </a:p>
          <a:p>
            <a:r>
              <a:rPr lang="en-US" sz="2800" dirty="0" smtClean="0"/>
              <a:t>Lasts </a:t>
            </a:r>
            <a:r>
              <a:rPr lang="en-US" sz="2800" dirty="0"/>
              <a:t>for 15-45 </a:t>
            </a:r>
            <a:r>
              <a:rPr lang="en-US" sz="2800" dirty="0" smtClean="0"/>
              <a:t>minutes</a:t>
            </a:r>
          </a:p>
          <a:p>
            <a:r>
              <a:rPr lang="en-US" sz="2800" dirty="0" smtClean="0"/>
              <a:t>REM sleep becomes longer </a:t>
            </a:r>
          </a:p>
          <a:p>
            <a:pPr marL="350838" indent="46038">
              <a:buNone/>
            </a:pPr>
            <a:r>
              <a:rPr lang="en-US" sz="2800" dirty="0" smtClean="0"/>
              <a:t>towards morning </a:t>
            </a:r>
            <a:endParaRPr lang="en-US" sz="2800" dirty="0"/>
          </a:p>
        </p:txBody>
      </p:sp>
      <p:pic>
        <p:nvPicPr>
          <p:cNvPr id="4" name="Picture 3" descr="Casacio: Probably the most unique first biking experience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95800"/>
            <a:ext cx="1952270" cy="195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65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436380" cy="838200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How much sleep?</a:t>
            </a:r>
            <a:br>
              <a:rPr lang="en-US" b="1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en-US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600200"/>
            <a:ext cx="8382000" cy="4648200"/>
          </a:xfrm>
        </p:spPr>
        <p:txBody>
          <a:bodyPr>
            <a:normAutofit/>
          </a:bodyPr>
          <a:lstStyle/>
          <a:p>
            <a:r>
              <a:rPr lang="en-US" sz="2800" dirty="0"/>
              <a:t>Your will spend 1/3 of your life sleeping</a:t>
            </a:r>
          </a:p>
          <a:p>
            <a:r>
              <a:rPr lang="en-US" sz="2800" dirty="0" smtClean="0"/>
              <a:t>Varies </a:t>
            </a:r>
            <a:r>
              <a:rPr lang="en-US" sz="2800" dirty="0"/>
              <a:t>from individual to </a:t>
            </a:r>
            <a:r>
              <a:rPr lang="en-US" sz="2800" dirty="0" smtClean="0"/>
              <a:t>individual and from time to time in your life</a:t>
            </a:r>
            <a:endParaRPr lang="en-US" sz="2800" dirty="0"/>
          </a:p>
          <a:p>
            <a:r>
              <a:rPr lang="en-US" sz="2800" b="1" dirty="0" smtClean="0"/>
              <a:t>Circadian </a:t>
            </a:r>
            <a:r>
              <a:rPr lang="en-US" sz="2800" b="1" dirty="0"/>
              <a:t>rhythm- </a:t>
            </a:r>
            <a:r>
              <a:rPr lang="en-US" sz="2800" dirty="0"/>
              <a:t>is a biological clock </a:t>
            </a:r>
            <a:r>
              <a:rPr lang="en-US" sz="2800" dirty="0" smtClean="0"/>
              <a:t>that is </a:t>
            </a:r>
            <a:r>
              <a:rPr lang="en-US" sz="2800" dirty="0"/>
              <a:t>genetically programmed to </a:t>
            </a:r>
            <a:r>
              <a:rPr lang="en-US" sz="2800" dirty="0" smtClean="0"/>
              <a:t>regulate physiological </a:t>
            </a:r>
            <a:r>
              <a:rPr lang="en-US" sz="2800" dirty="0"/>
              <a:t>responses within a </a:t>
            </a:r>
            <a:r>
              <a:rPr lang="en-US" sz="2800" dirty="0" smtClean="0"/>
              <a:t>time period </a:t>
            </a:r>
            <a:r>
              <a:rPr lang="en-US" sz="2800" dirty="0"/>
              <a:t>of 24-25 hours</a:t>
            </a:r>
          </a:p>
          <a:p>
            <a:r>
              <a:rPr lang="en-US" sz="2800" dirty="0" smtClean="0"/>
              <a:t>Without </a:t>
            </a:r>
            <a:r>
              <a:rPr lang="en-US" sz="2800" dirty="0"/>
              <a:t>any environmental cues, </a:t>
            </a:r>
            <a:r>
              <a:rPr lang="en-US" sz="2800" dirty="0" smtClean="0"/>
              <a:t>people have </a:t>
            </a:r>
            <a:r>
              <a:rPr lang="en-US" sz="2800" dirty="0"/>
              <a:t>still kept their circadian cycle</a:t>
            </a:r>
          </a:p>
        </p:txBody>
      </p:sp>
    </p:spTree>
    <p:extLst>
      <p:ext uri="{BB962C8B-B14F-4D97-AF65-F5344CB8AC3E}">
        <p14:creationId xmlns:p14="http://schemas.microsoft.com/office/powerpoint/2010/main" val="2648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9028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Sleep Disorders - Insomnia </a:t>
            </a:r>
            <a:endParaRPr lang="en-US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6082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failure </a:t>
            </a:r>
            <a:r>
              <a:rPr lang="en-US" sz="2800" dirty="0"/>
              <a:t>to get </a:t>
            </a:r>
            <a:r>
              <a:rPr lang="en-US" sz="2800" dirty="0" smtClean="0"/>
              <a:t>enough sleep </a:t>
            </a:r>
            <a:r>
              <a:rPr lang="en-US" sz="2800" dirty="0"/>
              <a:t>at night in order to feel rested </a:t>
            </a:r>
            <a:r>
              <a:rPr lang="en-US" sz="2800" dirty="0" smtClean="0"/>
              <a:t>the next </a:t>
            </a:r>
            <a:r>
              <a:rPr lang="en-US" sz="2800" dirty="0"/>
              <a:t>day</a:t>
            </a:r>
          </a:p>
          <a:p>
            <a:r>
              <a:rPr lang="en-US" sz="2800" dirty="0" smtClean="0"/>
              <a:t>Some </a:t>
            </a:r>
            <a:r>
              <a:rPr lang="en-US" sz="2800" dirty="0"/>
              <a:t>people with this disorder rarely </a:t>
            </a:r>
            <a:r>
              <a:rPr lang="en-US" sz="2800" dirty="0" smtClean="0"/>
              <a:t>get more </a:t>
            </a:r>
            <a:r>
              <a:rPr lang="en-US" sz="2800" dirty="0"/>
              <a:t>than and hour or two of </a:t>
            </a:r>
            <a:r>
              <a:rPr lang="en-US" sz="2800" dirty="0" smtClean="0"/>
              <a:t>uninterrupted sleep</a:t>
            </a:r>
            <a:endParaRPr lang="en-US" sz="2800" dirty="0"/>
          </a:p>
          <a:p>
            <a:r>
              <a:rPr lang="en-US" sz="2800" dirty="0" smtClean="0"/>
              <a:t>Anxiety</a:t>
            </a:r>
            <a:r>
              <a:rPr lang="en-US" sz="2800" dirty="0"/>
              <a:t>, depression, overuse of alcohol </a:t>
            </a:r>
            <a:r>
              <a:rPr lang="en-US" sz="2800" dirty="0" smtClean="0"/>
              <a:t>or drugs </a:t>
            </a:r>
            <a:r>
              <a:rPr lang="en-US" sz="2800" dirty="0"/>
              <a:t>can cause insomnia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92877"/>
            <a:ext cx="25908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76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543800" cy="84268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Sleep Disorders – Sleep Apnea</a:t>
            </a: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endParaRPr lang="en-US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8482"/>
            <a:ext cx="8382000" cy="4719918"/>
          </a:xfrm>
        </p:spPr>
        <p:txBody>
          <a:bodyPr>
            <a:noAutofit/>
          </a:bodyPr>
          <a:lstStyle/>
          <a:p>
            <a:r>
              <a:rPr lang="en-US" sz="2800" dirty="0" smtClean="0"/>
              <a:t>Affects more than 12 million Americans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disorder in which a person has </a:t>
            </a:r>
            <a:r>
              <a:rPr lang="en-US" sz="2800" dirty="0" smtClean="0"/>
              <a:t>trouble breathing </a:t>
            </a:r>
            <a:r>
              <a:rPr lang="en-US" sz="2800" dirty="0"/>
              <a:t>while </a:t>
            </a:r>
            <a:r>
              <a:rPr lang="en-US" sz="2800" dirty="0" smtClean="0"/>
              <a:t>sleeping</a:t>
            </a:r>
          </a:p>
          <a:p>
            <a:r>
              <a:rPr lang="en-US" sz="2800" dirty="0" smtClean="0"/>
              <a:t>Usually caused by a physical problem </a:t>
            </a:r>
            <a:r>
              <a:rPr lang="en-US" sz="2800" dirty="0" smtClean="0"/>
              <a:t>rather than mental </a:t>
            </a:r>
            <a:r>
              <a:rPr lang="en-US" sz="2800" dirty="0" smtClean="0"/>
              <a:t>stress</a:t>
            </a:r>
            <a:endParaRPr lang="en-US" sz="2800" dirty="0"/>
          </a:p>
          <a:p>
            <a:r>
              <a:rPr lang="en-US" sz="2800" dirty="0" smtClean="0"/>
              <a:t>Specific </a:t>
            </a:r>
            <a:r>
              <a:rPr lang="en-US" sz="2800" dirty="0"/>
              <a:t>kind of snoring that may </a:t>
            </a:r>
            <a:r>
              <a:rPr lang="en-US" sz="2800" dirty="0" smtClean="0"/>
              <a:t>occur hundreds </a:t>
            </a:r>
            <a:r>
              <a:rPr lang="en-US" sz="2800" dirty="0"/>
              <a:t>of times per night</a:t>
            </a:r>
          </a:p>
          <a:p>
            <a:r>
              <a:rPr lang="en-US" sz="2800" dirty="0" smtClean="0"/>
              <a:t>Each </a:t>
            </a:r>
            <a:r>
              <a:rPr lang="en-US" sz="2800" dirty="0"/>
              <a:t>episode lasts 10-15 seconds and </a:t>
            </a:r>
            <a:r>
              <a:rPr lang="en-US" sz="2800" dirty="0" smtClean="0"/>
              <a:t>ends suddenly</a:t>
            </a:r>
            <a:r>
              <a:rPr lang="en-US" sz="2800" dirty="0"/>
              <a:t>, usually with a physical movement of </a:t>
            </a:r>
            <a:r>
              <a:rPr lang="en-US" sz="2800" dirty="0" smtClean="0"/>
              <a:t>the body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045804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Sleep Disorders - Narcolepsy</a:t>
            </a:r>
            <a:endParaRPr lang="en-US" sz="36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371600"/>
            <a:ext cx="8382000" cy="5029200"/>
          </a:xfrm>
        </p:spPr>
        <p:txBody>
          <a:bodyPr/>
          <a:lstStyle/>
          <a:p>
            <a:r>
              <a:rPr lang="en-US" sz="2800" dirty="0"/>
              <a:t>Is a condition characterized by </a:t>
            </a:r>
            <a:r>
              <a:rPr lang="en-US" sz="2800" dirty="0" smtClean="0"/>
              <a:t>suddenly falling </a:t>
            </a:r>
            <a:r>
              <a:rPr lang="en-US" sz="2800" dirty="0"/>
              <a:t>asleep or feeling very sleepy during </a:t>
            </a:r>
            <a:r>
              <a:rPr lang="en-US" sz="2800" dirty="0" smtClean="0"/>
              <a:t>the day</a:t>
            </a:r>
            <a:endParaRPr lang="en-US" sz="2800" dirty="0"/>
          </a:p>
          <a:p>
            <a:r>
              <a:rPr lang="en-US" sz="2800" dirty="0" smtClean="0"/>
              <a:t>May </a:t>
            </a:r>
            <a:r>
              <a:rPr lang="en-US" sz="2800" dirty="0"/>
              <a:t>have sleep attacks during the day</a:t>
            </a:r>
          </a:p>
          <a:p>
            <a:r>
              <a:rPr lang="en-US" sz="2800" dirty="0" smtClean="0"/>
              <a:t>Victims </a:t>
            </a:r>
            <a:r>
              <a:rPr lang="en-US" sz="2800" dirty="0"/>
              <a:t>usually have a problem with work</a:t>
            </a:r>
            <a:r>
              <a:rPr lang="en-US" sz="2800" dirty="0" smtClean="0"/>
              <a:t>, leisure</a:t>
            </a:r>
            <a:r>
              <a:rPr lang="en-US" sz="2800" dirty="0"/>
              <a:t>, and interpersonal activities</a:t>
            </a:r>
          </a:p>
          <a:p>
            <a:r>
              <a:rPr lang="en-US" sz="2800" dirty="0" smtClean="0"/>
              <a:t>Prone </a:t>
            </a:r>
            <a:r>
              <a:rPr lang="en-US" sz="2800" dirty="0"/>
              <a:t>to accidents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76133"/>
            <a:ext cx="3532389" cy="235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1023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059090" cy="995082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Sleep Disorders – Nightmares &amp; Night Terrors</a:t>
            </a: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600200"/>
            <a:ext cx="8382000" cy="4648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Nightmares</a:t>
            </a:r>
            <a:r>
              <a:rPr lang="en-US" sz="2800" dirty="0" smtClean="0"/>
              <a:t> - Unpleasant </a:t>
            </a:r>
            <a:r>
              <a:rPr lang="en-US" sz="2800" dirty="0"/>
              <a:t>dreams that occur during REM sleep</a:t>
            </a:r>
          </a:p>
          <a:p>
            <a:r>
              <a:rPr lang="en-US" sz="2800" b="1" dirty="0" smtClean="0"/>
              <a:t>Night terrors </a:t>
            </a:r>
            <a:r>
              <a:rPr lang="en-US" sz="2800" dirty="0" smtClean="0"/>
              <a:t>- </a:t>
            </a:r>
            <a:endParaRPr lang="en-US" sz="2800" dirty="0"/>
          </a:p>
          <a:p>
            <a:pPr lvl="1"/>
            <a:r>
              <a:rPr lang="en-US" sz="2800" dirty="0" smtClean="0"/>
              <a:t>Sleep </a:t>
            </a:r>
            <a:r>
              <a:rPr lang="en-US" sz="2800" dirty="0"/>
              <a:t>disruptions that occur during Stage </a:t>
            </a:r>
            <a:r>
              <a:rPr lang="en-US" sz="2800" dirty="0" smtClean="0"/>
              <a:t>3 sleep</a:t>
            </a:r>
            <a:r>
              <a:rPr lang="en-US" sz="2800" dirty="0" smtClean="0"/>
              <a:t>, involving </a:t>
            </a:r>
            <a:r>
              <a:rPr lang="en-US" sz="2800" dirty="0"/>
              <a:t>screaming, panic, or confusion</a:t>
            </a:r>
          </a:p>
          <a:p>
            <a:pPr lvl="1"/>
            <a:r>
              <a:rPr lang="en-US" sz="2800" dirty="0" smtClean="0"/>
              <a:t>Last </a:t>
            </a:r>
            <a:r>
              <a:rPr lang="en-US" sz="2800" dirty="0"/>
              <a:t>from 5-25 minutes</a:t>
            </a:r>
          </a:p>
          <a:p>
            <a:pPr lvl="1"/>
            <a:r>
              <a:rPr lang="en-US" sz="2800" dirty="0" smtClean="0"/>
              <a:t>Involve </a:t>
            </a:r>
            <a:r>
              <a:rPr lang="en-US" sz="2800" dirty="0"/>
              <a:t>rapid heart rate, screaming, sweating, </a:t>
            </a:r>
            <a:r>
              <a:rPr lang="en-US" sz="2800" dirty="0" smtClean="0"/>
              <a:t>and confusion</a:t>
            </a:r>
            <a:endParaRPr lang="en-US" sz="2800" dirty="0"/>
          </a:p>
          <a:p>
            <a:pPr lvl="1"/>
            <a:r>
              <a:rPr lang="en-US" sz="2800" dirty="0" smtClean="0"/>
              <a:t>Usually </a:t>
            </a:r>
            <a:r>
              <a:rPr lang="en-US" sz="2800" dirty="0"/>
              <a:t>have no memory of them</a:t>
            </a:r>
          </a:p>
        </p:txBody>
      </p:sp>
    </p:spTree>
    <p:extLst>
      <p:ext uri="{BB962C8B-B14F-4D97-AF65-F5344CB8AC3E}">
        <p14:creationId xmlns:p14="http://schemas.microsoft.com/office/powerpoint/2010/main" val="315292630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363890" cy="76648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Sleep Disorders – Sleepwalking</a:t>
            </a:r>
            <a:endParaRPr lang="en-US" sz="36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19200"/>
            <a:ext cx="8382000" cy="4724400"/>
          </a:xfrm>
        </p:spPr>
        <p:txBody>
          <a:bodyPr>
            <a:normAutofit/>
          </a:bodyPr>
          <a:lstStyle/>
          <a:p>
            <a:r>
              <a:rPr lang="en-US" sz="2800" dirty="0"/>
              <a:t>W</a:t>
            </a:r>
            <a:r>
              <a:rPr lang="en-US" sz="2800" dirty="0" smtClean="0"/>
              <a:t>alking </a:t>
            </a:r>
            <a:r>
              <a:rPr lang="en-US" sz="2800" dirty="0"/>
              <a:t>or carrying </a:t>
            </a:r>
            <a:r>
              <a:rPr lang="en-US" sz="2800" dirty="0" smtClean="0"/>
              <a:t>out behaviors </a:t>
            </a:r>
            <a:r>
              <a:rPr lang="en-US" sz="2800" dirty="0"/>
              <a:t>while asleep</a:t>
            </a:r>
          </a:p>
          <a:p>
            <a:r>
              <a:rPr lang="en-US" sz="2800" dirty="0" smtClean="0"/>
              <a:t>Mostly associated with </a:t>
            </a:r>
            <a:r>
              <a:rPr lang="en-US" sz="2800" dirty="0"/>
              <a:t>children </a:t>
            </a:r>
            <a:r>
              <a:rPr lang="en-US" sz="2800" dirty="0" smtClean="0"/>
              <a:t>(usually will outgrow it)</a:t>
            </a:r>
            <a:endParaRPr lang="en-US" sz="2800" dirty="0"/>
          </a:p>
          <a:p>
            <a:r>
              <a:rPr lang="en-US" sz="2800" dirty="0" smtClean="0"/>
              <a:t>Usually </a:t>
            </a:r>
            <a:r>
              <a:rPr lang="en-US" sz="2800" dirty="0"/>
              <a:t>harmless, unless the victim falls </a:t>
            </a:r>
            <a:r>
              <a:rPr lang="en-US" sz="2800" dirty="0" smtClean="0"/>
              <a:t>or hurts himself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Person may walk or do other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/>
              <a:t>   things without any memory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 </a:t>
            </a:r>
            <a:r>
              <a:rPr lang="en-US" sz="2800" dirty="0" smtClean="0"/>
              <a:t>  of doing so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33800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2786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07128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Sleep Disorders – Sleep Talking</a:t>
            </a:r>
            <a:endParaRPr lang="en-US" sz="36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382000" cy="4267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A common </a:t>
            </a:r>
            <a:r>
              <a:rPr lang="en-US" sz="2800" dirty="0"/>
              <a:t>sleep disruption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Can </a:t>
            </a:r>
            <a:r>
              <a:rPr lang="en-US" sz="2800" dirty="0"/>
              <a:t>occur in REM and NREM sleep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The </a:t>
            </a:r>
            <a:r>
              <a:rPr lang="en-US" sz="2800" dirty="0"/>
              <a:t>sleep talker sometimes pauses as if he </a:t>
            </a:r>
            <a:r>
              <a:rPr lang="en-US" sz="2800" dirty="0" smtClean="0"/>
              <a:t>or she is </a:t>
            </a:r>
            <a:r>
              <a:rPr lang="en-US" sz="2800" dirty="0"/>
              <a:t>having a conversation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You </a:t>
            </a:r>
            <a:r>
              <a:rPr lang="en-US" sz="2800" dirty="0"/>
              <a:t>can engage in a conversation with </a:t>
            </a:r>
            <a:r>
              <a:rPr lang="en-US" sz="2800" dirty="0" smtClean="0"/>
              <a:t>a sleep </a:t>
            </a:r>
            <a:r>
              <a:rPr lang="en-US" sz="2800" dirty="0"/>
              <a:t>talker</a:t>
            </a:r>
          </a:p>
        </p:txBody>
      </p:sp>
    </p:spTree>
    <p:extLst>
      <p:ext uri="{BB962C8B-B14F-4D97-AF65-F5344CB8AC3E}">
        <p14:creationId xmlns:p14="http://schemas.microsoft.com/office/powerpoint/2010/main" val="231849624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609600"/>
            <a:ext cx="8347038" cy="9144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Sleep Disorders – Sleep Paralysis</a:t>
            </a:r>
            <a:endParaRPr lang="en-US" sz="36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9748" y="1447800"/>
            <a:ext cx="8382000" cy="47244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Inablilty</a:t>
            </a:r>
            <a:r>
              <a:rPr lang="en-US" sz="2800" smtClean="0"/>
              <a:t> to </a:t>
            </a:r>
            <a:r>
              <a:rPr lang="en-US" sz="2800" dirty="0" smtClean="0"/>
              <a:t>movie or speak as one goes from sleep to wakefulness</a:t>
            </a:r>
          </a:p>
          <a:p>
            <a:r>
              <a:rPr lang="en-US" sz="2800" dirty="0" smtClean="0"/>
              <a:t>May be experienced by 20-60% of people</a:t>
            </a:r>
          </a:p>
          <a:p>
            <a:r>
              <a:rPr lang="en-US" sz="2800" dirty="0" smtClean="0"/>
              <a:t>Visual &amp; auditory hallucinations often occur and may include a sense of an evil presence, and a sense of breathlessness</a:t>
            </a:r>
          </a:p>
          <a:p>
            <a:r>
              <a:rPr lang="en-US" sz="2800" dirty="0" smtClean="0"/>
              <a:t>More likely to occur towards morning</a:t>
            </a:r>
          </a:p>
          <a:p>
            <a:r>
              <a:rPr lang="en-US" sz="2800" dirty="0" smtClean="0"/>
              <a:t>May be caused by sleep deprivation, stress, or disruption of sleep schedule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339904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502" y="467958"/>
            <a:ext cx="6549490" cy="76648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Dreams</a:t>
            </a:r>
            <a:endParaRPr lang="en-US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583423"/>
            <a:ext cx="8500950" cy="4985266"/>
          </a:xfrm>
        </p:spPr>
        <p:txBody>
          <a:bodyPr>
            <a:noAutofit/>
          </a:bodyPr>
          <a:lstStyle/>
          <a:p>
            <a:r>
              <a:rPr lang="en-US" sz="2800" dirty="0" smtClean="0"/>
              <a:t>Dreams are the mental activity that takes place during sleep.</a:t>
            </a:r>
          </a:p>
          <a:p>
            <a:r>
              <a:rPr lang="en-US" sz="2800" dirty="0" smtClean="0"/>
              <a:t>Time spent in REM sleep increases during the night - last dream is likely to be the longest &amp; the one most likely to be remembered</a:t>
            </a:r>
          </a:p>
          <a:p>
            <a:r>
              <a:rPr lang="en-US" sz="2800" dirty="0" smtClean="0"/>
              <a:t>Emotions experienced in dreams are often negative or unpleasant – anxiety, anger, sadness, etc…</a:t>
            </a:r>
          </a:p>
          <a:p>
            <a:pPr marL="347663" lvl="1" indent="-285750"/>
            <a:r>
              <a:rPr lang="en-US" sz="2800" dirty="0" smtClean="0"/>
              <a:t>Some dreams are negative enough to be considered nightmares.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18975"/>
            <a:ext cx="1742094" cy="146444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1"/>
            <a:ext cx="6712390" cy="1015048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Consciousness - </a:t>
            </a:r>
            <a:endParaRPr lang="en-US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853249"/>
            <a:ext cx="7935300" cy="4395158"/>
          </a:xfrm>
        </p:spPr>
        <p:txBody>
          <a:bodyPr>
            <a:normAutofit/>
          </a:bodyPr>
          <a:lstStyle/>
          <a:p>
            <a:r>
              <a:rPr lang="en-US" sz="3200" dirty="0"/>
              <a:t>Is a state of </a:t>
            </a:r>
            <a:r>
              <a:rPr lang="en-US" sz="3200" dirty="0" smtClean="0"/>
              <a:t>awareness</a:t>
            </a:r>
          </a:p>
          <a:p>
            <a:r>
              <a:rPr lang="en-US" sz="3200" dirty="0" smtClean="0"/>
              <a:t>Can </a:t>
            </a:r>
            <a:r>
              <a:rPr lang="en-US" sz="3200" dirty="0"/>
              <a:t>range from alertness to </a:t>
            </a:r>
            <a:r>
              <a:rPr lang="en-US" sz="3200" dirty="0" smtClean="0"/>
              <a:t>non-alertness</a:t>
            </a:r>
            <a:endParaRPr lang="en-US" sz="3200" dirty="0"/>
          </a:p>
          <a:p>
            <a:r>
              <a:rPr lang="en-US" sz="3200" dirty="0" smtClean="0"/>
              <a:t>A </a:t>
            </a:r>
            <a:r>
              <a:rPr lang="en-US" sz="3200" dirty="0"/>
              <a:t>person who is not aware of what </a:t>
            </a:r>
            <a:r>
              <a:rPr lang="en-US" sz="3200" dirty="0" smtClean="0"/>
              <a:t>is going </a:t>
            </a:r>
            <a:r>
              <a:rPr lang="en-US" sz="3200" dirty="0"/>
              <a:t>on is in an altered state </a:t>
            </a:r>
            <a:r>
              <a:rPr lang="en-US" sz="3200" dirty="0" smtClean="0"/>
              <a:t>of consciousness</a:t>
            </a:r>
            <a:endParaRPr lang="en-US" sz="3200" dirty="0"/>
          </a:p>
        </p:txBody>
      </p:sp>
      <p:pic>
        <p:nvPicPr>
          <p:cNvPr id="4" name="Picture 3" descr="How to Communicate with Your Higher Self : Body, Mind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8006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36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9028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Dream Theories</a:t>
            </a:r>
            <a:endParaRPr lang="en-US" sz="32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710" y="1219200"/>
            <a:ext cx="812589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Wish Fulfillment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(Sigmund Freud) – dreams are a way to express unconscious wishes that may be unacceptable to the conscious mind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FFFF00"/>
                </a:solidFill>
              </a:rPr>
              <a:t>Activation-Synthesis Theory </a:t>
            </a:r>
            <a:r>
              <a:rPr lang="en-US" sz="2800" dirty="0" smtClean="0"/>
              <a:t>– neural activity occurs periodically during sleep to stimulate the brain; dreams are a way to make sense of these random neural firings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300" y="4495800"/>
            <a:ext cx="2821580" cy="181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5901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9028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Dream Theories</a:t>
            </a:r>
            <a:endParaRPr lang="en-US" sz="32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447800"/>
            <a:ext cx="8382000" cy="4648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Information-Processing Theory </a:t>
            </a:r>
            <a:r>
              <a:rPr lang="en-US" sz="2800" dirty="0"/>
              <a:t>– dreams are a way to make sense of what we encounter during the day</a:t>
            </a:r>
          </a:p>
          <a:p>
            <a:r>
              <a:rPr lang="en-US" sz="2800" b="1" u="sng" dirty="0" smtClean="0">
                <a:solidFill>
                  <a:srgbClr val="FFFF00"/>
                </a:solidFill>
              </a:rPr>
              <a:t>Physiological </a:t>
            </a:r>
            <a:r>
              <a:rPr lang="en-US" sz="2800" b="1" u="sng" dirty="0">
                <a:solidFill>
                  <a:srgbClr val="FFFF00"/>
                </a:solidFill>
              </a:rPr>
              <a:t>Function </a:t>
            </a:r>
            <a:r>
              <a:rPr lang="en-US" sz="2800" dirty="0"/>
              <a:t>– Dreams provide our sleeping brain with stimulation to help develop and preserve the brain’s neural </a:t>
            </a:r>
            <a:r>
              <a:rPr lang="en-US" sz="2800" dirty="0" smtClean="0"/>
              <a:t>pathways</a:t>
            </a:r>
          </a:p>
          <a:p>
            <a:r>
              <a:rPr lang="en-US" sz="2800" b="1" u="sng" dirty="0">
                <a:solidFill>
                  <a:srgbClr val="FFFF00"/>
                </a:solidFill>
              </a:rPr>
              <a:t>Cognitive Theory </a:t>
            </a:r>
            <a:r>
              <a:rPr lang="en-US" sz="2800" b="1" dirty="0"/>
              <a:t>–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Dreams are a part of brain maturation and cognitive development.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84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990600"/>
          </a:xfrm>
        </p:spPr>
        <p:txBody>
          <a:bodyPr/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Hypnosis</a:t>
            </a:r>
            <a:endParaRPr lang="en-US" sz="32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600200"/>
            <a:ext cx="86106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form of altered consciousness in which people become highly suggestible to changes in behavior and thought.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Participants are NOT put to sleep – form of trance.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Hypnosis has uses in medical and therapeutic settings.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600" dirty="0" smtClean="0"/>
              <a:t>Memory can be aided or enhanced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600" dirty="0" smtClean="0"/>
              <a:t>Pain can be eliminated or reduced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600" dirty="0" smtClean="0"/>
              <a:t>Problems can be revealed and insight gained 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5445"/>
            <a:ext cx="2128466" cy="120045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Hallucinations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19200"/>
            <a:ext cx="86106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Perceptions that have no direct external cause – seeing, hearing, smelling, tasting, or feeling things that do not exist (Usually involve color)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Caused when entire nervous system becomes aroused.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Can occur during: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Hypnosis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Meditation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Certain drugs or withdraw from a drug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Psychological breakdown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Normal conditions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505200"/>
            <a:ext cx="2235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5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925"/>
            <a:ext cx="7055380" cy="690282"/>
          </a:xfrm>
        </p:spPr>
        <p:txBody>
          <a:bodyPr/>
          <a:lstStyle/>
          <a:p>
            <a:r>
              <a:rPr lang="en-US" sz="3600" b="1" dirty="0" smtClean="0"/>
              <a:t>Biofeedback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95400"/>
            <a:ext cx="83820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Uses machines to tell people about very subtle moment-to-moment changes in the body</a:t>
            </a:r>
          </a:p>
          <a:p>
            <a:r>
              <a:rPr lang="en-US" sz="2800" dirty="0"/>
              <a:t>L</a:t>
            </a:r>
            <a:r>
              <a:rPr lang="en-US" sz="2800" dirty="0" smtClean="0"/>
              <a:t>earns to control internal physiological processes with the help of feedback. (Feedback makes learning possible.)</a:t>
            </a:r>
          </a:p>
          <a:p>
            <a:pPr marL="347663" lvl="1" indent="-285750"/>
            <a:r>
              <a:rPr lang="en-US" sz="2800" dirty="0" smtClean="0"/>
              <a:t>Learn to control processes such as:</a:t>
            </a:r>
          </a:p>
          <a:p>
            <a:pPr marL="1376378" lvl="3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heart rate</a:t>
            </a:r>
          </a:p>
          <a:p>
            <a:pPr marL="1376378" lvl="3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blood pressure</a:t>
            </a:r>
          </a:p>
          <a:p>
            <a:pPr marL="1376378" lvl="3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skin temperature</a:t>
            </a:r>
            <a:endParaRPr lang="en-US" sz="2400" dirty="0"/>
          </a:p>
          <a:p>
            <a:pPr marL="1376378" lvl="3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sweat-gland activity</a:t>
            </a:r>
          </a:p>
          <a:p>
            <a:pPr lvl="1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656074"/>
            <a:ext cx="2438563" cy="189191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55380" cy="690282"/>
          </a:xfrm>
        </p:spPr>
        <p:txBody>
          <a:bodyPr/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Meditation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904999"/>
            <a:ext cx="8382000" cy="47243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Focusing attention on an image or thought to clear the mind and produce relaxation.</a:t>
            </a:r>
          </a:p>
          <a:p>
            <a:pPr marL="347663" lvl="1" indent="-347663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Can help lower blood pressure, heart rate, and respiration rate.</a:t>
            </a:r>
          </a:p>
          <a:p>
            <a:pPr marL="347663" lvl="1" indent="-347663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Basic elements of the </a:t>
            </a:r>
            <a:r>
              <a:rPr lang="en-US" sz="2800" b="1" i="1" dirty="0" smtClean="0"/>
              <a:t>relaxation response</a:t>
            </a:r>
            <a:r>
              <a:rPr lang="en-US" sz="2800" dirty="0" smtClean="0"/>
              <a:t>:</a:t>
            </a:r>
          </a:p>
          <a:p>
            <a:pPr marL="857258" lvl="2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Quiet environment</a:t>
            </a:r>
          </a:p>
          <a:p>
            <a:pPr marL="857258" lvl="2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Comfortable position</a:t>
            </a:r>
          </a:p>
          <a:p>
            <a:pPr marL="857258" lvl="2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ental device – mantra or object</a:t>
            </a:r>
          </a:p>
          <a:p>
            <a:pPr marL="857258" lvl="2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Passive attitude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3221"/>
            <a:ext cx="2771819" cy="168177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2718"/>
            <a:ext cx="7010400" cy="766482"/>
          </a:xfrm>
        </p:spPr>
        <p:txBody>
          <a:bodyPr/>
          <a:lstStyle/>
          <a:p>
            <a:r>
              <a:rPr lang="en-US" sz="3600" b="1" dirty="0" smtClean="0"/>
              <a:t>Psychoactive Drugs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001000" cy="436427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Interact with the central nervous system to alter a person’s mood, perception, and behavior.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Range from stimulants (caffeine in coffee/cola) to depressants (alcohol) to hallucinogens (marijuana and LSD).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Enter the blood stream and are taken up in target tissues in various parts of the body</a:t>
            </a:r>
          </a:p>
          <a:p>
            <a:pPr lvl="1"/>
            <a:endParaRPr lang="en-US" sz="2800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2169">
            <a:off x="7705015" y="5071199"/>
            <a:ext cx="670560" cy="1281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2" y="5344493"/>
            <a:ext cx="1653540" cy="1081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1941">
            <a:off x="5317507" y="4929818"/>
            <a:ext cx="1928812" cy="1539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04" y="5055136"/>
            <a:ext cx="1852439" cy="13893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788" y="304801"/>
            <a:ext cx="7849612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Psychoactive Drugs –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Dependence &amp; Addiction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28" y="1676400"/>
            <a:ext cx="6706672" cy="5029200"/>
          </a:xfrm>
        </p:spPr>
        <p:txBody>
          <a:bodyPr>
            <a:normAutofit lnSpcReduction="10000"/>
          </a:bodyPr>
          <a:lstStyle/>
          <a:p>
            <a:pPr marL="396875" lvl="1" indent="-2286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F0"/>
                </a:solidFill>
              </a:rPr>
              <a:t>Addiction</a:t>
            </a:r>
            <a:r>
              <a:rPr lang="en-US" sz="2800" dirty="0"/>
              <a:t> – compulsive craving for a substance despite adverse consequences</a:t>
            </a:r>
          </a:p>
          <a:p>
            <a:pPr marL="396875" lvl="1" indent="-2286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B0F0"/>
                </a:solidFill>
              </a:rPr>
              <a:t>Physical </a:t>
            </a:r>
            <a:r>
              <a:rPr lang="en-US" sz="2800" b="1" dirty="0">
                <a:solidFill>
                  <a:srgbClr val="00B0F0"/>
                </a:solidFill>
              </a:rPr>
              <a:t>Dependence </a:t>
            </a:r>
            <a:r>
              <a:rPr lang="en-US" sz="2800" dirty="0"/>
              <a:t>- A physiological need for a drug; may experience withdrawals when the drug is not used</a:t>
            </a:r>
          </a:p>
          <a:p>
            <a:pPr marL="396875" lvl="1" indent="-2286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F0"/>
                </a:solidFill>
              </a:rPr>
              <a:t>Psychological Dependence </a:t>
            </a:r>
            <a:r>
              <a:rPr lang="en-US" sz="2800" dirty="0"/>
              <a:t>- Psychological need to use a drug….”I will feel better when I drink.”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724400"/>
            <a:ext cx="2361127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8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Psychoactive Drugs –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Dependence &amp; Addiction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981200"/>
            <a:ext cx="5486400" cy="40386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F0"/>
                </a:solidFill>
              </a:rPr>
              <a:t>Tolerance</a:t>
            </a:r>
            <a:r>
              <a:rPr lang="en-US" sz="2800" dirty="0"/>
              <a:t> - User </a:t>
            </a:r>
            <a:r>
              <a:rPr lang="en-US" sz="2800" dirty="0" smtClean="0"/>
              <a:t>needs </a:t>
            </a:r>
            <a:r>
              <a:rPr lang="en-US" sz="2800" dirty="0"/>
              <a:t>more drugs to get the desired </a:t>
            </a:r>
            <a:r>
              <a:rPr lang="en-US" sz="2800" dirty="0" smtClean="0"/>
              <a:t>effect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F0"/>
                </a:solidFill>
              </a:rPr>
              <a:t>Withdrawal</a:t>
            </a:r>
            <a:r>
              <a:rPr lang="en-US" sz="2800" dirty="0"/>
              <a:t> - discomfort and distress felt with the discontinued use of a drug (headaches, shaking, etc.)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33600"/>
            <a:ext cx="272388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9171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14082"/>
          </a:xfrm>
        </p:spPr>
        <p:txBody>
          <a:bodyPr/>
          <a:lstStyle/>
          <a:p>
            <a:r>
              <a:rPr lang="en-US" sz="3200" b="1" dirty="0" smtClean="0"/>
              <a:t>Marijuana (</a:t>
            </a:r>
            <a:r>
              <a:rPr lang="en-US" sz="3200" b="1" dirty="0" err="1" smtClean="0"/>
              <a:t>Canabis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382000" cy="5113598"/>
          </a:xfrm>
        </p:spPr>
        <p:txBody>
          <a:bodyPr>
            <a:normAutofit/>
          </a:bodyPr>
          <a:lstStyle/>
          <a:p>
            <a:pPr marL="285750" lvl="1" indent="-285750"/>
            <a:r>
              <a:rPr lang="en-US" sz="2800" dirty="0" smtClean="0"/>
              <a:t>Psychedelic</a:t>
            </a:r>
          </a:p>
          <a:p>
            <a:pPr marL="285750" lvl="1" indent="-285750"/>
            <a:r>
              <a:rPr lang="en-US" sz="2800" dirty="0" smtClean="0"/>
              <a:t>Tetrahydrocannabinol (THC) - active ingredient </a:t>
            </a:r>
          </a:p>
          <a:p>
            <a:pPr marL="285750" lvl="1" indent="-285750"/>
            <a:r>
              <a:rPr lang="en-US" sz="2800" dirty="0" smtClean="0"/>
              <a:t>Some studies suggest that it is more damaging to the lungs than cigarette use.</a:t>
            </a:r>
          </a:p>
          <a:p>
            <a:pPr marL="285750" lvl="1" indent="-285750"/>
            <a:r>
              <a:rPr lang="en-US" sz="2800" dirty="0" smtClean="0"/>
              <a:t>Use increased in the 60’s &amp; 70’s, then declined</a:t>
            </a:r>
          </a:p>
          <a:p>
            <a:pPr marL="285750" lvl="1" indent="-285750"/>
            <a:r>
              <a:rPr lang="en-US" sz="2800" dirty="0" smtClean="0"/>
              <a:t>Long-term use could lead to psychological dependence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"/>
            <a:ext cx="1611147" cy="107409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92022"/>
            <a:ext cx="7055380" cy="101953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What is Sleep? </a:t>
            </a:r>
            <a:endParaRPr lang="en-US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50654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Characterized by lack of mobility or unresponsiveness to the environment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A</a:t>
            </a:r>
            <a:r>
              <a:rPr lang="en-US" sz="3200" dirty="0" smtClean="0"/>
              <a:t> state of altered consciousness, characterized by certain patterns of brain activity and inactivity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V</a:t>
            </a:r>
            <a:r>
              <a:rPr lang="en-US" sz="3200" dirty="0" smtClean="0"/>
              <a:t>ital to mental health</a:t>
            </a:r>
          </a:p>
          <a:p>
            <a:pPr marL="2857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3200" dirty="0"/>
              <a:t>R</a:t>
            </a:r>
            <a:r>
              <a:rPr lang="en-US" sz="3200" dirty="0" smtClean="0"/>
              <a:t>estorative – allows the brain to recover from exhaustion and stress while the body conserves energy.</a:t>
            </a:r>
            <a:endParaRPr lang="en-US" sz="3200" dirty="0"/>
          </a:p>
        </p:txBody>
      </p:sp>
      <p:pic>
        <p:nvPicPr>
          <p:cNvPr id="2" name="Picture 1" descr="File:Panneau-dormir.pn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072063"/>
            <a:ext cx="1603164" cy="14049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6598180" cy="838200"/>
          </a:xfrm>
        </p:spPr>
        <p:txBody>
          <a:bodyPr/>
          <a:lstStyle/>
          <a:p>
            <a:r>
              <a:rPr lang="en-US" sz="3200" b="1" dirty="0" smtClean="0"/>
              <a:t>Effects of Marijuana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9056" y="1676400"/>
            <a:ext cx="8263944" cy="4572000"/>
          </a:xfrm>
        </p:spPr>
        <p:txBody>
          <a:bodyPr/>
          <a:lstStyle/>
          <a:p>
            <a:r>
              <a:rPr lang="en-US" sz="2800" dirty="0" smtClean="0"/>
              <a:t>Effects vary from person to person</a:t>
            </a:r>
          </a:p>
          <a:p>
            <a:r>
              <a:rPr lang="en-US" sz="2800" dirty="0" smtClean="0"/>
              <a:t>Disrupts </a:t>
            </a:r>
            <a:r>
              <a:rPr lang="en-US" sz="2800" dirty="0"/>
              <a:t>memory formation, making it difficult to carry out mental and physical tasks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Impaired coordination</a:t>
            </a:r>
            <a:endParaRPr lang="en-US" sz="2800" dirty="0"/>
          </a:p>
          <a:p>
            <a:r>
              <a:rPr lang="en-US" sz="2800" dirty="0" smtClean="0"/>
              <a:t>Sensory experiences may be heightened</a:t>
            </a:r>
          </a:p>
          <a:p>
            <a:r>
              <a:rPr lang="en-US" sz="2800" dirty="0" smtClean="0"/>
              <a:t>Sense of time distorted</a:t>
            </a:r>
          </a:p>
          <a:p>
            <a:r>
              <a:rPr lang="en-US" sz="2800" dirty="0" smtClean="0"/>
              <a:t>Can heighten unpleasant experiences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9290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6701890" cy="838200"/>
          </a:xfrm>
        </p:spPr>
        <p:txBody>
          <a:bodyPr/>
          <a:lstStyle/>
          <a:p>
            <a:r>
              <a:rPr lang="en-US" b="1" dirty="0" smtClean="0"/>
              <a:t>Hallucinogens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2955" y="1447800"/>
            <a:ext cx="8382000" cy="4572000"/>
          </a:xfrm>
        </p:spPr>
        <p:txBody>
          <a:bodyPr>
            <a:normAutofit/>
          </a:bodyPr>
          <a:lstStyle/>
          <a:p>
            <a:pPr marL="2857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Substances that cause </a:t>
            </a:r>
          </a:p>
          <a:p>
            <a:pPr marL="282575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 smtClean="0"/>
              <a:t>hallucinations </a:t>
            </a:r>
          </a:p>
          <a:p>
            <a:pPr marL="285750" lvl="1" indent="-285750"/>
            <a:r>
              <a:rPr lang="en-US" sz="2800" dirty="0" smtClean="0"/>
              <a:t>Also </a:t>
            </a:r>
            <a:r>
              <a:rPr lang="en-US" sz="2800" dirty="0"/>
              <a:t>called psychedelics because they create a loss of contact with reality</a:t>
            </a:r>
            <a:r>
              <a:rPr lang="en-US" sz="2800" dirty="0" smtClean="0"/>
              <a:t>.</a:t>
            </a:r>
          </a:p>
          <a:p>
            <a:pPr marL="285750" lvl="1" indent="-285750"/>
            <a:r>
              <a:rPr lang="en-US" sz="2800" dirty="0" smtClean="0"/>
              <a:t>Found in plants throughout the world</a:t>
            </a:r>
          </a:p>
          <a:p>
            <a:pPr marL="285750" lvl="1" indent="-285750"/>
            <a:r>
              <a:rPr lang="en-US" sz="2800" dirty="0" smtClean="0"/>
              <a:t>Exact chemical effects on the brain unknown.</a:t>
            </a:r>
          </a:p>
          <a:p>
            <a:pPr marL="285750" lvl="1" indent="-285750"/>
            <a:r>
              <a:rPr lang="en-US" sz="2800" dirty="0" smtClean="0"/>
              <a:t>Some seem to mimic the activity of certain neurotransmitters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09655"/>
            <a:ext cx="22098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7252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369580" cy="685800"/>
          </a:xfrm>
        </p:spPr>
        <p:txBody>
          <a:bodyPr/>
          <a:lstStyle/>
          <a:p>
            <a:r>
              <a:rPr lang="en-US" b="1" dirty="0" smtClean="0"/>
              <a:t>LSD 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5713372" cy="5029200"/>
          </a:xfrm>
        </p:spPr>
        <p:txBody>
          <a:bodyPr/>
          <a:lstStyle/>
          <a:p>
            <a:r>
              <a:rPr lang="en-US" sz="2800" dirty="0"/>
              <a:t>Potent psychedelic drug that produces distortions of perception and thought</a:t>
            </a:r>
          </a:p>
          <a:p>
            <a:r>
              <a:rPr lang="en-US" sz="2800" dirty="0"/>
              <a:t>Best known &amp; most studied of the hallucinogens</a:t>
            </a:r>
          </a:p>
          <a:p>
            <a:r>
              <a:rPr lang="en-US" sz="2800" dirty="0"/>
              <a:t>Most </a:t>
            </a:r>
            <a:r>
              <a:rPr lang="en-US" sz="2800" dirty="0" smtClean="0"/>
              <a:t>potent – doesn’t take much</a:t>
            </a:r>
            <a:endParaRPr lang="en-US" sz="2800" dirty="0"/>
          </a:p>
          <a:p>
            <a:r>
              <a:rPr lang="en-US" sz="2800" dirty="0" smtClean="0"/>
              <a:t>Impairs thinking but users feel they are thinking more clearly &amp; logically than before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72" y="1905000"/>
            <a:ext cx="2684015" cy="3730447"/>
          </a:xfrm>
        </p:spPr>
      </p:pic>
    </p:spTree>
    <p:extLst>
      <p:ext uri="{BB962C8B-B14F-4D97-AF65-F5344CB8AC3E}">
        <p14:creationId xmlns:p14="http://schemas.microsoft.com/office/powerpoint/2010/main" val="239014140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700" y="762000"/>
            <a:ext cx="6761080" cy="762000"/>
          </a:xfrm>
        </p:spPr>
        <p:txBody>
          <a:bodyPr/>
          <a:lstStyle/>
          <a:p>
            <a:r>
              <a:rPr lang="en-US" b="1" dirty="0" smtClean="0"/>
              <a:t>LSD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262" y="1544392"/>
            <a:ext cx="8163900" cy="4579939"/>
          </a:xfrm>
        </p:spPr>
        <p:txBody>
          <a:bodyPr/>
          <a:lstStyle/>
          <a:p>
            <a:r>
              <a:rPr lang="en-US" sz="2800" dirty="0" smtClean="0"/>
              <a:t>LSD trips can lasts from 6-14 hours</a:t>
            </a:r>
          </a:p>
          <a:p>
            <a:r>
              <a:rPr lang="en-US" sz="2800" dirty="0" smtClean="0"/>
              <a:t>User may encounter distortions in familiar objects, distortion of time</a:t>
            </a:r>
          </a:p>
          <a:p>
            <a:r>
              <a:rPr lang="en-US" sz="2800" dirty="0" smtClean="0"/>
              <a:t>Single stimulus may become the focus of attention for hours</a:t>
            </a:r>
          </a:p>
          <a:p>
            <a:r>
              <a:rPr lang="en-US" sz="2800" dirty="0" smtClean="0"/>
              <a:t>May lead to panic attacks and flashbacks 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800600"/>
            <a:ext cx="3298825" cy="1854941"/>
          </a:xfrm>
        </p:spPr>
      </p:pic>
    </p:spTree>
    <p:extLst>
      <p:ext uri="{BB962C8B-B14F-4D97-AF65-F5344CB8AC3E}">
        <p14:creationId xmlns:p14="http://schemas.microsoft.com/office/powerpoint/2010/main" val="1558541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26825"/>
            <a:ext cx="7055380" cy="766482"/>
          </a:xfrm>
        </p:spPr>
        <p:txBody>
          <a:bodyPr/>
          <a:lstStyle/>
          <a:p>
            <a:r>
              <a:rPr lang="en-US" b="1" dirty="0" smtClean="0"/>
              <a:t>Opiates (Narcotics)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382000" cy="5285953"/>
          </a:xfrm>
        </p:spPr>
        <p:txBody>
          <a:bodyPr>
            <a:normAutofit/>
          </a:bodyPr>
          <a:lstStyle/>
          <a:p>
            <a:pPr marL="747713" lvl="2" indent="-228600"/>
            <a:r>
              <a:rPr lang="en-US" sz="2800" dirty="0" smtClean="0"/>
              <a:t>Includes opium, morphine, heroin, codeine, Vicodin, and OxyContin</a:t>
            </a:r>
          </a:p>
          <a:p>
            <a:pPr marL="747713" lvl="2" indent="-228600"/>
            <a:r>
              <a:rPr lang="en-US" sz="2800" dirty="0" smtClean="0"/>
              <a:t>Sedatives that depress activity in the central nervous system</a:t>
            </a:r>
          </a:p>
          <a:p>
            <a:pPr marL="747713" lvl="2" indent="-228600"/>
            <a:r>
              <a:rPr lang="en-US" sz="2800" dirty="0" smtClean="0"/>
              <a:t>Used to reduce pain and induce sleep</a:t>
            </a:r>
          </a:p>
          <a:p>
            <a:pPr marL="747713" lvl="2" indent="-228600"/>
            <a:r>
              <a:rPr lang="en-US" sz="2800" dirty="0" smtClean="0"/>
              <a:t>Causes impaired thinking and coordination</a:t>
            </a:r>
          </a:p>
          <a:p>
            <a:pPr marL="747713" lvl="2" indent="-228600"/>
            <a:r>
              <a:rPr lang="en-US" sz="2800" dirty="0" smtClean="0"/>
              <a:t>Highly addictive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419600"/>
            <a:ext cx="2409825" cy="17145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2717"/>
            <a:ext cx="6778090" cy="690283"/>
          </a:xfrm>
        </p:spPr>
        <p:txBody>
          <a:bodyPr/>
          <a:lstStyle/>
          <a:p>
            <a:r>
              <a:rPr lang="en-US" b="1" dirty="0" smtClean="0"/>
              <a:t>Alcohol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1099" y="1447800"/>
            <a:ext cx="8382000" cy="5715000"/>
          </a:xfrm>
        </p:spPr>
        <p:txBody>
          <a:bodyPr/>
          <a:lstStyle/>
          <a:p>
            <a:pPr marL="347663" lvl="1" indent="-285750"/>
            <a:r>
              <a:rPr lang="en-US" sz="2800" dirty="0" smtClean="0"/>
              <a:t>Most </a:t>
            </a:r>
            <a:r>
              <a:rPr lang="en-US" sz="2800" dirty="0"/>
              <a:t>widely used and abused mind-altering substance in the U.S</a:t>
            </a:r>
            <a:r>
              <a:rPr lang="en-US" sz="2800" dirty="0" smtClean="0"/>
              <a:t>.</a:t>
            </a:r>
          </a:p>
          <a:p>
            <a:pPr marL="347663" lvl="1" indent="-285750"/>
            <a:r>
              <a:rPr lang="en-US" sz="2800" dirty="0" smtClean="0"/>
              <a:t>Encouraged by social expectations, traditions, and advertising</a:t>
            </a:r>
            <a:endParaRPr lang="en-US" sz="2800" dirty="0"/>
          </a:p>
          <a:p>
            <a:pPr marL="347663" lvl="1" indent="-285750"/>
            <a:r>
              <a:rPr lang="en-US" sz="2800" dirty="0" smtClean="0"/>
              <a:t>Depressant that impairs the brain’s normal functioning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84193"/>
            <a:ext cx="3276600" cy="21858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32461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7523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66482"/>
          </a:xfrm>
        </p:spPr>
        <p:txBody>
          <a:bodyPr/>
          <a:lstStyle/>
          <a:p>
            <a:r>
              <a:rPr lang="en-US" sz="3600" b="1" dirty="0" smtClean="0"/>
              <a:t>Alcohol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19200"/>
            <a:ext cx="8534400" cy="5334000"/>
          </a:xfrm>
        </p:spPr>
        <p:txBody>
          <a:bodyPr>
            <a:normAutofit/>
          </a:bodyPr>
          <a:lstStyle/>
          <a:p>
            <a:pPr marL="347663" lvl="1" indent="-285750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Effects </a:t>
            </a:r>
            <a:r>
              <a:rPr lang="en-US" sz="2800" dirty="0"/>
              <a:t>depend on the amount, frequency, and body weight of the drinker.</a:t>
            </a:r>
          </a:p>
          <a:p>
            <a:pPr marL="347663" lvl="1" indent="-285750">
              <a:lnSpc>
                <a:spcPct val="110000"/>
              </a:lnSpc>
              <a:spcBef>
                <a:spcPts val="0"/>
              </a:spcBef>
            </a:pPr>
            <a:r>
              <a:rPr lang="en-US" sz="2800" dirty="0"/>
              <a:t>Most immediate effect is general loss of </a:t>
            </a:r>
            <a:r>
              <a:rPr lang="en-US" sz="2800" dirty="0" smtClean="0"/>
              <a:t>inhibitions</a:t>
            </a:r>
          </a:p>
          <a:p>
            <a:pPr marL="347663" lvl="1" indent="-285750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Additional effects:  </a:t>
            </a:r>
          </a:p>
          <a:p>
            <a:pPr marL="1081088" lvl="1" indent="-282575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slurred speech</a:t>
            </a:r>
            <a:r>
              <a:rPr lang="en-US" sz="2800" dirty="0"/>
              <a:t> </a:t>
            </a:r>
            <a:r>
              <a:rPr lang="en-US" sz="2800" dirty="0" smtClean="0"/>
              <a:t>&amp; blurred vision</a:t>
            </a:r>
          </a:p>
          <a:p>
            <a:pPr marL="1081088" lvl="7" indent="-282575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impaired judgment, reaction time, &amp; coordination</a:t>
            </a:r>
          </a:p>
          <a:p>
            <a:pPr marL="1081088" lvl="7" indent="-282575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impaired emotional control</a:t>
            </a:r>
          </a:p>
          <a:p>
            <a:pPr marL="282575" lvl="7" indent="-282575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/>
              <a:t>Prolonged heavy use can lead to permanent brain and liver damage </a:t>
            </a:r>
            <a:endParaRPr lang="en-US" sz="2800" dirty="0"/>
          </a:p>
          <a:p>
            <a:pPr marL="347663" lvl="1" indent="-285750"/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19965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Stimulants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6082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Includes amphetamines, crystal meth, Ritalin, cocaine, caffeine, nicotine</a:t>
            </a:r>
          </a:p>
          <a:p>
            <a:r>
              <a:rPr lang="en-US" sz="2800" dirty="0" smtClean="0"/>
              <a:t>Induce alertness – reduce fatigue</a:t>
            </a:r>
          </a:p>
          <a:p>
            <a:r>
              <a:rPr lang="en-US" sz="2800" dirty="0" smtClean="0"/>
              <a:t>Elevate mood &amp; heart rate</a:t>
            </a:r>
          </a:p>
          <a:p>
            <a:r>
              <a:rPr lang="en-US" sz="2800" dirty="0" smtClean="0"/>
              <a:t>Highly addictive</a:t>
            </a:r>
          </a:p>
          <a:p>
            <a:r>
              <a:rPr lang="en-US" sz="2800" dirty="0" smtClean="0"/>
              <a:t>May cause loss of appetite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495800"/>
            <a:ext cx="2519415" cy="1795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15" y="4402603"/>
            <a:ext cx="2229585" cy="1981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4402603"/>
            <a:ext cx="24511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46089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66482"/>
          </a:xfrm>
        </p:spPr>
        <p:txBody>
          <a:bodyPr/>
          <a:lstStyle/>
          <a:p>
            <a:r>
              <a:rPr lang="en-US" b="1" dirty="0" smtClean="0"/>
              <a:t>Inhalants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0366" y="1371600"/>
            <a:ext cx="8382000" cy="38462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Class of psychoactive substances whose volatile vapors are subject to abuse</a:t>
            </a:r>
          </a:p>
          <a:p>
            <a:r>
              <a:rPr lang="en-US" sz="2800" dirty="0" smtClean="0"/>
              <a:t>Can cause shortness of breath, dizziness, nausea, fainting, headache, coma</a:t>
            </a:r>
          </a:p>
          <a:p>
            <a:r>
              <a:rPr lang="en-US" sz="2800" dirty="0" smtClean="0"/>
              <a:t>Many unknowns about long-term effects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038600"/>
            <a:ext cx="3048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020436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90282"/>
          </a:xfrm>
        </p:spPr>
        <p:txBody>
          <a:bodyPr/>
          <a:lstStyle/>
          <a:p>
            <a:r>
              <a:rPr lang="en-US" sz="3600" b="1" dirty="0"/>
              <a:t>Drug </a:t>
            </a:r>
            <a:r>
              <a:rPr lang="en-US" sz="3600" b="1" dirty="0" smtClean="0"/>
              <a:t>&amp; Alcohol Abuse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43000"/>
            <a:ext cx="8382000" cy="5334000"/>
          </a:xfrm>
        </p:spPr>
        <p:txBody>
          <a:bodyPr>
            <a:noAutofit/>
          </a:bodyPr>
          <a:lstStyle/>
          <a:p>
            <a:pPr marL="398463" lvl="1" indent="-398463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Reasons for abuse:</a:t>
            </a:r>
          </a:p>
          <a:p>
            <a:pPr marL="1196975" lvl="2" indent="-398463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to fit in</a:t>
            </a:r>
          </a:p>
          <a:p>
            <a:pPr marL="1196975" lvl="2" indent="-398463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relieve boredom</a:t>
            </a:r>
          </a:p>
          <a:p>
            <a:pPr marL="1196975" lvl="2" indent="-398463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forget about problems</a:t>
            </a:r>
          </a:p>
          <a:p>
            <a:pPr marL="1196975" lvl="2" indent="-398463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gain self-confidence, </a:t>
            </a:r>
          </a:p>
          <a:p>
            <a:pPr marL="1196975" lvl="2" indent="-398463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r</a:t>
            </a:r>
            <a:r>
              <a:rPr lang="en-US" sz="2800" dirty="0" smtClean="0"/>
              <a:t>elax or feel good</a:t>
            </a:r>
          </a:p>
          <a:p>
            <a:pPr marL="398463" lvl="1" indent="-398463">
              <a:lnSpc>
                <a:spcPct val="100000"/>
              </a:lnSpc>
              <a:spcBef>
                <a:spcPts val="0"/>
              </a:spcBef>
            </a:pPr>
            <a:endParaRPr lang="en-US" sz="2800" dirty="0" smtClean="0"/>
          </a:p>
          <a:p>
            <a:pPr marL="398463" lvl="1" indent="-398463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Risks of abuse:</a:t>
            </a:r>
          </a:p>
          <a:p>
            <a:pPr marL="1255728" lvl="3" indent="-398463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danger of death or injury</a:t>
            </a:r>
          </a:p>
          <a:p>
            <a:pPr marL="1255728" lvl="3" indent="-398463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damage to health</a:t>
            </a:r>
          </a:p>
          <a:p>
            <a:pPr marL="1255728" lvl="3" indent="-398463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legal consequences</a:t>
            </a:r>
          </a:p>
          <a:p>
            <a:pPr marL="1255728" lvl="3" indent="-398463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destructive behavior and loss of control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55380" cy="685800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Studying Sleep </a:t>
            </a:r>
            <a:endParaRPr lang="en-US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524000"/>
            <a:ext cx="83820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Has been very difficult until recently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researcher can not have a </a:t>
            </a:r>
            <a:r>
              <a:rPr lang="en-US" sz="2800" dirty="0" smtClean="0"/>
              <a:t>sleeping person </a:t>
            </a:r>
            <a:r>
              <a:rPr lang="en-US" sz="2800" dirty="0"/>
              <a:t>report without waking them; </a:t>
            </a:r>
            <a:r>
              <a:rPr lang="en-US" sz="2800" dirty="0" smtClean="0"/>
              <a:t>thus making </a:t>
            </a:r>
            <a:r>
              <a:rPr lang="en-US" sz="2800" dirty="0"/>
              <a:t>the study invalid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EEG</a:t>
            </a:r>
            <a:r>
              <a:rPr lang="en-US" sz="2800" dirty="0" smtClean="0"/>
              <a:t> </a:t>
            </a:r>
            <a:r>
              <a:rPr lang="en-US" sz="2800" dirty="0"/>
              <a:t>or electroencephalography is </a:t>
            </a:r>
            <a:r>
              <a:rPr lang="en-US" sz="2800" dirty="0" smtClean="0"/>
              <a:t>a device </a:t>
            </a:r>
            <a:r>
              <a:rPr lang="en-US" sz="2800" dirty="0"/>
              <a:t>that records the electric activity </a:t>
            </a:r>
            <a:r>
              <a:rPr lang="en-US" sz="2800" dirty="0" smtClean="0"/>
              <a:t>of the </a:t>
            </a:r>
            <a:r>
              <a:rPr lang="en-US" sz="2800" dirty="0"/>
              <a:t>brain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571045"/>
            <a:ext cx="2843212" cy="175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1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66482"/>
          </a:xfrm>
        </p:spPr>
        <p:txBody>
          <a:bodyPr/>
          <a:lstStyle/>
          <a:p>
            <a:r>
              <a:rPr lang="en-US" sz="3600" b="1" dirty="0" smtClean="0"/>
              <a:t>Drug &amp; Alcohol Treatment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371600"/>
            <a:ext cx="8382000" cy="3886200"/>
          </a:xfrm>
        </p:spPr>
        <p:txBody>
          <a:bodyPr>
            <a:norm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Treatment requires the individual to </a:t>
            </a:r>
          </a:p>
          <a:p>
            <a:pPr marL="798513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1) admit they have a problem</a:t>
            </a:r>
          </a:p>
          <a:p>
            <a:pPr marL="1196975" lvl="2" indent="-3984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2) enter a treatment program or get therapy</a:t>
            </a:r>
          </a:p>
          <a:p>
            <a:pPr marL="1196975" lvl="2" indent="-3984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3) join a support group to help reduce the possibility of a relapse.</a:t>
            </a:r>
          </a:p>
          <a:p>
            <a:pPr marL="79851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3128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592490" cy="140053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Stages </a:t>
            </a:r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of Sleep: Stage 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1(NREM1)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382000" cy="495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Lightest level of sleep </a:t>
            </a:r>
            <a:r>
              <a:rPr lang="en-US" sz="2800" dirty="0" smtClean="0"/>
              <a:t>– “just drifting”</a:t>
            </a:r>
          </a:p>
          <a:p>
            <a:r>
              <a:rPr lang="en-US" sz="2800" dirty="0" smtClean="0"/>
              <a:t>Pulse </a:t>
            </a:r>
            <a:r>
              <a:rPr lang="en-US" sz="2800" dirty="0"/>
              <a:t>slows and muscles relax</a:t>
            </a:r>
          </a:p>
          <a:p>
            <a:r>
              <a:rPr lang="en-US" sz="2800" dirty="0" smtClean="0"/>
              <a:t>Breathing </a:t>
            </a:r>
            <a:r>
              <a:rPr lang="en-US" sz="2800" dirty="0"/>
              <a:t>becomes uneven and brain </a:t>
            </a:r>
            <a:r>
              <a:rPr lang="en-US" sz="2800" dirty="0" smtClean="0"/>
              <a:t>waves grow </a:t>
            </a:r>
            <a:r>
              <a:rPr lang="en-US" sz="2800" dirty="0"/>
              <a:t>irregular</a:t>
            </a:r>
          </a:p>
          <a:p>
            <a:r>
              <a:rPr lang="en-US" sz="2800" dirty="0" smtClean="0"/>
              <a:t>Lasts </a:t>
            </a:r>
            <a:r>
              <a:rPr lang="en-US" sz="2800" dirty="0"/>
              <a:t>for </a:t>
            </a:r>
            <a:r>
              <a:rPr lang="en-US" sz="2800" dirty="0" smtClean="0"/>
              <a:t>5 -10 minutes</a:t>
            </a:r>
          </a:p>
          <a:p>
            <a:r>
              <a:rPr lang="en-US" sz="2800" b="1" dirty="0" smtClean="0"/>
              <a:t>Transition between wakefulness &amp; sleep </a:t>
            </a:r>
            <a:endParaRPr lang="en-US" sz="2800" b="1" dirty="0"/>
          </a:p>
          <a:p>
            <a:r>
              <a:rPr lang="en-US" sz="2800" dirty="0" smtClean="0"/>
              <a:t>EEG </a:t>
            </a:r>
            <a:r>
              <a:rPr lang="en-US" sz="2800" dirty="0"/>
              <a:t>brain waves </a:t>
            </a:r>
            <a:r>
              <a:rPr lang="en-US" sz="2800" dirty="0" smtClean="0"/>
              <a:t>marked </a:t>
            </a:r>
            <a:r>
              <a:rPr lang="en-US" sz="2800" dirty="0"/>
              <a:t>by the </a:t>
            </a:r>
            <a:r>
              <a:rPr lang="en-US" sz="2800" dirty="0" smtClean="0"/>
              <a:t>presence of </a:t>
            </a:r>
            <a:r>
              <a:rPr lang="en-US" sz="2800" dirty="0" smtClean="0"/>
              <a:t>alpha and theta waves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13" y="5105400"/>
            <a:ext cx="2338387" cy="153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42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744890" cy="76648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Stages of Sleep – Stage </a:t>
            </a:r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 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(NREM2)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219200"/>
            <a:ext cx="8382000" cy="495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Brain waves shift from </a:t>
            </a:r>
            <a:r>
              <a:rPr lang="en-US" sz="2800" dirty="0" smtClean="0"/>
              <a:t>low-amplitude, high frequency </a:t>
            </a:r>
            <a:r>
              <a:rPr lang="en-US" sz="2800" dirty="0"/>
              <a:t>to </a:t>
            </a:r>
            <a:r>
              <a:rPr lang="en-US" sz="2800" dirty="0" smtClean="0"/>
              <a:t>high-amplitude, </a:t>
            </a:r>
            <a:r>
              <a:rPr lang="en-US" sz="2800" dirty="0"/>
              <a:t>low frequency </a:t>
            </a:r>
            <a:r>
              <a:rPr lang="en-US" sz="2800" dirty="0" smtClean="0"/>
              <a:t>waves (</a:t>
            </a:r>
            <a:r>
              <a:rPr lang="en-US" sz="2800" dirty="0"/>
              <a:t>this pattern means you have entered </a:t>
            </a:r>
            <a:r>
              <a:rPr lang="en-US" sz="2800" dirty="0" smtClean="0"/>
              <a:t>this stage</a:t>
            </a:r>
            <a:r>
              <a:rPr lang="en-US" sz="2800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Eyes </a:t>
            </a:r>
            <a:r>
              <a:rPr lang="en-US" sz="2800" dirty="0"/>
              <a:t>roll slowly from side to </a:t>
            </a:r>
            <a:r>
              <a:rPr lang="en-US" sz="2800" dirty="0" smtClean="0"/>
              <a:t>side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Slight decrease in body temperature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Breathing &amp; heart rate become more regular</a:t>
            </a:r>
            <a:endParaRPr lang="en-US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Usually </a:t>
            </a:r>
            <a:r>
              <a:rPr lang="en-US" sz="2800" dirty="0"/>
              <a:t>lasts about </a:t>
            </a:r>
            <a:r>
              <a:rPr lang="en-US" sz="2800" dirty="0" smtClean="0"/>
              <a:t>20-30 minutes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50% of sleep time in this stage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Stages of Sleep – Stage 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 </a:t>
            </a:r>
            <a:r>
              <a:rPr lang="en-US" sz="32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(NREM3)</a:t>
            </a:r>
            <a:endParaRPr lang="en-US" sz="3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295400"/>
            <a:ext cx="8686800" cy="4876801"/>
          </a:xfrm>
        </p:spPr>
        <p:txBody>
          <a:bodyPr/>
          <a:lstStyle/>
          <a:p>
            <a:r>
              <a:rPr lang="en-US" sz="2800" dirty="0" smtClean="0"/>
              <a:t>Characterized </a:t>
            </a:r>
            <a:r>
              <a:rPr lang="en-US" sz="2800" dirty="0"/>
              <a:t>by large-amplitude </a:t>
            </a:r>
            <a:r>
              <a:rPr lang="en-US" sz="2800" b="1" dirty="0"/>
              <a:t>delta </a:t>
            </a:r>
            <a:r>
              <a:rPr lang="en-US" sz="2800" b="1" dirty="0" smtClean="0"/>
              <a:t>waves </a:t>
            </a:r>
            <a:r>
              <a:rPr lang="en-US" sz="2800" dirty="0" smtClean="0"/>
              <a:t>which begin </a:t>
            </a:r>
            <a:r>
              <a:rPr lang="en-US" sz="2800" dirty="0"/>
              <a:t>to sweep your brain almost </a:t>
            </a:r>
            <a:r>
              <a:rPr lang="en-US" sz="2800" dirty="0" smtClean="0"/>
              <a:t>every second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Why sleep? No, actually, why wake? - Biology Stack Exchan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352020"/>
            <a:ext cx="4319742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133636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Note: At </a:t>
            </a:r>
            <a:r>
              <a:rPr lang="en-US" sz="2800" b="1" dirty="0">
                <a:solidFill>
                  <a:schemeClr val="bg1"/>
                </a:solidFill>
              </a:rPr>
              <a:t>no point in your sleep, does the brain become totally  </a:t>
            </a:r>
            <a:r>
              <a:rPr lang="en-US" sz="2800" b="1" dirty="0" smtClean="0">
                <a:solidFill>
                  <a:schemeClr val="bg1"/>
                </a:solidFill>
              </a:rPr>
              <a:t>inactive.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848600" cy="1396048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Stages of Sleep – Stage </a:t>
            </a:r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(NREM3)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371600"/>
            <a:ext cx="8077200" cy="4572000"/>
          </a:xfrm>
        </p:spPr>
        <p:txBody>
          <a:bodyPr>
            <a:normAutofit/>
          </a:bodyPr>
          <a:lstStyle/>
          <a:p>
            <a:r>
              <a:rPr lang="en-US" sz="2800" b="1" dirty="0"/>
              <a:t>Deepest sleep of </a:t>
            </a:r>
            <a:r>
              <a:rPr lang="en-US" sz="2800" b="1" dirty="0" smtClean="0"/>
              <a:t>all </a:t>
            </a:r>
            <a:r>
              <a:rPr lang="en-US" sz="2800" dirty="0" smtClean="0"/>
              <a:t>– state of oblivion</a:t>
            </a:r>
            <a:endParaRPr lang="en-US" sz="2800" dirty="0"/>
          </a:p>
          <a:p>
            <a:r>
              <a:rPr lang="en-US" sz="2800" dirty="0" smtClean="0"/>
              <a:t>Very </a:t>
            </a:r>
            <a:r>
              <a:rPr lang="en-US" sz="2800" dirty="0"/>
              <a:t>difficult to awaken </a:t>
            </a:r>
            <a:r>
              <a:rPr lang="en-US" sz="2800" dirty="0" smtClean="0"/>
              <a:t>– would feel disoriented</a:t>
            </a:r>
          </a:p>
          <a:p>
            <a:r>
              <a:rPr lang="en-US" sz="2800" dirty="0" smtClean="0"/>
              <a:t>Muscles relax</a:t>
            </a:r>
          </a:p>
          <a:p>
            <a:r>
              <a:rPr lang="en-US" sz="2800" dirty="0" smtClean="0"/>
              <a:t>Blood pressure &amp; breathing rate drop</a:t>
            </a:r>
          </a:p>
          <a:p>
            <a:r>
              <a:rPr lang="en-US" sz="2800" b="1" dirty="0" smtClean="0"/>
              <a:t>Sleepwalking, bedwetting, talking out loud most likely to occur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572000"/>
            <a:ext cx="249043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42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42682"/>
          </a:xfrm>
        </p:spPr>
        <p:txBody>
          <a:bodyPr/>
          <a:lstStyle/>
          <a:p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Stages of Sleep</a:t>
            </a:r>
            <a:endParaRPr lang="en-US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524000"/>
            <a:ext cx="83820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Stages 1-3 known as “quiet sleep”</a:t>
            </a:r>
          </a:p>
          <a:p>
            <a:r>
              <a:rPr lang="en-US" sz="2800" dirty="0" smtClean="0"/>
              <a:t>Stages 1-3 also referred to as NREM (Non-Rapid Eye Movement)</a:t>
            </a:r>
          </a:p>
          <a:p>
            <a:r>
              <a:rPr lang="en-US" sz="2800" dirty="0" smtClean="0"/>
              <a:t>75</a:t>
            </a:r>
            <a:r>
              <a:rPr lang="en-US" sz="2800" dirty="0"/>
              <a:t>% of sleep time is spent in stages </a:t>
            </a:r>
            <a:r>
              <a:rPr lang="en-US" sz="2800" dirty="0" smtClean="0"/>
              <a:t>1- 3</a:t>
            </a:r>
            <a:endParaRPr lang="en-US" sz="2800" dirty="0"/>
          </a:p>
          <a:p>
            <a:r>
              <a:rPr lang="en-US" sz="2800" dirty="0"/>
              <a:t>Deep sleep is important to your physical or psychological </a:t>
            </a:r>
            <a:r>
              <a:rPr lang="en-US" sz="2800" dirty="0" smtClean="0"/>
              <a:t>well-being</a:t>
            </a:r>
          </a:p>
          <a:p>
            <a:r>
              <a:rPr lang="en-US" sz="2800" dirty="0" smtClean="0"/>
              <a:t>Go through sleep cycles every 90 minutes</a:t>
            </a:r>
          </a:p>
          <a:p>
            <a:r>
              <a:rPr lang="en-US" sz="2800" dirty="0" smtClean="0"/>
              <a:t>4 -5 cycles each night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0230381"/>
      </p:ext>
    </p:extLst>
  </p:cSld>
  <p:clrMapOvr>
    <a:masterClrMapping/>
  </p:clrMapOvr>
  <p:transition>
    <p:fade/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Brushed metal and curves - Green Blue Segoe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0" ma:contentTypeDescription="Create a new document." ma:contentTypeScope="" ma:versionID="b6358c8e9ccf10d22debe3a56dce56ac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0775F67-3C7F-461B-8B48-F69ABAE71A8C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40D0FA23-A399-4AC4-BFE5-B5E480D6738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F65518A-9930-4861-9944-85DDBBED17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1_Brushed metal and curves - Green Blue Segoe</Template>
  <TotalTime>1883</TotalTime>
  <Words>1834</Words>
  <Application>Microsoft Office PowerPoint</Application>
  <PresentationFormat>On-screen Show (4:3)</PresentationFormat>
  <Paragraphs>232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Century Gothic</vt:lpstr>
      <vt:lpstr>Courier New</vt:lpstr>
      <vt:lpstr>Wingdings 3</vt:lpstr>
      <vt:lpstr>1_Brushed metal and curves - Green Blue Segoe</vt:lpstr>
      <vt:lpstr>White with Courier font for code slides</vt:lpstr>
      <vt:lpstr>Ion</vt:lpstr>
      <vt:lpstr>Chapter 7: Altered States of Consciousness</vt:lpstr>
      <vt:lpstr>Consciousness - </vt:lpstr>
      <vt:lpstr>What is Sleep? </vt:lpstr>
      <vt:lpstr>Studying Sleep </vt:lpstr>
      <vt:lpstr>Stages of Sleep: Stage 1(NREM1)</vt:lpstr>
      <vt:lpstr>Stages of Sleep – Stage 2 (NREM2)</vt:lpstr>
      <vt:lpstr>Stages of Sleep – Stage 3 (NREM3)</vt:lpstr>
      <vt:lpstr>Stages of Sleep – Stage 3(NREM3)</vt:lpstr>
      <vt:lpstr>Stages of Sleep</vt:lpstr>
      <vt:lpstr>Stages of Sleep - REM</vt:lpstr>
      <vt:lpstr>How much sleep? </vt:lpstr>
      <vt:lpstr>Sleep Disorders - Insomnia </vt:lpstr>
      <vt:lpstr>Sleep Disorders – Sleep Apnea </vt:lpstr>
      <vt:lpstr>Sleep Disorders - Narcolepsy</vt:lpstr>
      <vt:lpstr>Sleep Disorders – Nightmares &amp; Night Terrors</vt:lpstr>
      <vt:lpstr>Sleep Disorders – Sleepwalking</vt:lpstr>
      <vt:lpstr>Sleep Disorders – Sleep Talking</vt:lpstr>
      <vt:lpstr>Sleep Disorders – Sleep Paralysis</vt:lpstr>
      <vt:lpstr>Dreams</vt:lpstr>
      <vt:lpstr>Dream Theories</vt:lpstr>
      <vt:lpstr>Dream Theories</vt:lpstr>
      <vt:lpstr> Hypnosis</vt:lpstr>
      <vt:lpstr>Hallucinations</vt:lpstr>
      <vt:lpstr>Biofeedback</vt:lpstr>
      <vt:lpstr> Meditation</vt:lpstr>
      <vt:lpstr>Psychoactive Drugs</vt:lpstr>
      <vt:lpstr>Psychoactive Drugs –  Dependence &amp; Addiction</vt:lpstr>
      <vt:lpstr>Psychoactive Drugs –  Dependence &amp; Addiction</vt:lpstr>
      <vt:lpstr>Marijuana (Canabis)</vt:lpstr>
      <vt:lpstr>Effects of Marijuana</vt:lpstr>
      <vt:lpstr>Hallucinogens</vt:lpstr>
      <vt:lpstr>LSD </vt:lpstr>
      <vt:lpstr>LSD </vt:lpstr>
      <vt:lpstr>Opiates (Narcotics)</vt:lpstr>
      <vt:lpstr>Alcohol</vt:lpstr>
      <vt:lpstr>Alcohol</vt:lpstr>
      <vt:lpstr>Stimulants </vt:lpstr>
      <vt:lpstr>Inhalants </vt:lpstr>
      <vt:lpstr>Drug &amp; Alcohol Abuse </vt:lpstr>
      <vt:lpstr>Drug &amp; Alcohol Treatment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Altered States of Consciousness</dc:title>
  <dc:subject/>
  <dc:creator>Tara Martin</dc:creator>
  <cp:keywords/>
  <dc:description/>
  <cp:lastModifiedBy>Kim Goulding</cp:lastModifiedBy>
  <cp:revision>68</cp:revision>
  <cp:lastPrinted>2018-12-03T12:28:46Z</cp:lastPrinted>
  <dcterms:created xsi:type="dcterms:W3CDTF">2010-10-02T00:36:02Z</dcterms:created>
  <dcterms:modified xsi:type="dcterms:W3CDTF">2019-12-05T02:52:17Z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TC102867249990</vt:lpwstr>
  </property>
</Properties>
</file>