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301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303" r:id="rId17"/>
    <p:sldId id="269" r:id="rId18"/>
    <p:sldId id="270" r:id="rId19"/>
    <p:sldId id="271" r:id="rId20"/>
    <p:sldId id="272" r:id="rId21"/>
    <p:sldId id="304" r:id="rId22"/>
    <p:sldId id="305" r:id="rId23"/>
    <p:sldId id="298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9" r:id="rId42"/>
    <p:sldId id="290" r:id="rId43"/>
    <p:sldId id="291" r:id="rId44"/>
    <p:sldId id="292" r:id="rId45"/>
    <p:sldId id="293" r:id="rId46"/>
    <p:sldId id="295" r:id="rId47"/>
    <p:sldId id="296" r:id="rId48"/>
    <p:sldId id="294" r:id="rId49"/>
    <p:sldId id="297" r:id="rId5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BEB7417E-546C-42D3-A0CD-BEEA39881DA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74F3F31-E522-4591-822F-D76A0833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3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2A2B8-2767-4010-B907-7ECD0D2E24B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9B059-90F4-4BDC-905B-E8A03F4B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0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3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8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5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9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5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0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7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4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9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116" y="-326898"/>
            <a:ext cx="10058400" cy="218019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Chapter 10: Thinking and Language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pic>
        <p:nvPicPr>
          <p:cNvPr id="3" name="Picture 2" descr="مهارات التفكير الإيجابي لدى المعلم - تعليم جدي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5" y="2243339"/>
            <a:ext cx="4150179" cy="19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8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– Solving Problems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89483" cy="40233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Insight </a:t>
            </a:r>
            <a:r>
              <a:rPr lang="en-US" sz="2800" dirty="0" smtClean="0"/>
              <a:t>– a sudden and often novel realization of the solution to a problem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Not strategy based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Sudden flash of inspiration – the “Aha moment”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Research shows a burst of right temporal lobe activity when solutions occur with sudden insight</a:t>
            </a:r>
            <a:r>
              <a:rPr lang="en-US" sz="2800" dirty="0" smtClean="0"/>
              <a:t>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Wolfgang Kohler – human not only creatures to display insight (Sultan the chimpanzee)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159" y="1845734"/>
            <a:ext cx="1915107" cy="1826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34" y="183439"/>
            <a:ext cx="1414606" cy="1488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91" y="3857414"/>
            <a:ext cx="1321842" cy="21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417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– Obstacles to Solving Problems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29" y="1779814"/>
            <a:ext cx="11234057" cy="449852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Many cognitive tendencies that we think are taking us in the right direction can often give us wrong answers.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Confirmation Bias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b="1" dirty="0" smtClean="0">
                <a:solidFill>
                  <a:srgbClr val="C00000"/>
                </a:solidFill>
              </a:rPr>
              <a:t>Fixation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often lead us astray</a:t>
            </a:r>
            <a:r>
              <a:rPr lang="en-US" sz="2800" dirty="0" smtClean="0"/>
              <a:t>. </a:t>
            </a:r>
          </a:p>
          <a:p>
            <a:pPr marL="182563" lvl="1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Confirmation Bias </a:t>
            </a:r>
            <a:r>
              <a:rPr lang="en-US" sz="2800" dirty="0" smtClean="0">
                <a:solidFill>
                  <a:schemeClr val="tx1"/>
                </a:solidFill>
              </a:rPr>
              <a:t>– tendency to search for info that confirms our preconceptions</a:t>
            </a:r>
          </a:p>
          <a:p>
            <a:pPr marL="365443" lvl="2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We seek evidence verifying our ideas more eagerly than evidence that might refute them</a:t>
            </a:r>
          </a:p>
          <a:p>
            <a:pPr marL="365443" lvl="3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Example:  </a:t>
            </a:r>
            <a:r>
              <a:rPr lang="en-US" sz="2800" dirty="0" smtClean="0">
                <a:solidFill>
                  <a:schemeClr val="tx1"/>
                </a:solidFill>
              </a:rPr>
              <a:t>You are in a debate or argument with a friend and you deliberately point out evidence that proves your point and try to overlook or not notice evidence that counters your argument.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b="1" dirty="0">
                <a:solidFill>
                  <a:schemeClr val="accent5"/>
                </a:solidFill>
              </a:rPr>
              <a:t>Thinking – Obstacles to Solving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178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Confirmation Bias </a:t>
            </a:r>
            <a:r>
              <a:rPr lang="en-US" sz="2800" b="1" dirty="0" smtClean="0"/>
              <a:t>–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40" y="2481942"/>
            <a:ext cx="9644285" cy="34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683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Thinking – Obstacles to Solving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92" y="1845733"/>
            <a:ext cx="11048321" cy="42854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Fixation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The inability to see a problem from a fresh perspective by employing a different mental set.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Fixation constrains our perceptions of objects and limits our thinking.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Types of Fixation </a:t>
            </a:r>
            <a:r>
              <a:rPr lang="en-US" sz="2800" dirty="0" smtClean="0"/>
              <a:t>– </a:t>
            </a:r>
            <a:r>
              <a:rPr lang="en-US" sz="2800" b="1" dirty="0" smtClean="0">
                <a:solidFill>
                  <a:schemeClr val="tx1"/>
                </a:solidFill>
              </a:rPr>
              <a:t>Mental Set and Functional Fixedness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Mental </a:t>
            </a:r>
            <a:r>
              <a:rPr lang="en-US" sz="2800" b="1" dirty="0" smtClean="0">
                <a:solidFill>
                  <a:schemeClr val="tx1"/>
                </a:solidFill>
              </a:rPr>
              <a:t>Set </a:t>
            </a:r>
            <a:r>
              <a:rPr lang="en-US" sz="2800" dirty="0" smtClean="0">
                <a:solidFill>
                  <a:schemeClr val="tx1"/>
                </a:solidFill>
              </a:rPr>
              <a:t>– predisposes how we think; the tendency to approach a problem in one particular way, especially a way that has been successful in the past </a:t>
            </a:r>
          </a:p>
          <a:p>
            <a:pPr marL="384048" lvl="2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</a:t>
            </a:r>
            <a:r>
              <a:rPr lang="en-US" sz="2800" b="1" dirty="0" smtClean="0">
                <a:solidFill>
                  <a:schemeClr val="tx1"/>
                </a:solidFill>
              </a:rPr>
              <a:t>Example:</a:t>
            </a:r>
            <a:r>
              <a:rPr lang="en-US" sz="2800" dirty="0" smtClean="0">
                <a:solidFill>
                  <a:schemeClr val="tx1"/>
                </a:solidFill>
              </a:rPr>
              <a:t>  O-T-T-F-?-?-?        E-O-E-R-E-X-N-?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Sometimes </a:t>
            </a:r>
            <a:r>
              <a:rPr lang="en-US" sz="2400" b="1" dirty="0">
                <a:solidFill>
                  <a:schemeClr val="tx1"/>
                </a:solidFill>
              </a:rPr>
              <a:t>what worked in the past </a:t>
            </a:r>
            <a:r>
              <a:rPr lang="en-US" sz="2400" b="1" dirty="0" smtClean="0">
                <a:solidFill>
                  <a:schemeClr val="tx1"/>
                </a:solidFill>
              </a:rPr>
              <a:t>hinders </a:t>
            </a:r>
            <a:r>
              <a:rPr lang="en-US" sz="2400" b="1" dirty="0">
                <a:solidFill>
                  <a:schemeClr val="tx1"/>
                </a:solidFill>
              </a:rPr>
              <a:t>our </a:t>
            </a:r>
            <a:r>
              <a:rPr lang="en-US" sz="2400" b="1" dirty="0" smtClean="0">
                <a:solidFill>
                  <a:schemeClr val="tx1"/>
                </a:solidFill>
              </a:rPr>
              <a:t>ability to </a:t>
            </a:r>
            <a:r>
              <a:rPr lang="en-US" sz="2400" b="1" dirty="0">
                <a:solidFill>
                  <a:schemeClr val="tx1"/>
                </a:solidFill>
              </a:rPr>
              <a:t>find new </a:t>
            </a:r>
            <a:r>
              <a:rPr lang="en-US" sz="2400" b="1" dirty="0" smtClean="0">
                <a:solidFill>
                  <a:schemeClr val="tx1"/>
                </a:solidFill>
              </a:rPr>
              <a:t>solutions.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84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Thinking – Obstacles to Solving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Functional Fixedness </a:t>
            </a:r>
            <a:r>
              <a:rPr lang="en-US" sz="2800" b="1" dirty="0"/>
              <a:t>– </a:t>
            </a:r>
            <a:r>
              <a:rPr lang="en-US" sz="2800" dirty="0"/>
              <a:t>Our tendency to think of things only in terms of their usual functions; impeding our problem solving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Example:  </a:t>
            </a:r>
            <a:r>
              <a:rPr lang="en-US" sz="2800" dirty="0" smtClean="0"/>
              <a:t>How would you mount the candle on a bulletin 	board using these materials?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901" y="3841560"/>
            <a:ext cx="2814158" cy="2182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777" y="3326564"/>
            <a:ext cx="3273880" cy="26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810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Thinking – Obstacles to Solving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How would you arrange six matches to form four equilateral triangles?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61" y="2798028"/>
            <a:ext cx="3336246" cy="2940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71" y="2798028"/>
            <a:ext cx="3339603" cy="29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Functional Fixedness??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How many uses can you find for these items? 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4" y="2668980"/>
            <a:ext cx="4033984" cy="268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7" y="2691616"/>
            <a:ext cx="3995737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8070"/>
            <a:ext cx="9949334" cy="8528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– Using and Misusing Heuristics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Our mind’s automatic processing uses heuristics to make </a:t>
            </a:r>
            <a:r>
              <a:rPr lang="en-US" sz="2800" dirty="0" smtClean="0">
                <a:solidFill>
                  <a:schemeClr val="tx1"/>
                </a:solidFill>
              </a:rPr>
              <a:t>quick judgment </a:t>
            </a:r>
            <a:r>
              <a:rPr lang="en-US" sz="2800" dirty="0">
                <a:solidFill>
                  <a:schemeClr val="tx1"/>
                </a:solidFill>
              </a:rPr>
              <a:t>decisions, but </a:t>
            </a:r>
            <a:r>
              <a:rPr lang="en-US" sz="2800" dirty="0" smtClean="0">
                <a:solidFill>
                  <a:schemeClr val="tx1"/>
                </a:solidFill>
              </a:rPr>
              <a:t> sometimes </a:t>
            </a:r>
            <a:r>
              <a:rPr lang="en-US" sz="2800" dirty="0">
                <a:solidFill>
                  <a:schemeClr val="tx1"/>
                </a:solidFill>
              </a:rPr>
              <a:t>quick decisions can lead us to </a:t>
            </a:r>
            <a:r>
              <a:rPr lang="en-US" sz="2800" dirty="0" smtClean="0">
                <a:solidFill>
                  <a:schemeClr val="tx1"/>
                </a:solidFill>
              </a:rPr>
              <a:t>make bad decisions.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Representative Heuristic </a:t>
            </a:r>
            <a:r>
              <a:rPr lang="en-US" sz="2800" dirty="0" smtClean="0">
                <a:solidFill>
                  <a:schemeClr val="tx1"/>
                </a:solidFill>
              </a:rPr>
              <a:t>– rule of thumb for judging the likelihood of things in terms of how well they seem to match or represent particular prototypes or stereotypes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May lead one to ignore other relevant information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 descr="40 profesiones con futuro para los próximos añ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86" y="4120576"/>
            <a:ext cx="2193713" cy="1748518"/>
          </a:xfrm>
          <a:prstGeom prst="rect">
            <a:avLst/>
          </a:prstGeom>
        </p:spPr>
      </p:pic>
      <p:pic>
        <p:nvPicPr>
          <p:cNvPr id="5" name="Picture 4" descr="Twisted Positions | Twist it up. Turn it around. Shif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94835"/>
            <a:ext cx="1402896" cy="10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12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Thinking – Using and Misusing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7" y="1845733"/>
            <a:ext cx="10831494" cy="43440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Representative Heuristic – </a:t>
            </a:r>
            <a:r>
              <a:rPr lang="en-US" sz="2800" b="1" dirty="0" smtClean="0">
                <a:solidFill>
                  <a:srgbClr val="C00000"/>
                </a:solidFill>
              </a:rPr>
              <a:t>Examples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 see </a:t>
            </a:r>
            <a:r>
              <a:rPr lang="en-US" sz="2800" dirty="0">
                <a:solidFill>
                  <a:schemeClr val="tx1"/>
                </a:solidFill>
              </a:rPr>
              <a:t>a really tall </a:t>
            </a:r>
            <a:r>
              <a:rPr lang="en-US" sz="2800" dirty="0" smtClean="0">
                <a:solidFill>
                  <a:schemeClr val="tx1"/>
                </a:solidFill>
              </a:rPr>
              <a:t>person and assume that </a:t>
            </a:r>
            <a:r>
              <a:rPr lang="en-US" sz="2800" dirty="0">
                <a:solidFill>
                  <a:schemeClr val="tx1"/>
                </a:solidFill>
              </a:rPr>
              <a:t>they play </a:t>
            </a:r>
            <a:r>
              <a:rPr lang="en-US" sz="2800" dirty="0" smtClean="0">
                <a:solidFill>
                  <a:schemeClr val="tx1"/>
                </a:solidFill>
              </a:rPr>
              <a:t>basketball because </a:t>
            </a:r>
            <a:r>
              <a:rPr lang="en-US" sz="2800" dirty="0">
                <a:solidFill>
                  <a:schemeClr val="tx1"/>
                </a:solidFill>
              </a:rPr>
              <a:t>they fit your prototype of </a:t>
            </a:r>
            <a:r>
              <a:rPr lang="en-US" sz="2800" dirty="0" smtClean="0">
                <a:solidFill>
                  <a:schemeClr val="tx1"/>
                </a:solidFill>
              </a:rPr>
              <a:t>a basketball </a:t>
            </a:r>
            <a:r>
              <a:rPr lang="en-US" sz="2800" dirty="0" smtClean="0">
                <a:solidFill>
                  <a:schemeClr val="tx1"/>
                </a:solidFill>
              </a:rPr>
              <a:t>player.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Linda </a:t>
            </a:r>
            <a:r>
              <a:rPr lang="en-US" sz="2800" dirty="0" smtClean="0">
                <a:solidFill>
                  <a:schemeClr val="tx1"/>
                </a:solidFill>
              </a:rPr>
              <a:t>is 31, single, outspoken and very bright.  She majored in philosophy in college.  As a student she was deeply concerned with discrimination and other social issues, and she participated in antinuclear demonstrations.  Which statement is more likely? </a:t>
            </a:r>
          </a:p>
          <a:p>
            <a:pPr marL="1317120" lvl="7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A. Linda is a bank teller.</a:t>
            </a:r>
          </a:p>
          <a:p>
            <a:pPr marL="1317120" lvl="7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B. Linda is a bank teller and active in the feminist movement. </a:t>
            </a:r>
            <a:endParaRPr lang="en-US" sz="2800" dirty="0">
              <a:solidFill>
                <a:schemeClr val="tx1"/>
              </a:solidFill>
            </a:endParaRP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6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742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Thinking – Using and Misusing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60021"/>
            <a:ext cx="9689783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Availability Heuristic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Estimating the likelihood of events based on their availability in the memory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If instances come readily to mind (perhaps because of their vividness), we presume such events are common.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Examples: </a:t>
            </a:r>
            <a:r>
              <a:rPr lang="en-US" sz="2800" dirty="0" smtClean="0">
                <a:solidFill>
                  <a:schemeClr val="tx1"/>
                </a:solidFill>
              </a:rPr>
              <a:t>airplane </a:t>
            </a:r>
            <a:r>
              <a:rPr lang="en-US" sz="2800" dirty="0" smtClean="0">
                <a:solidFill>
                  <a:schemeClr val="tx1"/>
                </a:solidFill>
              </a:rPr>
              <a:t>crashes, terrorist attacks, school shootings 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Example: </a:t>
            </a:r>
            <a:r>
              <a:rPr lang="en-US" sz="2800" dirty="0">
                <a:solidFill>
                  <a:schemeClr val="tx1"/>
                </a:solidFill>
              </a:rPr>
              <a:t>Casinos make a big </a:t>
            </a:r>
            <a:r>
              <a:rPr lang="en-US" sz="2800" dirty="0" smtClean="0">
                <a:solidFill>
                  <a:schemeClr val="tx1"/>
                </a:solidFill>
              </a:rPr>
              <a:t>deal about </a:t>
            </a:r>
            <a:r>
              <a:rPr lang="en-US" sz="2800" dirty="0">
                <a:solidFill>
                  <a:schemeClr val="tx1"/>
                </a:solidFill>
              </a:rPr>
              <a:t>even small wins so that </a:t>
            </a:r>
            <a:r>
              <a:rPr lang="en-US" sz="2800" dirty="0" smtClean="0">
                <a:solidFill>
                  <a:schemeClr val="tx1"/>
                </a:solidFill>
              </a:rPr>
              <a:t>we are </a:t>
            </a:r>
            <a:r>
              <a:rPr lang="en-US" sz="2800" dirty="0">
                <a:solidFill>
                  <a:schemeClr val="tx1"/>
                </a:solidFill>
              </a:rPr>
              <a:t>more likely to </a:t>
            </a:r>
            <a:r>
              <a:rPr lang="en-US" sz="2800" dirty="0" smtClean="0">
                <a:solidFill>
                  <a:schemeClr val="tx1"/>
                </a:solidFill>
              </a:rPr>
              <a:t>remember them </a:t>
            </a:r>
            <a:r>
              <a:rPr lang="en-US" sz="2800" dirty="0">
                <a:solidFill>
                  <a:schemeClr val="tx1"/>
                </a:solidFill>
              </a:rPr>
              <a:t>than the losses which </a:t>
            </a:r>
            <a:r>
              <a:rPr lang="en-US" sz="2800" dirty="0" smtClean="0">
                <a:solidFill>
                  <a:schemeClr val="tx1"/>
                </a:solidFill>
              </a:rPr>
              <a:t>occur more </a:t>
            </a:r>
            <a:r>
              <a:rPr lang="en-US" sz="2800" dirty="0">
                <a:solidFill>
                  <a:schemeClr val="tx1"/>
                </a:solidFill>
              </a:rPr>
              <a:t>often.</a:t>
            </a:r>
          </a:p>
        </p:txBody>
      </p:sp>
    </p:spTree>
    <p:extLst>
      <p:ext uri="{BB962C8B-B14F-4D97-AF65-F5344CB8AC3E}">
        <p14:creationId xmlns:p14="http://schemas.microsoft.com/office/powerpoint/2010/main" val="37952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32758"/>
            <a:ext cx="10058400" cy="62864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Thinking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Cognition </a:t>
            </a:r>
            <a:r>
              <a:rPr lang="en-US" sz="2800" dirty="0"/>
              <a:t>– all the mental activities associated </a:t>
            </a:r>
            <a:r>
              <a:rPr lang="en-US" sz="2800" dirty="0" smtClean="0"/>
              <a:t>with thinking</a:t>
            </a:r>
            <a:r>
              <a:rPr lang="en-US" sz="2800" dirty="0"/>
              <a:t>, knowing, remembering, </a:t>
            </a:r>
            <a:r>
              <a:rPr lang="en-US" sz="2800" dirty="0" smtClean="0"/>
              <a:t>and communicating</a:t>
            </a:r>
            <a:endParaRPr lang="en-US" sz="2800" dirty="0"/>
          </a:p>
          <a:p>
            <a:r>
              <a:rPr lang="en-US" sz="2800" b="1" dirty="0" smtClean="0">
                <a:solidFill>
                  <a:srgbClr val="C00000"/>
                </a:solidFill>
              </a:rPr>
              <a:t>Cognitive Psychologists </a:t>
            </a:r>
            <a:r>
              <a:rPr lang="en-US" sz="2800" dirty="0" smtClean="0"/>
              <a:t>study these mental activities, including the </a:t>
            </a:r>
            <a:r>
              <a:rPr lang="en-US" sz="2800" dirty="0"/>
              <a:t>logical and </a:t>
            </a:r>
            <a:r>
              <a:rPr lang="en-US" sz="2800" i="1" dirty="0"/>
              <a:t>illogical </a:t>
            </a:r>
            <a:r>
              <a:rPr lang="en-US" sz="2800" dirty="0"/>
              <a:t>ways we create concepts</a:t>
            </a:r>
            <a:r>
              <a:rPr lang="en-US" sz="2800" dirty="0" smtClean="0"/>
              <a:t>, solve </a:t>
            </a:r>
            <a:r>
              <a:rPr lang="en-US" sz="2800" dirty="0"/>
              <a:t>problems, make decisions, and </a:t>
            </a:r>
            <a:r>
              <a:rPr lang="en-US" sz="2800" dirty="0" smtClean="0"/>
              <a:t>form judgments</a:t>
            </a:r>
          </a:p>
        </p:txBody>
      </p:sp>
      <p:pic>
        <p:nvPicPr>
          <p:cNvPr id="4" name="Picture 3" descr="OpenPSYC: Introduction to Psychology: M02: Cogni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5" y="3744005"/>
            <a:ext cx="2286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596848"/>
            <a:ext cx="9931413" cy="9443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Thinking – Using and Misusing Heuristics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23" y="2030924"/>
            <a:ext cx="4562891" cy="3446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85" y="2030924"/>
            <a:ext cx="4618893" cy="34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71563"/>
            <a:ext cx="10058400" cy="6657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4900" b="1" dirty="0" smtClean="0">
                <a:solidFill>
                  <a:schemeClr val="accent5">
                    <a:lumMod val="75000"/>
                  </a:schemeClr>
                </a:solidFill>
              </a:rPr>
              <a:t>Availability Heuristic</a:t>
            </a:r>
            <a:endParaRPr lang="en-US" sz="4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3200" b="1" dirty="0">
                <a:solidFill>
                  <a:schemeClr val="tx1"/>
                </a:solidFill>
              </a:rPr>
              <a:t>Which causes more deaths per 100,000?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All </a:t>
            </a:r>
            <a:r>
              <a:rPr lang="en-US" sz="3200" dirty="0">
                <a:solidFill>
                  <a:schemeClr val="tx1"/>
                </a:solidFill>
              </a:rPr>
              <a:t>accidents or </a:t>
            </a:r>
            <a:r>
              <a:rPr lang="en-US" sz="3200" dirty="0" smtClean="0">
                <a:solidFill>
                  <a:schemeClr val="tx1"/>
                </a:solidFill>
              </a:rPr>
              <a:t>strokes?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Blood poisoning or </a:t>
            </a:r>
            <a:r>
              <a:rPr lang="en-US" sz="3200" dirty="0" smtClean="0">
                <a:solidFill>
                  <a:schemeClr val="tx1"/>
                </a:solidFill>
              </a:rPr>
              <a:t>suicide?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Homicide or </a:t>
            </a:r>
            <a:r>
              <a:rPr lang="en-US" sz="3200" dirty="0" smtClean="0">
                <a:solidFill>
                  <a:schemeClr val="tx1"/>
                </a:solidFill>
              </a:rPr>
              <a:t>diabetes?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Motor vehicle accidents or colorectal </a:t>
            </a:r>
            <a:r>
              <a:rPr lang="en-US" sz="3200" dirty="0" smtClean="0">
                <a:solidFill>
                  <a:schemeClr val="tx1"/>
                </a:solidFill>
              </a:rPr>
              <a:t>cancer?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chemeClr val="tx1"/>
                </a:solidFill>
              </a:rPr>
              <a:t>eukemia </a:t>
            </a:r>
            <a:r>
              <a:rPr lang="en-US" sz="3200" dirty="0">
                <a:solidFill>
                  <a:schemeClr val="tx1"/>
                </a:solidFill>
              </a:rPr>
              <a:t>or </a:t>
            </a:r>
            <a:r>
              <a:rPr lang="en-US" sz="3200" dirty="0" smtClean="0">
                <a:solidFill>
                  <a:schemeClr val="tx1"/>
                </a:solidFill>
              </a:rPr>
              <a:t>Drowning?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Availability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155" y="1988609"/>
            <a:ext cx="10058400" cy="4023360"/>
          </a:xfrm>
        </p:spPr>
        <p:txBody>
          <a:bodyPr/>
          <a:lstStyle/>
          <a:p>
            <a:pPr marL="0" indent="0">
              <a:buClr>
                <a:schemeClr val="accent4">
                  <a:lumMod val="50000"/>
                </a:schemeClr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Which city has the higher crime index?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Chicago </a:t>
            </a:r>
            <a:r>
              <a:rPr lang="en-US" sz="2800" dirty="0">
                <a:solidFill>
                  <a:schemeClr val="tx1"/>
                </a:solidFill>
              </a:rPr>
              <a:t>or </a:t>
            </a:r>
            <a:r>
              <a:rPr lang="en-US" sz="2800" dirty="0" smtClean="0">
                <a:solidFill>
                  <a:schemeClr val="tx1"/>
                </a:solidFill>
              </a:rPr>
              <a:t>Baltimore?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Manhattan or Gary, </a:t>
            </a:r>
            <a:r>
              <a:rPr lang="en-US" sz="2800" dirty="0" smtClean="0">
                <a:solidFill>
                  <a:schemeClr val="tx1"/>
                </a:solidFill>
              </a:rPr>
              <a:t>Indiana</a:t>
            </a:r>
          </a:p>
          <a:p>
            <a:pPr marL="514350" indent="-51435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Boston or Flint?</a:t>
            </a:r>
          </a:p>
          <a:p>
            <a:pPr marL="514350" indent="-51435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Montreal </a:t>
            </a:r>
            <a:r>
              <a:rPr lang="en-US" sz="2800" dirty="0">
                <a:solidFill>
                  <a:schemeClr val="tx1"/>
                </a:solidFill>
              </a:rPr>
              <a:t>or Hot </a:t>
            </a:r>
            <a:r>
              <a:rPr lang="en-US" sz="2800" dirty="0" smtClean="0">
                <a:solidFill>
                  <a:schemeClr val="tx1"/>
                </a:solidFill>
              </a:rPr>
              <a:t>Springs?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 fontAlgn="base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San Francisco or </a:t>
            </a:r>
            <a:r>
              <a:rPr lang="en-US" sz="2800" dirty="0" smtClean="0">
                <a:solidFill>
                  <a:schemeClr val="tx1"/>
                </a:solidFill>
              </a:rPr>
              <a:t>Durham?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7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10493" y="287338"/>
            <a:ext cx="6489700" cy="6921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Availability Heuristic Example 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10493" y="1061131"/>
            <a:ext cx="6489700" cy="51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01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- Overconfidence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31306" cy="40233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Overconfidence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The tendency to be more confident than correct;  </a:t>
            </a:r>
            <a:r>
              <a:rPr lang="en-US" sz="2800" dirty="0">
                <a:solidFill>
                  <a:schemeClr val="tx1"/>
                </a:solidFill>
              </a:rPr>
              <a:t>to overestimate the accuracy of our </a:t>
            </a:r>
            <a:r>
              <a:rPr lang="en-US" sz="2800" dirty="0" smtClean="0">
                <a:solidFill>
                  <a:schemeClr val="tx1"/>
                </a:solidFill>
              </a:rPr>
              <a:t>knowledge and judgments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• We fail to appreciate our potential for error</a:t>
            </a:r>
          </a:p>
          <a:p>
            <a:pPr defTabSz="398463"/>
            <a:r>
              <a:rPr lang="en-US" sz="2800" dirty="0">
                <a:solidFill>
                  <a:schemeClr val="tx1"/>
                </a:solidFill>
              </a:rPr>
              <a:t>• </a:t>
            </a:r>
            <a:r>
              <a:rPr lang="en-US" sz="2800" dirty="0" smtClean="0">
                <a:solidFill>
                  <a:schemeClr val="tx1"/>
                </a:solidFill>
              </a:rPr>
              <a:t>Often happens right </a:t>
            </a:r>
            <a:r>
              <a:rPr lang="en-US" sz="2800" dirty="0">
                <a:solidFill>
                  <a:schemeClr val="tx1"/>
                </a:solidFill>
              </a:rPr>
              <a:t>after a test </a:t>
            </a:r>
            <a:r>
              <a:rPr lang="en-US" sz="2800" dirty="0" smtClean="0">
                <a:solidFill>
                  <a:schemeClr val="tx1"/>
                </a:solidFill>
              </a:rPr>
              <a:t>you have taken </a:t>
            </a:r>
            <a:r>
              <a:rPr lang="en-US" sz="2800" dirty="0" smtClean="0">
                <a:solidFill>
                  <a:schemeClr val="tx1"/>
                </a:solidFill>
              </a:rPr>
              <a:t>– we tend to     	overestimate our performance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• </a:t>
            </a:r>
            <a:r>
              <a:rPr lang="en-US" sz="2800" b="1" dirty="0" smtClean="0">
                <a:solidFill>
                  <a:schemeClr val="tx1"/>
                </a:solidFill>
              </a:rPr>
              <a:t>Example</a:t>
            </a:r>
            <a:r>
              <a:rPr lang="en-US" sz="2800" dirty="0" smtClean="0">
                <a:solidFill>
                  <a:schemeClr val="tx1"/>
                </a:solidFill>
              </a:rPr>
              <a:t> - American </a:t>
            </a:r>
            <a:r>
              <a:rPr lang="en-US" sz="2800" dirty="0">
                <a:solidFill>
                  <a:schemeClr val="tx1"/>
                </a:solidFill>
              </a:rPr>
              <a:t>confidence before Vietnam, </a:t>
            </a:r>
            <a:r>
              <a:rPr lang="en-US" sz="2800" dirty="0" smtClean="0">
                <a:solidFill>
                  <a:schemeClr val="tx1"/>
                </a:solidFill>
              </a:rPr>
              <a:t>Iraq</a:t>
            </a:r>
          </a:p>
          <a:p>
            <a:pPr marL="632333" lvl="1" indent="-222250"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Example</a:t>
            </a:r>
            <a:r>
              <a:rPr lang="en-US" sz="2800" dirty="0" smtClean="0">
                <a:solidFill>
                  <a:schemeClr val="tx1"/>
                </a:solidFill>
              </a:rPr>
              <a:t> – Students </a:t>
            </a:r>
            <a:r>
              <a:rPr lang="en-US" sz="2800" dirty="0" smtClean="0">
                <a:solidFill>
                  <a:schemeClr val="tx1"/>
                </a:solidFill>
              </a:rPr>
              <a:t>estimating </a:t>
            </a:r>
            <a:r>
              <a:rPr lang="en-US" sz="2800" dirty="0" smtClean="0">
                <a:solidFill>
                  <a:schemeClr val="tx1"/>
                </a:solidFill>
              </a:rPr>
              <a:t>how quickly they can </a:t>
            </a:r>
            <a:r>
              <a:rPr lang="en-US" sz="2800" dirty="0" smtClean="0">
                <a:solidFill>
                  <a:schemeClr val="tx1"/>
                </a:solidFill>
              </a:rPr>
              <a:t>complete an assignment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32" y="286604"/>
            <a:ext cx="2120163" cy="14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15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Thinking - Overconfidence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Warning people against overconfidence doesn’t do much to reduce the overconfidence.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Value of overconfidence </a:t>
            </a:r>
            <a:r>
              <a:rPr lang="en-US" sz="2800" dirty="0" smtClean="0">
                <a:solidFill>
                  <a:schemeClr val="tx1"/>
                </a:solidFill>
              </a:rPr>
              <a:t>– People who err on the side of overconfidence live more happily, find it easier to make tough decisions, and seem more credible.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People learn to assess their accuracy more realistically if given prompt, clear feedback on the accuracy of their judgements.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886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– Framing Decisions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334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Framing</a:t>
            </a:r>
            <a:r>
              <a:rPr lang="en-US" sz="2800" dirty="0" smtClean="0">
                <a:solidFill>
                  <a:schemeClr val="tx1"/>
                </a:solidFill>
              </a:rPr>
              <a:t> – The way an issue is posed can significantly affect decisions and judgements.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Examples: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Ground beef described as 75% lean vs. 25% fat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10% of people will die undergoing this surgery vs. 90% </a:t>
            </a:r>
            <a:r>
              <a:rPr lang="en-US" sz="2800" dirty="0" smtClean="0">
                <a:solidFill>
                  <a:schemeClr val="tx1"/>
                </a:solidFill>
              </a:rPr>
              <a:t>survival rate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People express more surprise when a 1 in 20 event happens than when an equivalent 10 in 200 event happens.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“Aid to the needy” vs. “welfare” </a:t>
            </a:r>
          </a:p>
        </p:txBody>
      </p:sp>
    </p:spTree>
    <p:extLst>
      <p:ext uri="{BB962C8B-B14F-4D97-AF65-F5344CB8AC3E}">
        <p14:creationId xmlns:p14="http://schemas.microsoft.com/office/powerpoint/2010/main" val="13609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335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Thinking – Framing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People who understand the power of framing can use it to influence important </a:t>
            </a:r>
            <a:r>
              <a:rPr lang="en-US" sz="2800" dirty="0" smtClean="0">
                <a:solidFill>
                  <a:schemeClr val="tx1"/>
                </a:solidFill>
              </a:rPr>
              <a:t>decisions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Example: $150 coat in store X marked down to $100 vs same coat in store Y regularly priced at $100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 scare people, frame risks as numbers, not </a:t>
            </a:r>
            <a:r>
              <a:rPr lang="en-US" sz="2800" dirty="0" smtClean="0">
                <a:solidFill>
                  <a:schemeClr val="tx1"/>
                </a:solidFill>
              </a:rPr>
              <a:t>percentages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Example: Chemical exposure is projected to kill 10 of every 10 million people.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354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– Belief Bias &amp; Belief Perseverance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9180"/>
            <a:ext cx="10058400" cy="4355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Belief Bias </a:t>
            </a:r>
            <a:r>
              <a:rPr lang="en-US" sz="2800" dirty="0" smtClean="0">
                <a:solidFill>
                  <a:schemeClr val="tx1"/>
                </a:solidFill>
              </a:rPr>
              <a:t>– The tendency for one’s preexisting beliefs to distort logical reasoning </a:t>
            </a:r>
          </a:p>
          <a:p>
            <a:pPr lvl="1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Sometimes make invalid conclusions seem valid or valid conclusions seem invalid</a:t>
            </a:r>
          </a:p>
          <a:p>
            <a:pPr lvl="1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We find it easier to accept conclusions that agree with our opinions</a:t>
            </a: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Belief perseverance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Our </a:t>
            </a:r>
            <a:r>
              <a:rPr lang="en-US" sz="2800" dirty="0">
                <a:solidFill>
                  <a:schemeClr val="tx1"/>
                </a:solidFill>
              </a:rPr>
              <a:t>tendency to cling to our beliefs in the face of contrary evidence (often fuels social conflict)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Once our beliefs form and get justified, it takes more compelling evidence to change them than it did to create them.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13" y="286603"/>
            <a:ext cx="2066923" cy="11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784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– Intuition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Intuition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an effortless, immediate, automatic feeling or thought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Fast, unreasoned – not explicit, conscious reasoning (gut feeling)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An innate inclination toward a particular behavior, as opposed to a learned response.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It is noticeable enough to be acted on (if one chooses to) without us being fully aware of the underlying reasons for its occurrence.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Allows us to react quickly and usually adaptively (instinct vs reason).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26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8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- Concepts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075170" cy="4023360"/>
          </a:xfrm>
        </p:spPr>
        <p:txBody>
          <a:bodyPr>
            <a:normAutofit lnSpcReduction="10000"/>
          </a:bodyPr>
          <a:lstStyle/>
          <a:p>
            <a:endParaRPr lang="en-US" sz="2800" b="1" dirty="0" smtClean="0">
              <a:solidFill>
                <a:schemeClr val="accent5"/>
              </a:solidFill>
            </a:endParaRPr>
          </a:p>
          <a:p>
            <a:endParaRPr lang="en-US" sz="2800" b="1" dirty="0">
              <a:solidFill>
                <a:schemeClr val="accent5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Concepts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– mental groupings of similar objects, events, ideas, and people – they share a common feature</a:t>
            </a:r>
          </a:p>
          <a:p>
            <a:r>
              <a:rPr lang="en-US" sz="2800" dirty="0" smtClean="0"/>
              <a:t>Concepts make life easier; they simplify things into classifications </a:t>
            </a:r>
          </a:p>
          <a:p>
            <a:pPr lvl="1"/>
            <a:r>
              <a:rPr lang="en-US" sz="2600" b="1" dirty="0" smtClean="0"/>
              <a:t>Example </a:t>
            </a:r>
            <a:r>
              <a:rPr lang="en-US" sz="2600" dirty="0" smtClean="0"/>
              <a:t>– concept of a chair – 4 legs, seat, for sitting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182" y="2904646"/>
            <a:ext cx="3720097" cy="2589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2018271"/>
            <a:ext cx="1055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simplify things when thinking about everything in the </a:t>
            </a:r>
            <a:r>
              <a:rPr lang="en-US" sz="2800" dirty="0" smtClean="0"/>
              <a:t>world.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23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70325"/>
            <a:ext cx="10058400" cy="78291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- Intuition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5852"/>
            <a:ext cx="10058400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Good for some things like reading emotions in faces, but not so good at others, such as assessing risks.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Relying on gut feelings doesn’t always lead to good decisions.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Smart thinkers will welcome their intuitions but also check them against valuable evidence.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325" y="4422920"/>
            <a:ext cx="3114515" cy="1850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313" y="3993339"/>
            <a:ext cx="2969611" cy="2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43803"/>
            <a:ext cx="10058400" cy="79924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Language 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38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/>
              <a:t>Language</a:t>
            </a:r>
            <a:r>
              <a:rPr lang="en-US" sz="2800" dirty="0" smtClean="0"/>
              <a:t> – Our spoken, written, or signed words and the ways we combine them as we think and communicate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Allows us not only to communicate, but to transmit civilization’s accumulated knowledge across generations.  Allows us to know what we haven’t seen.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Unique to humans; “the jewel in the crown of cognition”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Your brain makes your mouth make noises, sending air waves to another person’s ear.  They hear it and process it.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Transfer meaning from one mind to another</a:t>
            </a:r>
          </a:p>
        </p:txBody>
      </p:sp>
      <p:pic>
        <p:nvPicPr>
          <p:cNvPr id="4" name="Picture 3" descr="Você leva jeito para psicologia? | Social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57280"/>
            <a:ext cx="2582636" cy="1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881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Language Structure - Phonemes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Three building blocks</a:t>
            </a:r>
            <a:r>
              <a:rPr lang="en-US" sz="2800" dirty="0" smtClean="0"/>
              <a:t>: Phonemes, Morphemes, Grammar Structure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Phonemes</a:t>
            </a:r>
            <a:r>
              <a:rPr lang="en-US" sz="2800" dirty="0" smtClean="0"/>
              <a:t> – set of basic sounds, smallest distinctive sound unit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Example:</a:t>
            </a:r>
            <a:r>
              <a:rPr lang="en-US" sz="2800" dirty="0" smtClean="0"/>
              <a:t> bat = b, a, 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Of 500 languages, 869 different phonemes in basic speech.  No one language uses them all.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English uses 40, others half or double that</a:t>
            </a:r>
          </a:p>
        </p:txBody>
      </p:sp>
      <p:pic>
        <p:nvPicPr>
          <p:cNvPr id="4" name="Picture 3" descr="The Reading Worksho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28" y="4130811"/>
            <a:ext cx="2710543" cy="17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465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Structure - Phonemes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Changes </a:t>
            </a:r>
            <a:r>
              <a:rPr lang="en-US" sz="2800" dirty="0"/>
              <a:t>in phonemes produces changes in meaning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Example:</a:t>
            </a:r>
            <a:r>
              <a:rPr lang="en-US" sz="2800" dirty="0"/>
              <a:t>  b….t (bat, but, bait, bit, boat,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Same </a:t>
            </a:r>
            <a:r>
              <a:rPr lang="en-US" sz="2800" dirty="0"/>
              <a:t>letter can represent multiple phonemes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Example: </a:t>
            </a:r>
            <a:r>
              <a:rPr lang="en-US" sz="2800" dirty="0" smtClean="0"/>
              <a:t>letter </a:t>
            </a:r>
            <a:r>
              <a:rPr lang="en-US" sz="2800" dirty="0"/>
              <a:t>“a” in cake vs. </a:t>
            </a:r>
            <a:r>
              <a:rPr lang="en-US" sz="2800" dirty="0" smtClean="0"/>
              <a:t>cat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People who grow up learning one set of phonemes usually have difficulty pronouncing those of another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Sign language also has phoneme-like building blocks defined by hand shapes and movements.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91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915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Structure - Morphemes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Morphemes</a:t>
            </a:r>
            <a:r>
              <a:rPr lang="en-US" sz="2800" dirty="0" smtClean="0"/>
              <a:t> – The smallest unit of language that carries meaning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Most morphemes are combinations of two or more phonemes (</a:t>
            </a:r>
            <a:r>
              <a:rPr lang="en-US" sz="2800" i="1" dirty="0" smtClean="0"/>
              <a:t>I, a</a:t>
            </a:r>
            <a:r>
              <a:rPr lang="en-US" sz="2800" dirty="0" smtClean="0"/>
              <a:t>, plural </a:t>
            </a:r>
            <a:r>
              <a:rPr lang="en-US" sz="2800" i="1" dirty="0" smtClean="0"/>
              <a:t>s</a:t>
            </a:r>
            <a:r>
              <a:rPr lang="en-US" sz="2800" dirty="0" smtClean="0"/>
              <a:t> ending – phonemes that are also morphemes)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Can be a prefix or suffix: </a:t>
            </a:r>
            <a:r>
              <a:rPr lang="en-US" sz="2800" i="1" dirty="0" smtClean="0"/>
              <a:t>Pre–</a:t>
            </a:r>
            <a:r>
              <a:rPr lang="en-US" sz="2800" dirty="0" smtClean="0"/>
              <a:t> and </a:t>
            </a:r>
            <a:r>
              <a:rPr lang="en-US" sz="2800" i="1" dirty="0" smtClean="0"/>
              <a:t>–</a:t>
            </a:r>
            <a:r>
              <a:rPr lang="en-US" sz="2800" i="1" dirty="0" err="1" smtClean="0"/>
              <a:t>ed</a:t>
            </a:r>
            <a:r>
              <a:rPr lang="en-US" sz="2800" i="1" dirty="0" smtClean="0"/>
              <a:t> </a:t>
            </a:r>
            <a:r>
              <a:rPr lang="en-US" sz="2800" dirty="0" smtClean="0"/>
              <a:t>have meanings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Examples:</a:t>
            </a:r>
            <a:r>
              <a:rPr lang="en-US" sz="2800" dirty="0" smtClean="0"/>
              <a:t> </a:t>
            </a:r>
            <a:r>
              <a:rPr lang="en-US" sz="2800" i="1" dirty="0" smtClean="0"/>
              <a:t>Overreact</a:t>
            </a:r>
            <a:r>
              <a:rPr lang="en-US" sz="2800" dirty="0" smtClean="0"/>
              <a:t> has 3 morphemes = </a:t>
            </a:r>
            <a:r>
              <a:rPr lang="en-US" sz="2800" i="1" dirty="0" smtClean="0"/>
              <a:t>Over / re / act</a:t>
            </a:r>
          </a:p>
          <a:p>
            <a:pPr marL="0" indent="0" defTabSz="841375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		</a:t>
            </a:r>
            <a:endParaRPr lang="en-US" sz="2800" i="1" dirty="0"/>
          </a:p>
        </p:txBody>
      </p:sp>
      <p:pic>
        <p:nvPicPr>
          <p:cNvPr id="4" name="Picture 3" descr="morphological analysis 형태학적 분석법 : 네이버 블로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4426105"/>
            <a:ext cx="3584121" cy="17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100" y="686654"/>
            <a:ext cx="10058400" cy="6604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 - Grammar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63486"/>
            <a:ext cx="10192043" cy="41056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Grammar </a:t>
            </a:r>
            <a:r>
              <a:rPr lang="en-US" sz="2800" dirty="0" smtClean="0"/>
              <a:t>– Systems of rules (semantics and syntax) that enable us to communicate with and understand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Semantics</a:t>
            </a:r>
            <a:r>
              <a:rPr lang="en-US" sz="2800" dirty="0" smtClean="0"/>
              <a:t> – Set of rules we use to derive meaning from morphemes, words, and even sentences</a:t>
            </a:r>
          </a:p>
          <a:p>
            <a:pPr marL="201168" lvl="1" indent="0">
              <a:buNone/>
            </a:pPr>
            <a:r>
              <a:rPr lang="en-US" sz="2600" dirty="0" smtClean="0"/>
              <a:t>	</a:t>
            </a:r>
            <a:r>
              <a:rPr lang="en-US" sz="2600" b="1" dirty="0" smtClean="0"/>
              <a:t>Example: </a:t>
            </a:r>
            <a:r>
              <a:rPr lang="en-US" sz="2600" dirty="0" smtClean="0"/>
              <a:t>adding </a:t>
            </a:r>
            <a:r>
              <a:rPr lang="en-US" sz="2600" i="1" dirty="0" smtClean="0"/>
              <a:t>–</a:t>
            </a:r>
            <a:r>
              <a:rPr lang="en-US" sz="2600" i="1" dirty="0" err="1" smtClean="0"/>
              <a:t>ed</a:t>
            </a:r>
            <a:r>
              <a:rPr lang="en-US" sz="2600" i="1" dirty="0" smtClean="0"/>
              <a:t> </a:t>
            </a:r>
            <a:r>
              <a:rPr lang="en-US" sz="2600" dirty="0" smtClean="0"/>
              <a:t>to the end of word means it is past tense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sz="2600" b="1" dirty="0" smtClean="0"/>
              <a:t>Syntax </a:t>
            </a:r>
            <a:r>
              <a:rPr lang="en-US" sz="2600" dirty="0" smtClean="0"/>
              <a:t>– rules for ordering words into grammatically sensible sentences in a given language</a:t>
            </a:r>
          </a:p>
          <a:p>
            <a:pPr marL="365760" lvl="3" indent="0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Example: </a:t>
            </a:r>
            <a:r>
              <a:rPr lang="en-US" sz="2400" dirty="0" smtClean="0"/>
              <a:t> adjectives before nouns in English – We say </a:t>
            </a:r>
            <a:r>
              <a:rPr lang="en-US" sz="2400" i="1" dirty="0" smtClean="0"/>
              <a:t>white house </a:t>
            </a:r>
            <a:r>
              <a:rPr lang="en-US" sz="2400" dirty="0" smtClean="0"/>
              <a:t>instead 	of </a:t>
            </a:r>
            <a:r>
              <a:rPr lang="en-US" sz="2400" i="1" dirty="0" smtClean="0"/>
              <a:t>house white</a:t>
            </a:r>
            <a:endParaRPr lang="en-US" sz="2400" i="1" dirty="0"/>
          </a:p>
        </p:txBody>
      </p:sp>
      <p:pic>
        <p:nvPicPr>
          <p:cNvPr id="5" name="Picture 4" descr="curated data - Can Mathematica determine part-of-spee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11" y="5527134"/>
            <a:ext cx="5418748" cy="6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5457"/>
            <a:ext cx="10058400" cy="98339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75280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Between birth and high school graduation, you learn 60,000 words (average 10 per day)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You spoke in original and grammatically meaningful sentences before you could add 2+2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You can adapt your language to your social context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You know your culture’s rules for speaking and listening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 descr="Empathy Interview | Sauder d.stud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86" y="2457449"/>
            <a:ext cx="3041860" cy="24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087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 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24687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Language development mirrors language structure – moves from simple to complex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Infants – without language -  </a:t>
            </a:r>
            <a:r>
              <a:rPr lang="en-US" sz="2800" i="1" dirty="0" smtClean="0">
                <a:solidFill>
                  <a:schemeClr val="tx1"/>
                </a:solidFill>
              </a:rPr>
              <a:t>in </a:t>
            </a:r>
            <a:r>
              <a:rPr lang="en-US" sz="2800" i="1" dirty="0" err="1" smtClean="0">
                <a:solidFill>
                  <a:schemeClr val="tx1"/>
                </a:solidFill>
              </a:rPr>
              <a:t>fantis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By 4 months, babies can discriminate speech sounds, can read lips and faces, can recognize the shape of a mouth when we make </a:t>
            </a:r>
            <a:r>
              <a:rPr lang="en-US" sz="2800" i="1" dirty="0" smtClean="0">
                <a:solidFill>
                  <a:schemeClr val="tx1"/>
                </a:solidFill>
              </a:rPr>
              <a:t>ah</a:t>
            </a:r>
            <a:r>
              <a:rPr lang="en-US" sz="2800" dirty="0" smtClean="0">
                <a:solidFill>
                  <a:schemeClr val="tx1"/>
                </a:solidFill>
              </a:rPr>
              <a:t> or </a:t>
            </a:r>
            <a:r>
              <a:rPr lang="en-US" sz="2800" i="1" dirty="0" err="1" smtClean="0">
                <a:solidFill>
                  <a:schemeClr val="tx1"/>
                </a:solidFill>
              </a:rPr>
              <a:t>ee</a:t>
            </a:r>
            <a:r>
              <a:rPr lang="en-US" sz="2800" dirty="0" smtClean="0">
                <a:solidFill>
                  <a:schemeClr val="tx1"/>
                </a:solidFill>
              </a:rPr>
              <a:t> sounds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Receptive language </a:t>
            </a:r>
            <a:r>
              <a:rPr lang="en-US" sz="2800" dirty="0" smtClean="0">
                <a:solidFill>
                  <a:schemeClr val="tx1"/>
                </a:solidFill>
              </a:rPr>
              <a:t>– babies’ ability to comprehend speech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Productive language </a:t>
            </a:r>
            <a:r>
              <a:rPr lang="en-US" sz="2800" dirty="0" smtClean="0">
                <a:solidFill>
                  <a:schemeClr val="tx1"/>
                </a:solidFill>
              </a:rPr>
              <a:t>– babies’ ability to produce words – matures after receptive language</a:t>
            </a:r>
          </a:p>
          <a:p>
            <a:endParaRPr lang="en-US" sz="2800" dirty="0"/>
          </a:p>
        </p:txBody>
      </p:sp>
      <p:pic>
        <p:nvPicPr>
          <p:cNvPr id="4" name="Picture 3" descr="Psicodiagnosis: Psicología infantil y juveni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36" y="286604"/>
            <a:ext cx="2032000" cy="1346200"/>
          </a:xfrm>
          <a:prstGeom prst="rect">
            <a:avLst/>
          </a:prstGeom>
        </p:spPr>
      </p:pic>
      <p:pic>
        <p:nvPicPr>
          <p:cNvPr id="5" name="Picture 4" descr="Le développement du langage chez l'enfant | | Le Monde et Nou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7" y="4198996"/>
            <a:ext cx="1930036" cy="14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9341"/>
            <a:ext cx="10058400" cy="7333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49154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Babbling stage </a:t>
            </a:r>
            <a:r>
              <a:rPr lang="en-US" sz="2800" dirty="0" smtClean="0">
                <a:solidFill>
                  <a:schemeClr val="tx1"/>
                </a:solidFill>
              </a:rPr>
              <a:t>– (about 4 months) spontaneously utter a variety of sounds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Not an imitation of adult speech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Includes sounds from various languages and sounds that do not occur within the household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About 10 months, babbling begins to resemble sounds and intonations characteristic of the household language 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194578"/>
            <a:ext cx="3282107" cy="32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327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One-word stage - </a:t>
            </a:r>
            <a:r>
              <a:rPr lang="en-US" sz="2800" dirty="0" smtClean="0"/>
              <a:t>(around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birthday) have learned that sounds carry meanings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trained, can associate a word with an object or person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Begin to use sounds to communicate meaning – usually contain only one syllable – </a:t>
            </a:r>
            <a:r>
              <a:rPr lang="en-US" sz="2800" i="1" dirty="0" smtClean="0"/>
              <a:t>ma</a:t>
            </a:r>
            <a:r>
              <a:rPr lang="en-US" sz="2800" dirty="0" smtClean="0"/>
              <a:t> or </a:t>
            </a:r>
            <a:r>
              <a:rPr lang="en-US" sz="2800" i="1" dirty="0" smtClean="0"/>
              <a:t>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Single word may equal a sentence – “Doggy!” </a:t>
            </a:r>
            <a:r>
              <a:rPr lang="en-US" sz="2800" dirty="0"/>
              <a:t>m</a:t>
            </a:r>
            <a:r>
              <a:rPr lang="en-US" sz="2800" dirty="0" smtClean="0"/>
              <a:t>ay mean “Look at the dog out there!”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About 18 months, word learning expands from about a word a week to word a day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817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- Concepts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6979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To further simplify things, we organize concepts into </a:t>
            </a:r>
            <a:r>
              <a:rPr lang="en-US" sz="2800" b="1" dirty="0" smtClean="0">
                <a:solidFill>
                  <a:srgbClr val="C00000"/>
                </a:solidFill>
              </a:rPr>
              <a:t>hierarchies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Think of major cities, organized first into sectors, then neighborhoods, and then into individual streets.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3056664"/>
            <a:ext cx="3566366" cy="2920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43" y="3385288"/>
            <a:ext cx="2534709" cy="24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959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Two-word stage </a:t>
            </a:r>
            <a:r>
              <a:rPr lang="en-US" sz="2800" dirty="0" smtClean="0"/>
              <a:t>– (before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birthday) begin using two-word sentences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Telegraphic speech </a:t>
            </a:r>
            <a:r>
              <a:rPr lang="en-US" sz="2800" dirty="0" smtClean="0"/>
              <a:t>– early form of speech that contains mostly nouns and verbs (like a telegram) </a:t>
            </a:r>
          </a:p>
          <a:p>
            <a:pPr marL="384048" lvl="2" indent="0">
              <a:buNone/>
            </a:pPr>
            <a:r>
              <a:rPr lang="en-US" sz="2200" dirty="0" smtClean="0"/>
              <a:t>	</a:t>
            </a:r>
            <a:r>
              <a:rPr lang="en-US" sz="2800" dirty="0" smtClean="0"/>
              <a:t>Examples: “Want juice,”  “Get toy”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Follows the rules of syntax – words are in a sensible order</a:t>
            </a:r>
          </a:p>
          <a:p>
            <a:pPr marL="201168" lvl="1" indent="0">
              <a:buNone/>
            </a:pPr>
            <a:r>
              <a:rPr lang="en-US" sz="2800" dirty="0" smtClean="0"/>
              <a:t>	Example:  </a:t>
            </a:r>
            <a:r>
              <a:rPr lang="en-US" sz="2800" i="1" dirty="0" smtClean="0"/>
              <a:t>big doggy </a:t>
            </a:r>
            <a:r>
              <a:rPr lang="en-US" sz="2800" dirty="0" smtClean="0"/>
              <a:t>rather than </a:t>
            </a:r>
            <a:r>
              <a:rPr lang="en-US" sz="2800" i="1" dirty="0" smtClean="0"/>
              <a:t>doggy big </a:t>
            </a:r>
          </a:p>
          <a:p>
            <a:pPr marL="117475" lvl="1" indent="-117475">
              <a:buFont typeface="Arial" panose="020B0604020202020204" pitchFamily="34" charset="0"/>
              <a:buChar char="•"/>
            </a:pPr>
            <a:r>
              <a:rPr lang="en-US" sz="2800" dirty="0" smtClean="0"/>
              <a:t>Eventually begin to speak in longer phrases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47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8215" y="497378"/>
            <a:ext cx="11368084" cy="53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8326"/>
            <a:ext cx="10058400" cy="90915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 – Nature vs. Nurture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B.F. Skinner </a:t>
            </a:r>
            <a:r>
              <a:rPr lang="en-US" sz="2800" dirty="0" smtClean="0">
                <a:solidFill>
                  <a:schemeClr val="tx1"/>
                </a:solidFill>
              </a:rPr>
              <a:t>– Behavioral Theory (Operant Conditioning)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Language is developed by reinforcement and modeling or imitation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Associate sights of things with sounds of words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Imitate the words and syntax of others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Child is reinforced with success, smiles, hugs when says something right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5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638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 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Noam Chomsky</a:t>
            </a:r>
            <a:r>
              <a:rPr lang="en-US" sz="2800" dirty="0" smtClean="0">
                <a:solidFill>
                  <a:schemeClr val="tx1"/>
                </a:solidFill>
              </a:rPr>
              <a:t> (Linguist) – </a:t>
            </a:r>
            <a:r>
              <a:rPr lang="en-US" sz="2800" b="1" dirty="0" smtClean="0">
                <a:solidFill>
                  <a:schemeClr val="tx1"/>
                </a:solidFill>
              </a:rPr>
              <a:t>Inborn Universal Grammar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Language will occur naturally given adequate nurture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Our capacity for developing language is natural and quick because we all come “pre-wired” with a “language acquisition device” to use language.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There is a </a:t>
            </a:r>
            <a:r>
              <a:rPr lang="en-US" sz="2800" i="1" dirty="0" smtClean="0">
                <a:solidFill>
                  <a:schemeClr val="tx1"/>
                </a:solidFill>
              </a:rPr>
              <a:t>universal grammar </a:t>
            </a:r>
            <a:r>
              <a:rPr lang="en-US" sz="2800" dirty="0" smtClean="0">
                <a:solidFill>
                  <a:schemeClr val="tx1"/>
                </a:solidFill>
              </a:rPr>
              <a:t>that underlies all human language – same grammatical building blocks (nouns, verbs,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We naturally start speaking in nouns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 descr="-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23" y="286604"/>
            <a:ext cx="1594757" cy="23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844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Chomsky disagreed with Skinner’s theory – oversimplified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Doesn’t explain how children learn so many words and phrases so quickly that are never conditioned or </a:t>
            </a:r>
            <a:r>
              <a:rPr lang="en-US" sz="2800" dirty="0" smtClean="0">
                <a:solidFill>
                  <a:schemeClr val="tx1"/>
                </a:solidFill>
              </a:rPr>
              <a:t>modeled.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They generate sentences they have never heard, sometimes with errors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They tend to learn language at different developmental times which supports that some language development is innate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Language Development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Infants have the ability to learn statistical aspects of human speech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They can discern word breaks and statistically analyze which syllables go together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They can detect the difference between syllable patterns which suggests they come with a built-in readiness to learn grammar</a:t>
            </a:r>
          </a:p>
        </p:txBody>
      </p:sp>
    </p:spTree>
    <p:extLst>
      <p:ext uri="{BB962C8B-B14F-4D97-AF65-F5344CB8AC3E}">
        <p14:creationId xmlns:p14="http://schemas.microsoft.com/office/powerpoint/2010/main" val="7312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016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Critical </a:t>
            </a:r>
            <a:r>
              <a:rPr lang="en-US" sz="2800" b="1" dirty="0">
                <a:solidFill>
                  <a:schemeClr val="tx1"/>
                </a:solidFill>
              </a:rPr>
              <a:t>period </a:t>
            </a:r>
            <a:r>
              <a:rPr lang="en-US" sz="2800" dirty="0" smtClean="0">
                <a:solidFill>
                  <a:schemeClr val="tx1"/>
                </a:solidFill>
              </a:rPr>
              <a:t>– a </a:t>
            </a:r>
            <a:r>
              <a:rPr lang="en-US" sz="2800" dirty="0">
                <a:solidFill>
                  <a:schemeClr val="tx1"/>
                </a:solidFill>
              </a:rPr>
              <a:t>critical or sensitive </a:t>
            </a:r>
            <a:r>
              <a:rPr lang="en-US" sz="2800" dirty="0" smtClean="0">
                <a:solidFill>
                  <a:schemeClr val="tx1"/>
                </a:solidFill>
              </a:rPr>
              <a:t>period of </a:t>
            </a:r>
            <a:r>
              <a:rPr lang="en-US" sz="2800" dirty="0">
                <a:solidFill>
                  <a:schemeClr val="tx1"/>
                </a:solidFill>
              </a:rPr>
              <a:t>childhood to master </a:t>
            </a:r>
            <a:r>
              <a:rPr lang="en-US" sz="2800" dirty="0" smtClean="0">
                <a:solidFill>
                  <a:schemeClr val="tx1"/>
                </a:solidFill>
              </a:rPr>
              <a:t>certain aspects </a:t>
            </a:r>
            <a:r>
              <a:rPr lang="en-US" sz="2800" dirty="0">
                <a:solidFill>
                  <a:schemeClr val="tx1"/>
                </a:solidFill>
              </a:rPr>
              <a:t>of language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After </a:t>
            </a:r>
            <a:r>
              <a:rPr lang="en-US" sz="2800" dirty="0">
                <a:solidFill>
                  <a:schemeClr val="tx1"/>
                </a:solidFill>
              </a:rPr>
              <a:t>age 7, our window for learning certain aspects of language begins to close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After the critical period closes, learning a 2</a:t>
            </a:r>
            <a:r>
              <a:rPr lang="en-US" sz="2800" baseline="30000" dirty="0">
                <a:solidFill>
                  <a:schemeClr val="tx1"/>
                </a:solidFill>
              </a:rPr>
              <a:t>nd</a:t>
            </a:r>
            <a:r>
              <a:rPr lang="en-US" sz="2800" dirty="0">
                <a:solidFill>
                  <a:schemeClr val="tx1"/>
                </a:solidFill>
              </a:rPr>
              <a:t> language is difficult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Children have little or no accent compared to adults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Adults can </a:t>
            </a:r>
            <a:r>
              <a:rPr lang="en-US" sz="2800" dirty="0">
                <a:solidFill>
                  <a:schemeClr val="tx1"/>
                </a:solidFill>
              </a:rPr>
              <a:t>master basic words and word order, but never become as fluent as native speakers with subtle grammar rules.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children have not been exposed to enough language after </a:t>
            </a:r>
            <a:r>
              <a:rPr lang="en-US" sz="2800" dirty="0" smtClean="0">
                <a:solidFill>
                  <a:schemeClr val="tx1"/>
                </a:solidFill>
              </a:rPr>
              <a:t>age 7, </a:t>
            </a:r>
            <a:r>
              <a:rPr lang="en-US" sz="2800" dirty="0">
                <a:solidFill>
                  <a:schemeClr val="tx1"/>
                </a:solidFill>
              </a:rPr>
              <a:t>they </a:t>
            </a:r>
            <a:r>
              <a:rPr lang="en-US" sz="2800" dirty="0" smtClean="0">
                <a:solidFill>
                  <a:schemeClr val="tx1"/>
                </a:solidFill>
              </a:rPr>
              <a:t>have difficulty mastering </a:t>
            </a:r>
            <a:r>
              <a:rPr lang="en-US" sz="2800" dirty="0">
                <a:solidFill>
                  <a:schemeClr val="tx1"/>
                </a:solidFill>
              </a:rPr>
              <a:t>a language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Example: Deaf children that get cochlear implants at age 2 develop oral speech better than if </a:t>
            </a:r>
            <a:r>
              <a:rPr lang="en-US" sz="2800" dirty="0" smtClean="0">
                <a:solidFill>
                  <a:schemeClr val="tx1"/>
                </a:solidFill>
              </a:rPr>
              <a:t>received </a:t>
            </a:r>
            <a:r>
              <a:rPr lang="en-US" sz="2800" dirty="0">
                <a:solidFill>
                  <a:schemeClr val="tx1"/>
                </a:solidFill>
              </a:rPr>
              <a:t>at age 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Those not exposed to either spoken or sign language during their early years lose their ability to </a:t>
            </a:r>
            <a:r>
              <a:rPr lang="en-US" sz="2800" dirty="0" smtClean="0">
                <a:solidFill>
                  <a:schemeClr val="tx1"/>
                </a:solidFill>
              </a:rPr>
              <a:t>master </a:t>
            </a:r>
            <a:r>
              <a:rPr lang="en-US" sz="2800" dirty="0">
                <a:solidFill>
                  <a:schemeClr val="tx1"/>
                </a:solidFill>
              </a:rPr>
              <a:t>any language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182563" lvl="2" indent="-182563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Conclusion</a:t>
            </a:r>
            <a:r>
              <a:rPr lang="en-US" sz="2800" dirty="0" smtClean="0">
                <a:solidFill>
                  <a:schemeClr val="tx1"/>
                </a:solidFill>
              </a:rPr>
              <a:t> – When a young brain does not learn any language, its language-learning capacity never fully develops.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465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04913"/>
            <a:ext cx="10287000" cy="4023360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Benjamin </a:t>
            </a:r>
            <a:r>
              <a:rPr lang="en-US" sz="2800" b="1" dirty="0">
                <a:solidFill>
                  <a:schemeClr val="tx1"/>
                </a:solidFill>
              </a:rPr>
              <a:t>Whorf (linguist)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</a:rPr>
              <a:t>Linguistic </a:t>
            </a:r>
            <a:r>
              <a:rPr lang="en-US" sz="2800" b="1" dirty="0">
                <a:solidFill>
                  <a:schemeClr val="tx1"/>
                </a:solidFill>
              </a:rPr>
              <a:t>determinism </a:t>
            </a:r>
            <a:r>
              <a:rPr lang="en-US" sz="2800" dirty="0" smtClean="0">
                <a:solidFill>
                  <a:schemeClr val="tx1"/>
                </a:solidFill>
              </a:rPr>
              <a:t>hypothesis –  language determines the way we think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We think differently in different languages – not all cultures share the same words. </a:t>
            </a: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Example: the idea of </a:t>
            </a:r>
            <a:r>
              <a:rPr lang="en-US" sz="2800" i="1" dirty="0" smtClean="0">
                <a:solidFill>
                  <a:schemeClr val="tx1"/>
                </a:solidFill>
              </a:rPr>
              <a:t>self</a:t>
            </a:r>
            <a:r>
              <a:rPr lang="en-US" sz="2800" dirty="0" smtClean="0">
                <a:solidFill>
                  <a:schemeClr val="tx1"/>
                </a:solidFill>
              </a:rPr>
              <a:t> has different words and meanings in 	English than it does in Japanese or Korean.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Thinking develops hand-in-hand with language – Difficult to think about or conceptualize certain abstract ideas without language.</a:t>
            </a:r>
          </a:p>
        </p:txBody>
      </p:sp>
    </p:spTree>
    <p:extLst>
      <p:ext uri="{BB962C8B-B14F-4D97-AF65-F5344CB8AC3E}">
        <p14:creationId xmlns:p14="http://schemas.microsoft.com/office/powerpoint/2010/main" val="5546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02" y="424542"/>
            <a:ext cx="10058400" cy="84745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Language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845734"/>
            <a:ext cx="8874579" cy="444076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Thinking in Images 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Sometimes we think in images, especially with procedural memory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Olympic athletes use mental practice as a part of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Brain imaging shows that imagining a physical activity triggers action in the same brain areas that are triggered when actually performing the activity.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Final thought </a:t>
            </a:r>
            <a:r>
              <a:rPr lang="en-US" sz="2800" dirty="0" smtClean="0">
                <a:solidFill>
                  <a:schemeClr val="tx1"/>
                </a:solidFill>
              </a:rPr>
              <a:t>– Thinking affects our language, which then affects our thought.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40884"/>
            <a:ext cx="1315800" cy="1614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385" y="2294618"/>
            <a:ext cx="2322000" cy="29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73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- Prototypes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Prototypes </a:t>
            </a:r>
            <a:r>
              <a:rPr lang="en-US" sz="2800" dirty="0" smtClean="0"/>
              <a:t>– a mental images or </a:t>
            </a:r>
            <a:r>
              <a:rPr lang="en-US" sz="2800" i="1" dirty="0" smtClean="0"/>
              <a:t>best example </a:t>
            </a:r>
            <a:r>
              <a:rPr lang="en-US" sz="2800" dirty="0" smtClean="0"/>
              <a:t>that incorporates all the features associated with a category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We match new items to an existing prototype to provide a quick and easy method for putting things into categories</a:t>
            </a:r>
          </a:p>
          <a:p>
            <a:r>
              <a:rPr lang="en-US" sz="2800" b="1" dirty="0" smtClean="0"/>
              <a:t>Examples: </a:t>
            </a:r>
          </a:p>
          <a:p>
            <a:pPr lvl="1"/>
            <a:r>
              <a:rPr lang="en-US" sz="2800" dirty="0" smtClean="0"/>
              <a:t>Prototype of triangles = anything with 3 sides</a:t>
            </a:r>
          </a:p>
          <a:p>
            <a:pPr lvl="1"/>
            <a:r>
              <a:rPr lang="en-US" sz="2800" dirty="0" smtClean="0"/>
              <a:t>Prototype of birds – small, feathered, flying, come from eggs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04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76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- Prototypes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41070"/>
            <a:ext cx="10381706" cy="3719649"/>
          </a:xfrm>
        </p:spPr>
        <p:txBody>
          <a:bodyPr/>
          <a:lstStyle/>
          <a:p>
            <a:r>
              <a:rPr lang="en-US" sz="2800" dirty="0" smtClean="0"/>
              <a:t>Move away from our prototype, and categories may have fuzzy boundaries</a:t>
            </a:r>
          </a:p>
          <a:p>
            <a:r>
              <a:rPr lang="en-US" sz="2800" dirty="0" smtClean="0"/>
              <a:t>     	Fruit? 		Fish? 			Bird? 	    	     Ball?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78" y="3641081"/>
            <a:ext cx="2103286" cy="1981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77" y="3781307"/>
            <a:ext cx="2429658" cy="170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48" y="3696962"/>
            <a:ext cx="1599600" cy="2367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987" y="3727843"/>
            <a:ext cx="2038142" cy="20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Thinking – Solving Problems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84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Trial and Error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Algorithms</a:t>
            </a:r>
            <a:r>
              <a:rPr lang="en-US" sz="2800" dirty="0" smtClean="0"/>
              <a:t> – methodical, step-by-step procedures that guarantee a solution for solving a problem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Takes time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Heuristics</a:t>
            </a:r>
            <a:r>
              <a:rPr lang="en-US" sz="2800" dirty="0" smtClean="0"/>
              <a:t> – simple thinking strategy that often allows us to make judgements and solve problems efficiently (rule of thumb strategy – mental shortcut)</a:t>
            </a:r>
          </a:p>
          <a:p>
            <a:pPr marL="548323" lvl="3" indent="-182563">
              <a:buFont typeface="Arial" panose="020B0604020202020204" pitchFamily="34" charset="0"/>
              <a:buChar char="•"/>
            </a:pPr>
            <a:r>
              <a:rPr lang="en-US" sz="2800" dirty="0" smtClean="0"/>
              <a:t>Usually speedier but also more error-prone than algorithms</a:t>
            </a:r>
          </a:p>
          <a:p>
            <a:pPr marL="1314450" lvl="8" indent="1712913">
              <a:buNone/>
            </a:pPr>
            <a:r>
              <a:rPr lang="en-US" sz="2800" dirty="0" smtClean="0"/>
              <a:t>Ex.   SPLOYOCHYG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60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10972800" cy="7442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Solving Problems - Creativity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7200"/>
            <a:ext cx="10375900" cy="49307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Creativity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– the ability to use information in a way that results in new, original thinking</a:t>
            </a:r>
            <a:endParaRPr lang="en-US" sz="2800" dirty="0"/>
          </a:p>
          <a:p>
            <a:r>
              <a:rPr lang="en-US" sz="2800" b="1" dirty="0" smtClean="0">
                <a:solidFill>
                  <a:srgbClr val="C00000"/>
                </a:solidFill>
              </a:rPr>
              <a:t>Robert Sternberg’s 5 Components of Creativity: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Expertise -  </a:t>
            </a:r>
            <a:r>
              <a:rPr lang="en-US" sz="2400" dirty="0"/>
              <a:t>well developed base of </a:t>
            </a:r>
            <a:r>
              <a:rPr lang="en-US" sz="2400" dirty="0" smtClean="0"/>
              <a:t>knowledge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Imaginative </a:t>
            </a:r>
            <a:r>
              <a:rPr lang="en-US" sz="2400" b="1" dirty="0"/>
              <a:t>t</a:t>
            </a:r>
            <a:r>
              <a:rPr lang="en-US" sz="2400" b="1" dirty="0" smtClean="0"/>
              <a:t>hinking </a:t>
            </a:r>
            <a:r>
              <a:rPr lang="en-US" sz="2400" b="1" dirty="0"/>
              <a:t>s</a:t>
            </a:r>
            <a:r>
              <a:rPr lang="en-US" sz="2400" b="1" dirty="0" smtClean="0"/>
              <a:t>kills </a:t>
            </a:r>
            <a:r>
              <a:rPr lang="en-US" sz="2400" b="1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provide the ability to </a:t>
            </a:r>
            <a:r>
              <a:rPr lang="en-US" sz="2400" dirty="0" smtClean="0"/>
              <a:t>think </a:t>
            </a:r>
            <a:r>
              <a:rPr lang="en-US" sz="2400" dirty="0"/>
              <a:t>in novel </a:t>
            </a:r>
            <a:r>
              <a:rPr lang="en-US" sz="2400" dirty="0" smtClean="0"/>
              <a:t>ways, recognize patterns, and to make connections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/>
              <a:t>A venturesome </a:t>
            </a:r>
            <a:r>
              <a:rPr lang="en-US" sz="2400" b="1" dirty="0" smtClean="0"/>
              <a:t>personality - </a:t>
            </a:r>
            <a:r>
              <a:rPr lang="en-US" sz="2400" dirty="0" smtClean="0"/>
              <a:t>seeks </a:t>
            </a:r>
            <a:r>
              <a:rPr lang="en-US" sz="2400" dirty="0"/>
              <a:t>new </a:t>
            </a:r>
            <a:r>
              <a:rPr lang="en-US" sz="2400" dirty="0" smtClean="0"/>
              <a:t>experience, tolerates ambiguity &amp; risk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/>
              <a:t>Intrinsic </a:t>
            </a:r>
            <a:r>
              <a:rPr lang="en-US" sz="2400" b="1" dirty="0" smtClean="0"/>
              <a:t>Motivation - </a:t>
            </a:r>
            <a:r>
              <a:rPr lang="en-US" sz="2400" dirty="0" smtClean="0"/>
              <a:t>driven </a:t>
            </a:r>
            <a:r>
              <a:rPr lang="en-US" sz="2400" dirty="0"/>
              <a:t>more by interest, satisfaction, and challenge </a:t>
            </a:r>
            <a:r>
              <a:rPr lang="en-US" sz="2400" dirty="0" smtClean="0"/>
              <a:t>than </a:t>
            </a:r>
            <a:r>
              <a:rPr lang="en-US" sz="2400" dirty="0"/>
              <a:t>external </a:t>
            </a:r>
            <a:r>
              <a:rPr lang="en-US" sz="2400" dirty="0" smtClean="0"/>
              <a:t>pressures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/>
              <a:t>A Creative </a:t>
            </a:r>
            <a:r>
              <a:rPr lang="en-US" sz="2400" b="1" dirty="0" smtClean="0"/>
              <a:t>Environment</a:t>
            </a:r>
            <a:endParaRPr lang="en-US" sz="2400" b="1" dirty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59" y="2337562"/>
            <a:ext cx="1265853" cy="14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125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Solving Problems - Kinds of Thinking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769"/>
            <a:ext cx="10191751" cy="45988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Convergent thinking 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smtClean="0">
                <a:solidFill>
                  <a:schemeClr val="tx1"/>
                </a:solidFill>
              </a:rPr>
              <a:t>systematic and logical attempt to reach a specific goal</a:t>
            </a:r>
          </a:p>
          <a:p>
            <a:pPr lvl="2">
              <a:lnSpc>
                <a:spcPct val="11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Relies heavily on symbols, concepts, and other rules</a:t>
            </a:r>
          </a:p>
          <a:p>
            <a:pPr lvl="2">
              <a:lnSpc>
                <a:spcPct val="11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Deliberate and purposeful – 1 correct answer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Divergent </a:t>
            </a:r>
            <a:r>
              <a:rPr lang="en-US" sz="2800" b="1" dirty="0" smtClean="0">
                <a:solidFill>
                  <a:schemeClr val="tx1"/>
                </a:solidFill>
              </a:rPr>
              <a:t>thinking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thinking without a goal or a </a:t>
            </a:r>
            <a:r>
              <a:rPr lang="en-US" sz="2800" dirty="0" smtClean="0">
                <a:solidFill>
                  <a:schemeClr val="tx1"/>
                </a:solidFill>
              </a:rPr>
              <a:t>plan; ability to consider many different options &amp; think in novel ways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2800" dirty="0">
                <a:solidFill>
                  <a:schemeClr val="tx1"/>
                </a:solidFill>
              </a:rPr>
              <a:t>Depends more on imagery and feelings</a:t>
            </a:r>
          </a:p>
          <a:p>
            <a:pPr lvl="2">
              <a:lnSpc>
                <a:spcPct val="110000"/>
              </a:lnSpc>
            </a:pPr>
            <a:r>
              <a:rPr lang="en-US" sz="2800" dirty="0">
                <a:solidFill>
                  <a:schemeClr val="tx1"/>
                </a:solidFill>
              </a:rPr>
              <a:t>Often done when relaxing – may provide insights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Metacognition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thinking about thinking; active awareness of our thought process</a:t>
            </a:r>
          </a:p>
          <a:p>
            <a:pPr lvl="2"/>
            <a:endParaRPr lang="en-US" sz="2800" dirty="0"/>
          </a:p>
          <a:p>
            <a:pPr marL="246063" lvl="2" indent="-246063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04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1713</TotalTime>
  <Words>2533</Words>
  <Application>Microsoft Office PowerPoint</Application>
  <PresentationFormat>Widescreen</PresentationFormat>
  <Paragraphs>248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Retrospect</vt:lpstr>
      <vt:lpstr>Chapter 10: Thinking and Language</vt:lpstr>
      <vt:lpstr>Thinking</vt:lpstr>
      <vt:lpstr>Thinking - Concepts</vt:lpstr>
      <vt:lpstr>Thinking - Concepts</vt:lpstr>
      <vt:lpstr>Thinking - Prototypes</vt:lpstr>
      <vt:lpstr>Thinking - Prototypes</vt:lpstr>
      <vt:lpstr>Thinking – Solving Problems</vt:lpstr>
      <vt:lpstr>Solving Problems - Creativity</vt:lpstr>
      <vt:lpstr>Solving Problems - Kinds of Thinking</vt:lpstr>
      <vt:lpstr>Thinking – Solving Problems</vt:lpstr>
      <vt:lpstr>Thinking – Obstacles to Solving Problems</vt:lpstr>
      <vt:lpstr>Thinking – Obstacles to Solving Problems</vt:lpstr>
      <vt:lpstr>Thinking – Obstacles to Solving Problems</vt:lpstr>
      <vt:lpstr>Thinking – Obstacles to Solving Problems</vt:lpstr>
      <vt:lpstr>Thinking – Obstacles to Solving Problems</vt:lpstr>
      <vt:lpstr>Functional Fixedness??</vt:lpstr>
      <vt:lpstr>Thinking – Using and Misusing Heuristics</vt:lpstr>
      <vt:lpstr>Thinking – Using and Misusing Heuristics</vt:lpstr>
      <vt:lpstr>Thinking – Using and Misusing Heuristics</vt:lpstr>
      <vt:lpstr>Thinking – Using and Misusing Heuristics</vt:lpstr>
      <vt:lpstr> Availability Heuristic</vt:lpstr>
      <vt:lpstr>Availability Heuristic</vt:lpstr>
      <vt:lpstr>Availability Heuristic Example </vt:lpstr>
      <vt:lpstr>Thinking - Overconfidence</vt:lpstr>
      <vt:lpstr>Thinking - Overconfidence</vt:lpstr>
      <vt:lpstr>Thinking – Framing Decisions</vt:lpstr>
      <vt:lpstr>Thinking – Framing Decisions</vt:lpstr>
      <vt:lpstr>Thinking – Belief Bias &amp; Belief Perseverance</vt:lpstr>
      <vt:lpstr>Thinking – Intuition</vt:lpstr>
      <vt:lpstr>Thinking - Intuition</vt:lpstr>
      <vt:lpstr>Language </vt:lpstr>
      <vt:lpstr>Language Structure - Phonemes</vt:lpstr>
      <vt:lpstr>Language Structure - Phonemes</vt:lpstr>
      <vt:lpstr>Language Structure - Morphemes</vt:lpstr>
      <vt:lpstr>Language Development - Grammar</vt:lpstr>
      <vt:lpstr>Language Development</vt:lpstr>
      <vt:lpstr>Language Development </vt:lpstr>
      <vt:lpstr>Language Development</vt:lpstr>
      <vt:lpstr>Language Development</vt:lpstr>
      <vt:lpstr>Language Development</vt:lpstr>
      <vt:lpstr>PowerPoint Presentation</vt:lpstr>
      <vt:lpstr>Language Development – Nature vs. Nurture</vt:lpstr>
      <vt:lpstr>Language Development  </vt:lpstr>
      <vt:lpstr>Language Development</vt:lpstr>
      <vt:lpstr>Language Development</vt:lpstr>
      <vt:lpstr>Language Development</vt:lpstr>
      <vt:lpstr>Language Development</vt:lpstr>
      <vt:lpstr>Language Development</vt:lpstr>
      <vt:lpstr>Language Development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Thinking and Language</dc:title>
  <dc:creator>Kim Goulding</dc:creator>
  <cp:lastModifiedBy>Kim Goulding</cp:lastModifiedBy>
  <cp:revision>91</cp:revision>
  <cp:lastPrinted>2019-04-29T02:38:14Z</cp:lastPrinted>
  <dcterms:created xsi:type="dcterms:W3CDTF">2018-02-28T03:16:42Z</dcterms:created>
  <dcterms:modified xsi:type="dcterms:W3CDTF">2020-02-06T05:01:02Z</dcterms:modified>
</cp:coreProperties>
</file>