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handoutMasterIdLst>
    <p:handoutMasterId r:id="rId47"/>
  </p:handoutMasterIdLst>
  <p:sldIdLst>
    <p:sldId id="256" r:id="rId2"/>
    <p:sldId id="257" r:id="rId3"/>
    <p:sldId id="258" r:id="rId4"/>
    <p:sldId id="259" r:id="rId5"/>
    <p:sldId id="285" r:id="rId6"/>
    <p:sldId id="260" r:id="rId7"/>
    <p:sldId id="286" r:id="rId8"/>
    <p:sldId id="261" r:id="rId9"/>
    <p:sldId id="262" r:id="rId10"/>
    <p:sldId id="263" r:id="rId11"/>
    <p:sldId id="265" r:id="rId12"/>
    <p:sldId id="278" r:id="rId13"/>
    <p:sldId id="282" r:id="rId14"/>
    <p:sldId id="264" r:id="rId15"/>
    <p:sldId id="266" r:id="rId16"/>
    <p:sldId id="269" r:id="rId17"/>
    <p:sldId id="267" r:id="rId18"/>
    <p:sldId id="268" r:id="rId19"/>
    <p:sldId id="270" r:id="rId20"/>
    <p:sldId id="271" r:id="rId21"/>
    <p:sldId id="284" r:id="rId22"/>
    <p:sldId id="272" r:id="rId23"/>
    <p:sldId id="273" r:id="rId24"/>
    <p:sldId id="274" r:id="rId25"/>
    <p:sldId id="281" r:id="rId26"/>
    <p:sldId id="275" r:id="rId27"/>
    <p:sldId id="276" r:id="rId28"/>
    <p:sldId id="283" r:id="rId29"/>
    <p:sldId id="277" r:id="rId30"/>
    <p:sldId id="279" r:id="rId31"/>
    <p:sldId id="280" r:id="rId32"/>
    <p:sldId id="287" r:id="rId33"/>
    <p:sldId id="288" r:id="rId34"/>
    <p:sldId id="289" r:id="rId35"/>
    <p:sldId id="300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36367A1-DDFB-44B2-95F4-9396F35F51F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C0F596D-841B-47E1-B0D9-1DE0BB78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0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6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02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718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0550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478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526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966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0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4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9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8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3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0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3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8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80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9317" y="1971674"/>
            <a:ext cx="8825658" cy="889489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Chapter 11: Intelligence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139" y="3028950"/>
            <a:ext cx="5747924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826" y="319314"/>
            <a:ext cx="8947522" cy="812801"/>
          </a:xfrm>
        </p:spPr>
        <p:txBody>
          <a:bodyPr/>
          <a:lstStyle/>
          <a:p>
            <a:r>
              <a:rPr lang="en-US" sz="3600" b="1" dirty="0" smtClean="0"/>
              <a:t>Emotional Intelligence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85899"/>
            <a:ext cx="11544300" cy="4806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ability to perceive, understand, manage, and use emotions</a:t>
            </a:r>
          </a:p>
          <a:p>
            <a:r>
              <a:rPr lang="en-US" sz="2800" dirty="0" smtClean="0"/>
              <a:t>Four components: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u="sng" dirty="0" smtClean="0">
                <a:solidFill>
                  <a:schemeClr val="tx2"/>
                </a:solidFill>
              </a:rPr>
              <a:t>Perceive emotions </a:t>
            </a:r>
            <a:r>
              <a:rPr lang="en-US" sz="2600" dirty="0" smtClean="0"/>
              <a:t>(recognize them in faces, music, stories)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tx2"/>
                </a:solidFill>
              </a:rPr>
              <a:t>Understand emotions </a:t>
            </a:r>
            <a:r>
              <a:rPr lang="en-US" sz="2800" dirty="0" smtClean="0"/>
              <a:t>(predict them and how they change and blend)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tx2"/>
                </a:solidFill>
              </a:rPr>
              <a:t>Manage</a:t>
            </a:r>
            <a:r>
              <a:rPr lang="en-US" sz="2800" b="1" u="sng" dirty="0" smtClean="0">
                <a:solidFill>
                  <a:srgbClr val="FFC000"/>
                </a:solidFill>
              </a:rPr>
              <a:t> </a:t>
            </a:r>
            <a:r>
              <a:rPr lang="en-US" sz="2800" b="1" u="sng" dirty="0" smtClean="0">
                <a:solidFill>
                  <a:schemeClr val="tx2"/>
                </a:solidFill>
              </a:rPr>
              <a:t>emotions </a:t>
            </a:r>
            <a:r>
              <a:rPr lang="en-US" sz="2800" dirty="0" smtClean="0"/>
              <a:t>(how to express them in varied situations)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tx2"/>
                </a:solidFill>
              </a:rPr>
              <a:t>Use emotions </a:t>
            </a:r>
            <a:r>
              <a:rPr lang="en-US" sz="2800" dirty="0" smtClean="0"/>
              <a:t>to enable adaptive or creative thinking</a:t>
            </a:r>
          </a:p>
          <a:p>
            <a:pPr lvl="1"/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78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897111"/>
          </a:xfrm>
        </p:spPr>
        <p:txBody>
          <a:bodyPr/>
          <a:lstStyle/>
          <a:p>
            <a:r>
              <a:rPr lang="en-US" sz="4400" b="1" dirty="0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38514"/>
            <a:ext cx="9251568" cy="47679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Emotionally intelligent people are self-aware</a:t>
            </a:r>
          </a:p>
          <a:p>
            <a:r>
              <a:rPr lang="en-US" sz="2800" dirty="0" smtClean="0"/>
              <a:t>Can read others’ emotions</a:t>
            </a:r>
          </a:p>
          <a:p>
            <a:r>
              <a:rPr lang="en-US" sz="2800" dirty="0" smtClean="0"/>
              <a:t>Know what to say in certain situations</a:t>
            </a:r>
          </a:p>
          <a:p>
            <a:r>
              <a:rPr lang="en-US" sz="2800" dirty="0" smtClean="0"/>
              <a:t>Have exhibited modestly better job performance</a:t>
            </a:r>
          </a:p>
          <a:p>
            <a:r>
              <a:rPr lang="en-US" sz="2800" dirty="0" smtClean="0"/>
              <a:t>Often are more successful in career, marriage, and parenting situations </a:t>
            </a:r>
            <a:endParaRPr lang="en-US" sz="2800" dirty="0"/>
          </a:p>
        </p:txBody>
      </p:sp>
      <p:pic>
        <p:nvPicPr>
          <p:cNvPr id="4" name="Picture 3" descr="ramonycajal-altascapacidades - inglé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416" y="3998375"/>
            <a:ext cx="2046789" cy="2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614082"/>
          </a:xfrm>
        </p:spPr>
        <p:txBody>
          <a:bodyPr/>
          <a:lstStyle/>
          <a:p>
            <a:r>
              <a:rPr lang="en-US" sz="3600" b="1" dirty="0" smtClean="0"/>
              <a:t>Creativity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1257300"/>
            <a:ext cx="11229975" cy="49911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Ability to generate novel ideas or products - often goes hand-in-hand with intelligence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Convergent thinking </a:t>
            </a:r>
            <a:r>
              <a:rPr lang="en-US" sz="2800" dirty="0"/>
              <a:t>– narrowing down a single best solution or answer to a problem (tested by intelligence tests)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Divergent thinking </a:t>
            </a:r>
            <a:r>
              <a:rPr lang="en-US" sz="2800" dirty="0" smtClean="0"/>
              <a:t>– Ability to generate multiple solutions to a given problem – “think outside the box”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06" y="4387282"/>
            <a:ext cx="4986337" cy="22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900112"/>
            <a:ext cx="8947522" cy="953135"/>
          </a:xfrm>
        </p:spPr>
        <p:txBody>
          <a:bodyPr/>
          <a:lstStyle/>
          <a:p>
            <a:r>
              <a:rPr lang="en-US" sz="4400" b="1" dirty="0"/>
              <a:t>Creativity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20" y="1769454"/>
            <a:ext cx="8946541" cy="419548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C000"/>
                </a:solidFill>
              </a:rPr>
              <a:t>Five Components of creativity:</a:t>
            </a:r>
          </a:p>
          <a:p>
            <a:pPr marL="857250" lvl="2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Expertise</a:t>
            </a:r>
          </a:p>
          <a:p>
            <a:pPr marL="857250" lvl="2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Imaginative thinking skills</a:t>
            </a:r>
          </a:p>
          <a:p>
            <a:pPr marL="857250" lvl="2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Venturesome </a:t>
            </a:r>
            <a:r>
              <a:rPr lang="en-US" sz="2800" dirty="0"/>
              <a:t>personality</a:t>
            </a:r>
          </a:p>
          <a:p>
            <a:pPr marL="857250" lvl="2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Intrinsic motivation</a:t>
            </a:r>
          </a:p>
          <a:p>
            <a:pPr marL="857250" lvl="2">
              <a:lnSpc>
                <a:spcPct val="150000"/>
              </a:lnSpc>
              <a:spcBef>
                <a:spcPts val="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reative environment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EcoworldReactor: &quot;&lt;strong&gt;Creativity&lt;/strong&gt; is Contagious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477" y="2276086"/>
            <a:ext cx="2735960" cy="27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83347"/>
            <a:ext cx="8947522" cy="810025"/>
          </a:xfrm>
        </p:spPr>
        <p:txBody>
          <a:bodyPr/>
          <a:lstStyle/>
          <a:p>
            <a:r>
              <a:rPr lang="en-US" sz="3200" b="1" dirty="0"/>
              <a:t>Brain size and Complexity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67542"/>
            <a:ext cx="8946541" cy="4680857"/>
          </a:xfrm>
        </p:spPr>
        <p:txBody>
          <a:bodyPr/>
          <a:lstStyle/>
          <a:p>
            <a:r>
              <a:rPr lang="en-US" sz="2800" dirty="0" smtClean="0"/>
              <a:t>There is a slight positive correlation between brain size and intelligence scores</a:t>
            </a:r>
          </a:p>
          <a:p>
            <a:r>
              <a:rPr lang="en-US" sz="2800" dirty="0" smtClean="0"/>
              <a:t>Intelligence is due to the development of neural communications in response to the environment</a:t>
            </a:r>
          </a:p>
          <a:p>
            <a:r>
              <a:rPr lang="en-US" sz="2800" dirty="0" smtClean="0"/>
              <a:t>Highly intelligent people die with more synapses and gray matter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2" y="4289362"/>
            <a:ext cx="2638425" cy="22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881115"/>
            <a:ext cx="9175631" cy="882597"/>
          </a:xfrm>
        </p:spPr>
        <p:txBody>
          <a:bodyPr/>
          <a:lstStyle/>
          <a:p>
            <a:r>
              <a:rPr lang="en-US" sz="3600" b="1" dirty="0" smtClean="0"/>
              <a:t>Perceptual and Neurological Speed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966006"/>
            <a:ext cx="7797801" cy="4782456"/>
          </a:xfrm>
        </p:spPr>
        <p:txBody>
          <a:bodyPr/>
          <a:lstStyle/>
          <a:p>
            <a:r>
              <a:rPr lang="en-US" sz="2800" dirty="0" smtClean="0"/>
              <a:t>People who perceive stimuli quickly tend to score somewhat higher on intelligence tests</a:t>
            </a:r>
          </a:p>
          <a:p>
            <a:r>
              <a:rPr lang="en-US" sz="2800" dirty="0" smtClean="0"/>
              <a:t>People who score high on intelligence tests tend to retrieve information from memory more quickly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70" y="2286002"/>
            <a:ext cx="2425345" cy="297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23682"/>
          </a:xfrm>
        </p:spPr>
        <p:txBody>
          <a:bodyPr/>
          <a:lstStyle/>
          <a:p>
            <a:pPr algn="ctr"/>
            <a:r>
              <a:rPr lang="en-US" b="1" dirty="0" smtClean="0"/>
              <a:t>Assessing Intelligence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10333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Intelligence is whatever intelligence tests measure. </a:t>
            </a:r>
          </a:p>
        </p:txBody>
      </p:sp>
      <p:pic>
        <p:nvPicPr>
          <p:cNvPr id="5" name="Picture 4" descr="A Principal's Reflections: Testing For What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33" y="2392663"/>
            <a:ext cx="6115812" cy="42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52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62" y="452718"/>
            <a:ext cx="9359172" cy="743036"/>
          </a:xfrm>
        </p:spPr>
        <p:txBody>
          <a:bodyPr/>
          <a:lstStyle/>
          <a:p>
            <a:r>
              <a:rPr lang="en-US" sz="3600" b="1" dirty="0" smtClean="0"/>
              <a:t>Assessing Intelligence – Alfred </a:t>
            </a:r>
            <a:r>
              <a:rPr lang="en-US" sz="3600" b="1" dirty="0" err="1" smtClean="0"/>
              <a:t>Binet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8" y="1465386"/>
            <a:ext cx="10374922" cy="4783014"/>
          </a:xfrm>
        </p:spPr>
        <p:txBody>
          <a:bodyPr/>
          <a:lstStyle/>
          <a:p>
            <a:r>
              <a:rPr lang="en-US" sz="2800" dirty="0" smtClean="0"/>
              <a:t>Modern intelligence testing - beginning of the 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century, French government required all children to attend school.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Alfred </a:t>
            </a:r>
            <a:r>
              <a:rPr lang="en-US" sz="2800" b="1" dirty="0" err="1" smtClean="0">
                <a:solidFill>
                  <a:schemeClr val="tx2"/>
                </a:solidFill>
              </a:rPr>
              <a:t>Binet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– hired to study differences between children’s intellect and identify children needing special attention.</a:t>
            </a:r>
          </a:p>
          <a:p>
            <a:r>
              <a:rPr lang="en-US" sz="2800" dirty="0" smtClean="0"/>
              <a:t>Believed that intelligence can be determined by a mathematical formula.</a:t>
            </a:r>
          </a:p>
          <a:p>
            <a:r>
              <a:rPr lang="en-US" sz="2800" dirty="0"/>
              <a:t>Categorized items by age that a typical child could respond correctly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11738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en-US" sz="3200" b="1" dirty="0"/>
              <a:t>Assessing Intelligence – Alfred </a:t>
            </a:r>
            <a:r>
              <a:rPr lang="en-US" sz="3200" b="1" dirty="0" err="1"/>
              <a:t>Binet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45" y="1560548"/>
            <a:ext cx="8767044" cy="4611652"/>
          </a:xfrm>
        </p:spPr>
        <p:txBody>
          <a:bodyPr/>
          <a:lstStyle/>
          <a:p>
            <a:pPr lvl="1"/>
            <a:r>
              <a:rPr lang="en-US" sz="2800" dirty="0"/>
              <a:t>Developed </a:t>
            </a:r>
            <a:r>
              <a:rPr lang="en-US" sz="2800" b="1" dirty="0">
                <a:solidFill>
                  <a:schemeClr val="tx2"/>
                </a:solidFill>
              </a:rPr>
              <a:t>mental age </a:t>
            </a:r>
            <a:r>
              <a:rPr lang="en-US" sz="2800" dirty="0"/>
              <a:t>– the chronological age typical of a given level of </a:t>
            </a:r>
            <a:r>
              <a:rPr lang="en-US" sz="2800" dirty="0" smtClean="0"/>
              <a:t>performance</a:t>
            </a:r>
          </a:p>
          <a:p>
            <a:pPr lvl="1"/>
            <a:r>
              <a:rPr lang="en-US" sz="2800" dirty="0" smtClean="0"/>
              <a:t>When </a:t>
            </a:r>
            <a:r>
              <a:rPr lang="en-US" sz="2800" dirty="0" err="1" smtClean="0"/>
              <a:t>chrono</a:t>
            </a:r>
            <a:r>
              <a:rPr lang="en-US" sz="2800" dirty="0" smtClean="0"/>
              <a:t>. age &amp; mental are equal</a:t>
            </a:r>
            <a:r>
              <a:rPr lang="en-US" sz="2800" dirty="0" smtClean="0"/>
              <a:t>, considered “regular” intelligence</a:t>
            </a:r>
          </a:p>
          <a:p>
            <a:pPr lvl="1"/>
            <a:r>
              <a:rPr lang="en-US" sz="2800" b="1" dirty="0" smtClean="0"/>
              <a:t>Problem </a:t>
            </a:r>
            <a:r>
              <a:rPr lang="en-US" sz="2800" dirty="0" smtClean="0"/>
              <a:t>– as one gets older, mental age does not change, causing intelligence scores to decrease</a:t>
            </a:r>
          </a:p>
          <a:p>
            <a:pPr lvl="1"/>
            <a:r>
              <a:rPr lang="en-US" sz="2800" dirty="0" err="1" smtClean="0"/>
              <a:t>Binet</a:t>
            </a:r>
            <a:r>
              <a:rPr lang="en-US" sz="2800" dirty="0" smtClean="0"/>
              <a:t> feared results </a:t>
            </a:r>
            <a:r>
              <a:rPr lang="en-US" sz="2800" dirty="0"/>
              <a:t>would be used to label children and limit their opportunities.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89" y="1858981"/>
            <a:ext cx="2360559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9404723" cy="868082"/>
          </a:xfrm>
        </p:spPr>
        <p:txBody>
          <a:bodyPr/>
          <a:lstStyle/>
          <a:p>
            <a:r>
              <a:rPr lang="en-US" sz="3600" b="1" dirty="0" smtClean="0"/>
              <a:t>Assessing Intelligence – </a:t>
            </a:r>
            <a:r>
              <a:rPr lang="en-US" sz="3600" b="1" dirty="0" smtClean="0"/>
              <a:t>Lewis </a:t>
            </a:r>
            <a:r>
              <a:rPr lang="en-US" sz="3600" b="1" dirty="0" err="1" smtClean="0"/>
              <a:t>Terman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12900"/>
            <a:ext cx="8908416" cy="46354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Stanford University professor noticed that </a:t>
            </a:r>
            <a:r>
              <a:rPr lang="en-US" sz="2800" dirty="0" err="1" smtClean="0"/>
              <a:t>Binet’s</a:t>
            </a:r>
            <a:r>
              <a:rPr lang="en-US" sz="2800" dirty="0" smtClean="0"/>
              <a:t> IQ test worked poorly with California children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dapted and revised </a:t>
            </a:r>
            <a:r>
              <a:rPr lang="en-US" sz="2800" dirty="0" err="1" smtClean="0"/>
              <a:t>Binet’s</a:t>
            </a:r>
            <a:r>
              <a:rPr lang="en-US" sz="2800" dirty="0" smtClean="0"/>
              <a:t> test – added items for adults and revised the scoring procedure</a:t>
            </a:r>
          </a:p>
          <a:p>
            <a:r>
              <a:rPr lang="en-US" sz="2800" dirty="0" smtClean="0"/>
              <a:t>Name this revision the </a:t>
            </a:r>
            <a:r>
              <a:rPr lang="en-US" sz="2800" b="1" dirty="0" smtClean="0">
                <a:solidFill>
                  <a:schemeClr val="tx2"/>
                </a:solidFill>
              </a:rPr>
              <a:t>Stanford-</a:t>
            </a:r>
            <a:r>
              <a:rPr lang="en-US" sz="2800" b="1" dirty="0" err="1" smtClean="0">
                <a:solidFill>
                  <a:schemeClr val="tx2"/>
                </a:solidFill>
              </a:rPr>
              <a:t>Binet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800" dirty="0" smtClean="0"/>
              <a:t>Most widely used intelligence test until the </a:t>
            </a:r>
            <a:r>
              <a:rPr lang="en-US" sz="2800" dirty="0" err="1" smtClean="0"/>
              <a:t>Weschler</a:t>
            </a:r>
            <a:r>
              <a:rPr lang="en-US" sz="2800" dirty="0" smtClean="0"/>
              <a:t> test came along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39" y="3647756"/>
            <a:ext cx="2682369" cy="27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830787"/>
            <a:ext cx="9404723" cy="78992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What is intelligence? 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81908"/>
            <a:ext cx="9892934" cy="44664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Intelligence is a </a:t>
            </a:r>
            <a:r>
              <a:rPr lang="en-US" sz="2800" b="1" dirty="0" smtClean="0"/>
              <a:t>socially constructed</a:t>
            </a:r>
            <a:r>
              <a:rPr lang="en-US" sz="2800" dirty="0" smtClean="0"/>
              <a:t> </a:t>
            </a:r>
            <a:r>
              <a:rPr lang="en-US" sz="2800" b="1" i="1" dirty="0" smtClean="0"/>
              <a:t>concept</a:t>
            </a:r>
            <a:r>
              <a:rPr lang="en-US" sz="2800" dirty="0" smtClean="0"/>
              <a:t>, not a thing.  </a:t>
            </a:r>
          </a:p>
          <a:p>
            <a:r>
              <a:rPr lang="en-US" sz="2800" dirty="0" smtClean="0"/>
              <a:t>IQ (intelligence quotient) is not fixed or objective – Don’t </a:t>
            </a:r>
            <a:r>
              <a:rPr lang="en-US" sz="2800" b="1" i="1" dirty="0" smtClean="0"/>
              <a:t>reify</a:t>
            </a:r>
            <a:r>
              <a:rPr lang="en-US" sz="2800" dirty="0" smtClean="0"/>
              <a:t> intelligence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Intelligence</a:t>
            </a:r>
            <a:r>
              <a:rPr lang="en-US" sz="2800" dirty="0" smtClean="0"/>
              <a:t> – mental ability to learn from experience, solve problems, and use knowledge to adapt new situations.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54" y="4903268"/>
            <a:ext cx="3100249" cy="17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16218"/>
            <a:ext cx="9404723" cy="880782"/>
          </a:xfrm>
        </p:spPr>
        <p:txBody>
          <a:bodyPr/>
          <a:lstStyle/>
          <a:p>
            <a:r>
              <a:rPr lang="en-US" b="1" dirty="0" smtClean="0"/>
              <a:t>Assessing Intelligence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00200"/>
            <a:ext cx="10301288" cy="46481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William </a:t>
            </a:r>
            <a:r>
              <a:rPr lang="en-US" sz="2800" b="1" dirty="0">
                <a:solidFill>
                  <a:schemeClr val="tx2"/>
                </a:solidFill>
              </a:rPr>
              <a:t>Stern </a:t>
            </a:r>
            <a:r>
              <a:rPr lang="en-US" sz="2800" dirty="0" smtClean="0"/>
              <a:t>-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German </a:t>
            </a:r>
            <a:r>
              <a:rPr lang="en-US" sz="2800" dirty="0"/>
              <a:t>psychologist </a:t>
            </a:r>
            <a:r>
              <a:rPr lang="en-US" sz="2800" dirty="0" smtClean="0"/>
              <a:t>who developed </a:t>
            </a:r>
            <a:r>
              <a:rPr lang="en-US" sz="2800" dirty="0"/>
              <a:t>the </a:t>
            </a:r>
            <a:r>
              <a:rPr lang="en-US" sz="2800" dirty="0" smtClean="0"/>
              <a:t>formula for </a:t>
            </a:r>
            <a:r>
              <a:rPr lang="en-US" sz="2800" b="1" dirty="0" smtClean="0">
                <a:solidFill>
                  <a:schemeClr val="tx2"/>
                </a:solidFill>
              </a:rPr>
              <a:t>IQ</a:t>
            </a:r>
            <a:r>
              <a:rPr lang="en-US" sz="2800" dirty="0" smtClean="0"/>
              <a:t>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chemeClr val="tx2"/>
                </a:solidFill>
              </a:rPr>
              <a:t>Intelligence </a:t>
            </a:r>
            <a:r>
              <a:rPr lang="en-US" sz="2800" b="1" dirty="0" smtClean="0">
                <a:solidFill>
                  <a:schemeClr val="tx2"/>
                </a:solidFill>
              </a:rPr>
              <a:t>Quotient</a:t>
            </a:r>
          </a:p>
          <a:p>
            <a:pPr marL="0" indent="0">
              <a:buNone/>
            </a:pPr>
            <a:r>
              <a:rPr lang="en-US" sz="2800" dirty="0" smtClean="0"/>
              <a:t>			</a:t>
            </a:r>
            <a:r>
              <a:rPr lang="en-US" sz="2800" b="1" dirty="0" smtClean="0">
                <a:solidFill>
                  <a:schemeClr val="tx2"/>
                </a:solidFill>
              </a:rPr>
              <a:t>IQ = Mental </a:t>
            </a:r>
            <a:r>
              <a:rPr lang="en-US" sz="2800" b="1" dirty="0" smtClean="0">
                <a:solidFill>
                  <a:schemeClr val="tx2"/>
                </a:solidFill>
              </a:rPr>
              <a:t>Age ÷ Chronological </a:t>
            </a:r>
            <a:r>
              <a:rPr lang="en-US" sz="2800" b="1" dirty="0" smtClean="0">
                <a:solidFill>
                  <a:schemeClr val="tx2"/>
                </a:solidFill>
              </a:rPr>
              <a:t>Age x 100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/>
              <a:t> 85-114  =  Average (68% of test takers)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/>
              <a:t>115-129 =  Above average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/>
              <a:t>130-144  = Gifted (2.3% of test takers)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/>
              <a:t>145-159 =  Genius (less than 1% of test takers)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/>
              <a:t>70 or lower = </a:t>
            </a:r>
            <a:r>
              <a:rPr lang="en-US" sz="2400" dirty="0" smtClean="0"/>
              <a:t>intellectually </a:t>
            </a:r>
            <a:r>
              <a:rPr lang="en-US" sz="2400" dirty="0" smtClean="0"/>
              <a:t>challenged</a:t>
            </a:r>
          </a:p>
          <a:p>
            <a:r>
              <a:rPr lang="en-US" sz="2800" dirty="0" smtClean="0"/>
              <a:t>Most </a:t>
            </a:r>
            <a:r>
              <a:rPr lang="en-US" sz="2800" dirty="0"/>
              <a:t>current intelligence tests no longer compute an IQ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7823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71" y="457200"/>
            <a:ext cx="9161533" cy="824548"/>
          </a:xfrm>
        </p:spPr>
        <p:txBody>
          <a:bodyPr/>
          <a:lstStyle/>
          <a:p>
            <a:r>
              <a:rPr lang="en-US" sz="3200" b="1" dirty="0" smtClean="0"/>
              <a:t>Normal Distribution of Intelligence Scores</a:t>
            </a:r>
            <a:endParaRPr lang="en-US" sz="3200" b="1" dirty="0"/>
          </a:p>
        </p:txBody>
      </p:sp>
      <p:pic>
        <p:nvPicPr>
          <p:cNvPr id="5" name="Picture 4" descr="Extremes of Intelligence: Intellectual Disability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08347"/>
            <a:ext cx="9948672" cy="44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0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486" y="452718"/>
            <a:ext cx="9049348" cy="998711"/>
          </a:xfrm>
        </p:spPr>
        <p:txBody>
          <a:bodyPr/>
          <a:lstStyle/>
          <a:p>
            <a:r>
              <a:rPr lang="en-US" sz="3600" b="1" dirty="0" smtClean="0"/>
              <a:t>Modern Tests of Mental Abilities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44" y="1261872"/>
            <a:ext cx="10744200" cy="4986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Aptitude tests </a:t>
            </a:r>
            <a:r>
              <a:rPr lang="en-US" sz="2800" dirty="0" smtClean="0"/>
              <a:t>– intended to predict your ability to learn a new skill (SAT, ACT, GRE)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Achievement tests </a:t>
            </a:r>
            <a:r>
              <a:rPr lang="en-US" sz="2800" b="1" dirty="0" smtClean="0"/>
              <a:t>- </a:t>
            </a:r>
            <a:r>
              <a:rPr lang="en-US" sz="2800" dirty="0" smtClean="0"/>
              <a:t>intended to reflect what you have learned (Exams in school, AP test)</a:t>
            </a:r>
          </a:p>
          <a:p>
            <a:r>
              <a:rPr lang="en-US" sz="2800" dirty="0" smtClean="0"/>
              <a:t>Factors that influence your score: </a:t>
            </a:r>
          </a:p>
          <a:p>
            <a:pPr lvl="2"/>
            <a:r>
              <a:rPr lang="en-US" sz="2800" dirty="0" smtClean="0"/>
              <a:t>Your </a:t>
            </a:r>
            <a:r>
              <a:rPr lang="en-US" sz="2800" i="1" dirty="0" smtClean="0"/>
              <a:t>achieved vocabulary</a:t>
            </a:r>
            <a:endParaRPr lang="en-US" sz="2800" dirty="0" smtClean="0"/>
          </a:p>
          <a:p>
            <a:pPr lvl="2"/>
            <a:r>
              <a:rPr lang="en-US" sz="2800" dirty="0" smtClean="0"/>
              <a:t>Your aptitudes for learning and test taking</a:t>
            </a:r>
          </a:p>
          <a:p>
            <a:r>
              <a:rPr lang="en-US" sz="2800" dirty="0" smtClean="0"/>
              <a:t>Most tests, whether labeled aptitude or achievement, assess both ability and </a:t>
            </a:r>
            <a:r>
              <a:rPr lang="en-US" sz="2800" dirty="0" smtClean="0"/>
              <a:t>acquired knowledge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42" y="2805302"/>
            <a:ext cx="2241994" cy="15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1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583347"/>
            <a:ext cx="9404723" cy="722939"/>
          </a:xfrm>
        </p:spPr>
        <p:txBody>
          <a:bodyPr/>
          <a:lstStyle/>
          <a:p>
            <a:r>
              <a:rPr lang="en-US" sz="3200" b="1" dirty="0" smtClean="0"/>
              <a:t>Assessing Intelligence – </a:t>
            </a:r>
            <a:r>
              <a:rPr lang="en-US" sz="3200" b="1" dirty="0"/>
              <a:t>David Wechsler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306286"/>
            <a:ext cx="10256230" cy="49421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Took Stanford-</a:t>
            </a:r>
            <a:r>
              <a:rPr lang="en-US" sz="2800" dirty="0" err="1" smtClean="0"/>
              <a:t>Binet</a:t>
            </a:r>
            <a:r>
              <a:rPr lang="en-US" sz="2800" dirty="0" smtClean="0"/>
              <a:t> as an immigrant child and was labeled “feeble-minded”</a:t>
            </a:r>
          </a:p>
          <a:p>
            <a:r>
              <a:rPr lang="en-US" sz="2800" dirty="0" smtClean="0"/>
              <a:t>Developed </a:t>
            </a:r>
            <a:r>
              <a:rPr lang="en-US" sz="2800" b="1" dirty="0" smtClean="0">
                <a:solidFill>
                  <a:schemeClr val="tx2"/>
                </a:solidFill>
              </a:rPr>
              <a:t>most widely used IQ test </a:t>
            </a:r>
            <a:r>
              <a:rPr lang="en-US" sz="2800" dirty="0" smtClean="0"/>
              <a:t>Wechsler Adult Intelligence Scale </a:t>
            </a:r>
            <a:r>
              <a:rPr lang="en-US" sz="2800" b="1" dirty="0">
                <a:solidFill>
                  <a:schemeClr val="tx2"/>
                </a:solidFill>
              </a:rPr>
              <a:t>(WAIS) </a:t>
            </a:r>
            <a:r>
              <a:rPr lang="en-US" sz="2800" dirty="0" smtClean="0"/>
              <a:t>and the Wechsler Intelligence Scale for Children </a:t>
            </a:r>
            <a:r>
              <a:rPr lang="en-US" sz="2800" b="1" dirty="0" smtClean="0">
                <a:solidFill>
                  <a:schemeClr val="tx2"/>
                </a:solidFill>
              </a:rPr>
              <a:t>(WISC)</a:t>
            </a:r>
          </a:p>
          <a:p>
            <a:r>
              <a:rPr lang="en-US" sz="2800" dirty="0" smtClean="0"/>
              <a:t>Created two separate tests containing 11 subtests: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Verbal test </a:t>
            </a:r>
            <a:r>
              <a:rPr lang="en-US" sz="2800" dirty="0" smtClean="0"/>
              <a:t>– word definitions, math, memory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b="1" dirty="0" smtClean="0"/>
              <a:t>Performance tests </a:t>
            </a:r>
            <a:r>
              <a:rPr lang="en-US" sz="2800" dirty="0" smtClean="0"/>
              <a:t>– 7 subtests that require manipulating objects, assembling picture</a:t>
            </a:r>
          </a:p>
        </p:txBody>
      </p:sp>
    </p:spTree>
    <p:extLst>
      <p:ext uri="{BB962C8B-B14F-4D97-AF65-F5344CB8AC3E}">
        <p14:creationId xmlns:p14="http://schemas.microsoft.com/office/powerpoint/2010/main" val="2833498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lligentiemetin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29" y="4224528"/>
            <a:ext cx="2821762" cy="2121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257" y="452718"/>
            <a:ext cx="9281577" cy="853568"/>
          </a:xfrm>
        </p:spPr>
        <p:txBody>
          <a:bodyPr/>
          <a:lstStyle/>
          <a:p>
            <a:r>
              <a:rPr lang="en-US" sz="3200" b="1" dirty="0"/>
              <a:t>Assessing Intelligence – David Wechsler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87" y="1306286"/>
            <a:ext cx="8779298" cy="530538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WAIS &amp; WISC </a:t>
            </a:r>
            <a:r>
              <a:rPr lang="en-US" sz="2800" dirty="0" smtClean="0"/>
              <a:t>yield </a:t>
            </a:r>
            <a:r>
              <a:rPr lang="en-US" sz="2800" dirty="0" smtClean="0"/>
              <a:t>an overall intelligence score </a:t>
            </a:r>
            <a:r>
              <a:rPr lang="en-US" sz="2800" b="1" dirty="0" smtClean="0"/>
              <a:t>and</a:t>
            </a:r>
            <a:r>
              <a:rPr lang="en-US" sz="2800" dirty="0" smtClean="0"/>
              <a:t> separate scores for verbal comprehension, perceptual organization, working memory, and processing speed</a:t>
            </a:r>
          </a:p>
          <a:p>
            <a:r>
              <a:rPr lang="en-US" sz="2800" dirty="0" smtClean="0"/>
              <a:t>Large discrepancies in scores alert examiner to possible learning problems or brain disorders</a:t>
            </a:r>
          </a:p>
          <a:p>
            <a:r>
              <a:rPr lang="en-US" sz="2800" dirty="0" smtClean="0"/>
              <a:t>Provides clues to cognitive strengths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1584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693330"/>
          </a:xfrm>
        </p:spPr>
        <p:txBody>
          <a:bodyPr/>
          <a:lstStyle/>
          <a:p>
            <a:r>
              <a:rPr lang="en-US" sz="3600" b="1" dirty="0" smtClean="0"/>
              <a:t>Principles of Test Construction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8656"/>
            <a:ext cx="8946541" cy="4956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To be widely accepted, tests must meet three criteria. They must be:</a:t>
            </a:r>
          </a:p>
          <a:p>
            <a:endParaRPr lang="en-US" sz="3200" dirty="0" smtClean="0"/>
          </a:p>
          <a:p>
            <a:pPr marL="1428750" lvl="4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tx2"/>
                </a:solidFill>
              </a:rPr>
              <a:t>Standardized</a:t>
            </a:r>
            <a:endParaRPr lang="en-US" sz="3200" b="1" dirty="0">
              <a:solidFill>
                <a:schemeClr val="tx2"/>
              </a:solidFill>
            </a:endParaRPr>
          </a:p>
          <a:p>
            <a:pPr marL="1428750" lvl="4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tx2"/>
                </a:solidFill>
              </a:rPr>
              <a:t>Reliable</a:t>
            </a:r>
            <a:endParaRPr lang="en-US" sz="3200" b="1" dirty="0">
              <a:solidFill>
                <a:schemeClr val="tx2"/>
              </a:solidFill>
            </a:endParaRPr>
          </a:p>
          <a:p>
            <a:pPr marL="1428750" lvl="4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tx2"/>
                </a:solidFill>
              </a:rPr>
              <a:t>Valid</a:t>
            </a:r>
          </a:p>
        </p:txBody>
      </p:sp>
      <p:pic>
        <p:nvPicPr>
          <p:cNvPr id="8" name="Picture 7" descr="1.6 - Have Fun With It! | STAT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2194560"/>
            <a:ext cx="4096624" cy="43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6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52718"/>
            <a:ext cx="9319314" cy="847272"/>
          </a:xfrm>
        </p:spPr>
        <p:txBody>
          <a:bodyPr/>
          <a:lstStyle/>
          <a:p>
            <a:r>
              <a:rPr lang="en-US" sz="3200" b="1" dirty="0" smtClean="0"/>
              <a:t>Principles of Test Construction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2" y="1211856"/>
            <a:ext cx="10597896" cy="50365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Standardization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– the process of defining meaningful scores relative to a pretested group (standardization group)</a:t>
            </a:r>
          </a:p>
          <a:p>
            <a:pPr marL="742950" lvl="2" indent="-287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Everyone takes the same test under the same conditions.</a:t>
            </a:r>
          </a:p>
          <a:p>
            <a:pPr marL="742950" lvl="2" indent="-2873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Allows </a:t>
            </a:r>
            <a:r>
              <a:rPr lang="en-US" sz="2800" dirty="0" smtClean="0"/>
              <a:t>scores to be compared statistically</a:t>
            </a:r>
            <a:r>
              <a:rPr lang="en-US" sz="2800" dirty="0" smtClean="0"/>
              <a:t>.</a:t>
            </a:r>
          </a:p>
          <a:p>
            <a:pPr marL="741363" indent="-284163" defTabSz="1714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dirty="0" smtClean="0"/>
              <a:t>Helps </a:t>
            </a:r>
            <a:r>
              <a:rPr lang="en-US" sz="2800" dirty="0"/>
              <a:t>eliminate possible bias of those giving or scoring the test</a:t>
            </a:r>
            <a:r>
              <a:rPr lang="en-US" sz="2800" dirty="0" smtClean="0"/>
              <a:t>, making </a:t>
            </a:r>
            <a:r>
              <a:rPr lang="en-US" sz="2800" dirty="0"/>
              <a:t>it </a:t>
            </a:r>
            <a:r>
              <a:rPr lang="en-US" sz="2800" i="1" dirty="0"/>
              <a:t>objective?....</a:t>
            </a:r>
            <a:endParaRPr lang="en-US" sz="2800" dirty="0" smtClean="0"/>
          </a:p>
          <a:p>
            <a:pPr marL="457200" lvl="1" indent="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  <p:pic>
        <p:nvPicPr>
          <p:cNvPr id="5" name="Picture 4" descr="Fairview High School &gt; Overvie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39" y="5001768"/>
            <a:ext cx="2196877" cy="1484376"/>
          </a:xfrm>
          <a:prstGeom prst="rect">
            <a:avLst/>
          </a:prstGeom>
        </p:spPr>
      </p:pic>
      <p:pic>
        <p:nvPicPr>
          <p:cNvPr id="7" name="Picture 6" descr="Achievement growth: International and U.S. state trends i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32" y="2139696"/>
            <a:ext cx="1490792" cy="1381710"/>
          </a:xfrm>
          <a:prstGeom prst="rect">
            <a:avLst/>
          </a:prstGeom>
        </p:spPr>
      </p:pic>
      <p:pic>
        <p:nvPicPr>
          <p:cNvPr id="8" name="Picture 7" descr="A Principal's Reflections: Standardization Will Destroy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44" y="4534393"/>
            <a:ext cx="2586696" cy="20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51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89294"/>
            <a:ext cx="9328458" cy="693036"/>
          </a:xfrm>
        </p:spPr>
        <p:txBody>
          <a:bodyPr/>
          <a:lstStyle/>
          <a:p>
            <a:r>
              <a:rPr lang="en-US" sz="3600" b="1" dirty="0"/>
              <a:t>Principles of Test Construction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4362" y="1425909"/>
            <a:ext cx="11101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Bell-Shaped Curve </a:t>
            </a:r>
            <a:r>
              <a:rPr lang="en-US" sz="2800" b="1" dirty="0" smtClean="0"/>
              <a:t>– </a:t>
            </a:r>
            <a:r>
              <a:rPr lang="en-US" sz="2800" dirty="0" smtClean="0"/>
              <a:t>Standardized tests produce a normal </a:t>
            </a:r>
            <a:r>
              <a:rPr lang="en-US" sz="2800" dirty="0" smtClean="0"/>
              <a:t>distribution </a:t>
            </a:r>
            <a:r>
              <a:rPr lang="en-US" sz="2800" dirty="0" smtClean="0"/>
              <a:t>of test </a:t>
            </a:r>
            <a:r>
              <a:rPr lang="en-US" sz="2800" dirty="0" smtClean="0"/>
              <a:t>scores </a:t>
            </a:r>
          </a:p>
          <a:p>
            <a:pPr marL="457200" indent="55563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symmetrical</a:t>
            </a:r>
            <a:r>
              <a:rPr lang="en-US" sz="2800" dirty="0"/>
              <a:t>, </a:t>
            </a:r>
            <a:r>
              <a:rPr lang="en-US" sz="2800" dirty="0" smtClean="0"/>
              <a:t>bell-shaped curve</a:t>
            </a:r>
          </a:p>
          <a:p>
            <a:pPr marL="457200" indent="55563"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sz="2800" dirty="0" smtClean="0"/>
              <a:t> </a:t>
            </a:r>
            <a:r>
              <a:rPr lang="en-US" sz="2800" dirty="0"/>
              <a:t>majority will fall within 30 points + or – of the middle (100)</a:t>
            </a:r>
          </a:p>
          <a:p>
            <a:endParaRPr lang="en-US" sz="3200" dirty="0"/>
          </a:p>
        </p:txBody>
      </p:sp>
      <p:pic>
        <p:nvPicPr>
          <p:cNvPr id="5" name="Picture 4" descr="The Null Hypothesis « Disjointed Think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84" y="3354511"/>
            <a:ext cx="5093208" cy="32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3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Flynn Effect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2" y="1357313"/>
            <a:ext cx="10369552" cy="48910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Worldwide phenomenon of increase in intelligence test scores – cause unknown </a:t>
            </a:r>
          </a:p>
          <a:p>
            <a:endParaRPr lang="en-US" sz="28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036" y="2526766"/>
            <a:ext cx="7566902" cy="39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06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courtesy of Stuart Miles / FreeDigitalPhotos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58" y="1856232"/>
            <a:ext cx="2026122" cy="1838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9" y="452718"/>
            <a:ext cx="9452678" cy="835755"/>
          </a:xfrm>
        </p:spPr>
        <p:txBody>
          <a:bodyPr/>
          <a:lstStyle/>
          <a:p>
            <a:r>
              <a:rPr lang="en-US" sz="3200" b="1" dirty="0"/>
              <a:t>Principles of Test </a:t>
            </a:r>
            <a:r>
              <a:rPr lang="en-US" sz="3200" b="1" dirty="0" smtClean="0"/>
              <a:t>Construction - Reliability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49" y="1288473"/>
            <a:ext cx="10469563" cy="506756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800" b="1" dirty="0" smtClean="0">
                <a:solidFill>
                  <a:schemeClr val="tx2"/>
                </a:solidFill>
              </a:rPr>
              <a:t>Reliability</a:t>
            </a:r>
            <a:r>
              <a:rPr lang="en-US" sz="2800" dirty="0" smtClean="0"/>
              <a:t> = the </a:t>
            </a:r>
            <a:r>
              <a:rPr lang="en-US" sz="2800" dirty="0"/>
              <a:t>degree to which a test can be repeated with the same </a:t>
            </a:r>
            <a:r>
              <a:rPr lang="en-US" sz="2800" dirty="0" smtClean="0"/>
              <a:t>results </a:t>
            </a:r>
            <a:r>
              <a:rPr lang="en-US" sz="2800" dirty="0" smtClean="0"/>
              <a:t>(consistent)</a:t>
            </a:r>
          </a:p>
          <a:p>
            <a:pPr marL="342900" lvl="1" indent="-342900"/>
            <a:endParaRPr lang="en-US" sz="2800" dirty="0" smtClean="0"/>
          </a:p>
          <a:p>
            <a:r>
              <a:rPr lang="en-US" sz="2800" dirty="0" smtClean="0"/>
              <a:t>Methods </a:t>
            </a:r>
            <a:r>
              <a:rPr lang="en-US" sz="2800" dirty="0" smtClean="0"/>
              <a:t>for checking for </a:t>
            </a:r>
            <a:r>
              <a:rPr lang="en-US" sz="2800" b="1" dirty="0" smtClean="0"/>
              <a:t>reliability</a:t>
            </a:r>
            <a:r>
              <a:rPr lang="en-US" sz="280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Test-Retest Reliability </a:t>
            </a:r>
            <a:r>
              <a:rPr lang="en-US" sz="2800" dirty="0" smtClean="0"/>
              <a:t>– group takes same test twice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Split-Half Reliability </a:t>
            </a:r>
            <a:r>
              <a:rPr lang="en-US" sz="2800" dirty="0" smtClean="0"/>
              <a:t>– correlation calculated between person’s 2 scores on comparable halves of the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Alternative Form Reliability </a:t>
            </a:r>
            <a:r>
              <a:rPr lang="en-US" sz="2800" dirty="0" smtClean="0"/>
              <a:t>– use another similar test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58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1" y="452718"/>
            <a:ext cx="9400566" cy="67758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Theories of Intelligence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83324"/>
            <a:ext cx="10103950" cy="4865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Charles Spearman (early 1900’s)</a:t>
            </a:r>
          </a:p>
          <a:p>
            <a:r>
              <a:rPr lang="en-US" sz="2600" dirty="0" smtClean="0"/>
              <a:t>Noticed scores on tests of cognitive abilities were positively correlated – People who do well on one do well on others.</a:t>
            </a:r>
          </a:p>
          <a:p>
            <a:r>
              <a:rPr lang="en-US" sz="2600" dirty="0" smtClean="0"/>
              <a:t>Used </a:t>
            </a:r>
            <a:r>
              <a:rPr lang="en-US" sz="2600" b="1" dirty="0" smtClean="0">
                <a:solidFill>
                  <a:srgbClr val="FFC000"/>
                </a:solidFill>
              </a:rPr>
              <a:t>factor analysis </a:t>
            </a:r>
            <a:r>
              <a:rPr lang="en-US" sz="2600" dirty="0" smtClean="0"/>
              <a:t>– a statistical method used to show the relationship between variables in intelligence.</a:t>
            </a:r>
          </a:p>
          <a:p>
            <a:r>
              <a:rPr lang="en-US" sz="2600" dirty="0" smtClean="0"/>
              <a:t>Believed that there was a single intelligence (general intelligence) called the </a:t>
            </a:r>
            <a:r>
              <a:rPr lang="en-US" sz="2600" b="1" dirty="0" smtClean="0">
                <a:solidFill>
                  <a:srgbClr val="FFC000"/>
                </a:solidFill>
              </a:rPr>
              <a:t>g factor </a:t>
            </a:r>
            <a:r>
              <a:rPr lang="en-US" sz="2600" dirty="0" smtClean="0"/>
              <a:t>– If you were intelligent in one area, you were intelligent in other areas</a:t>
            </a:r>
          </a:p>
          <a:p>
            <a:r>
              <a:rPr lang="en-US" sz="2600" dirty="0" smtClean="0"/>
              <a:t>Idea of a general mental capacity expressed by a single score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88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27024"/>
            <a:ext cx="9355890" cy="849609"/>
          </a:xfrm>
        </p:spPr>
        <p:txBody>
          <a:bodyPr/>
          <a:lstStyle/>
          <a:p>
            <a:r>
              <a:rPr lang="en-US" sz="3200" b="1" dirty="0"/>
              <a:t>Principles of Test </a:t>
            </a:r>
            <a:r>
              <a:rPr lang="en-US" sz="3200" b="1" dirty="0" smtClean="0"/>
              <a:t>Construction - Validity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3" y="1376633"/>
            <a:ext cx="9473047" cy="520990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Validity</a:t>
            </a:r>
            <a:r>
              <a:rPr lang="en-US" sz="2800" dirty="0" smtClean="0"/>
              <a:t> = The </a:t>
            </a:r>
            <a:r>
              <a:rPr lang="en-US" sz="2800" dirty="0" smtClean="0"/>
              <a:t>extent to which the test actually measures what it is supposed to measure or predicts what its supposed to predict – It’s </a:t>
            </a:r>
            <a:r>
              <a:rPr lang="en-US" sz="2800" dirty="0" smtClean="0"/>
              <a:t>accurate!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Types of validity: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Content </a:t>
            </a:r>
            <a:r>
              <a:rPr lang="en-US" sz="2800" b="1" dirty="0" smtClean="0">
                <a:solidFill>
                  <a:schemeClr val="tx2"/>
                </a:solidFill>
              </a:rPr>
              <a:t>validity </a:t>
            </a:r>
            <a:r>
              <a:rPr lang="en-US" sz="2800" dirty="0" smtClean="0"/>
              <a:t>– </a:t>
            </a:r>
            <a:r>
              <a:rPr lang="en-US" sz="2800" dirty="0"/>
              <a:t>tests what was supposed to be </a:t>
            </a:r>
            <a:r>
              <a:rPr lang="en-US" sz="2800" dirty="0" smtClean="0"/>
              <a:t>tested; </a:t>
            </a:r>
            <a:r>
              <a:rPr lang="en-US" sz="2800" dirty="0" smtClean="0"/>
              <a:t>content </a:t>
            </a:r>
            <a:r>
              <a:rPr lang="en-US" sz="2800" dirty="0" smtClean="0"/>
              <a:t>of the test is </a:t>
            </a:r>
            <a:r>
              <a:rPr lang="en-US" sz="2800" dirty="0" smtClean="0"/>
              <a:t>fair (course exam)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Predictive </a:t>
            </a:r>
            <a:r>
              <a:rPr lang="en-US" sz="2800" b="1" dirty="0" smtClean="0">
                <a:solidFill>
                  <a:schemeClr val="tx2"/>
                </a:solidFill>
              </a:rPr>
              <a:t>validity </a:t>
            </a:r>
            <a:r>
              <a:rPr lang="en-US" sz="2800" dirty="0" smtClean="0"/>
              <a:t>– the </a:t>
            </a:r>
            <a:r>
              <a:rPr lang="en-US" sz="2800" dirty="0" smtClean="0"/>
              <a:t>test should accurately predict </a:t>
            </a:r>
            <a:r>
              <a:rPr lang="en-US" sz="2800" dirty="0" smtClean="0"/>
              <a:t>the outcome or </a:t>
            </a:r>
            <a:r>
              <a:rPr lang="en-US" sz="2800" dirty="0" smtClean="0"/>
              <a:t>behavior that </a:t>
            </a:r>
            <a:r>
              <a:rPr lang="en-US" sz="2800" dirty="0" smtClean="0"/>
              <a:t>it is designed to predict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313" y="1510051"/>
            <a:ext cx="2304281" cy="2220701"/>
          </a:xfrm>
          <a:prstGeom prst="rect">
            <a:avLst/>
          </a:prstGeom>
        </p:spPr>
      </p:pic>
      <p:pic>
        <p:nvPicPr>
          <p:cNvPr id="5" name="Picture 4" descr="Learning and Evaluation/Archive/Learning module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38" y="4744402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06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964" y="452718"/>
            <a:ext cx="9468196" cy="697209"/>
          </a:xfrm>
        </p:spPr>
        <p:txBody>
          <a:bodyPr/>
          <a:lstStyle/>
          <a:p>
            <a:r>
              <a:rPr lang="en-US" sz="3000" b="1" dirty="0"/>
              <a:t>Principles of Test Construction </a:t>
            </a:r>
            <a:r>
              <a:rPr lang="en-US" sz="3000" b="1" dirty="0" smtClean="0"/>
              <a:t>– Predictive Validity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664" y="1298448"/>
            <a:ext cx="10661627" cy="494995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Aptitude tests must have </a:t>
            </a:r>
            <a:r>
              <a:rPr lang="en-US" sz="2800" b="1" dirty="0">
                <a:solidFill>
                  <a:schemeClr val="tx2"/>
                </a:solidFill>
              </a:rPr>
              <a:t>predictive validity </a:t>
            </a:r>
            <a:r>
              <a:rPr lang="en-US" sz="2800" dirty="0" smtClean="0"/>
              <a:t>-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they </a:t>
            </a:r>
            <a:r>
              <a:rPr lang="en-US" sz="2800" dirty="0"/>
              <a:t>predict future achievement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tx2"/>
                </a:solidFill>
              </a:rPr>
              <a:t>Criterion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– The behavior </a:t>
            </a:r>
            <a:r>
              <a:rPr lang="en-US" sz="2800" dirty="0" smtClean="0"/>
              <a:t>(future college grads) that </a:t>
            </a:r>
            <a:r>
              <a:rPr lang="en-US" sz="2800" dirty="0" smtClean="0"/>
              <a:t>a test </a:t>
            </a:r>
            <a:r>
              <a:rPr lang="en-US" sz="2800" dirty="0" smtClean="0"/>
              <a:t>(SAT) is </a:t>
            </a:r>
            <a:r>
              <a:rPr lang="en-US" sz="2800" dirty="0" smtClean="0"/>
              <a:t>designed to predict; thus, the measure used in defining whether the test has predictive validity </a:t>
            </a:r>
            <a:endParaRPr lang="en-US" sz="2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Predictive </a:t>
            </a:r>
            <a:r>
              <a:rPr lang="en-US" sz="2800" dirty="0" smtClean="0"/>
              <a:t>power is fairly strong in the early years (ages 6-12) but later </a:t>
            </a:r>
            <a:r>
              <a:rPr lang="en-US" sz="2800" dirty="0" smtClean="0"/>
              <a:t>weakens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When we validate a test using a wide range of people but then use it with restricted range of people, it loses much of its predictive validity - SAT </a:t>
            </a:r>
            <a:r>
              <a:rPr lang="en-US" sz="2800" dirty="0" smtClean="0"/>
              <a:t>&amp; GRE </a:t>
            </a:r>
            <a:r>
              <a:rPr lang="en-US" sz="2800" dirty="0" smtClean="0"/>
              <a:t>are less </a:t>
            </a:r>
            <a:r>
              <a:rPr lang="en-US" sz="2800" dirty="0" smtClean="0"/>
              <a:t>successful in predicting </a:t>
            </a:r>
            <a:r>
              <a:rPr lang="en-US" sz="2800" dirty="0" smtClean="0"/>
              <a:t>success for this reason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82014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740664"/>
            <a:ext cx="9404723" cy="722376"/>
          </a:xfrm>
        </p:spPr>
        <p:txBody>
          <a:bodyPr/>
          <a:lstStyle/>
          <a:p>
            <a:r>
              <a:rPr lang="en-US" sz="3200" b="1" dirty="0"/>
              <a:t>Principles of Test </a:t>
            </a:r>
            <a:r>
              <a:rPr lang="en-US" sz="3200" b="1" dirty="0" smtClean="0"/>
              <a:t>Construction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6111" y="1618488"/>
            <a:ext cx="5836986" cy="4611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Keep in mind that reliability does not ensure validity!</a:t>
            </a:r>
          </a:p>
          <a:p>
            <a:pPr indent="-169863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sz="2800" dirty="0"/>
              <a:t>If you used an inaccurate tape measure to measure height, </a:t>
            </a:r>
            <a:r>
              <a:rPr lang="en-US" sz="2800" dirty="0" smtClean="0"/>
              <a:t>your report </a:t>
            </a:r>
            <a:r>
              <a:rPr lang="en-US" sz="2800" dirty="0"/>
              <a:t>would have high reliability but low validity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63040"/>
            <a:ext cx="4793820" cy="504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0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2657"/>
          </a:xfrm>
        </p:spPr>
        <p:txBody>
          <a:bodyPr/>
          <a:lstStyle/>
          <a:p>
            <a:r>
              <a:rPr lang="en-US" sz="3600" b="1" dirty="0" smtClean="0"/>
              <a:t>Stability or Change?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76374"/>
            <a:ext cx="10660063" cy="4772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Can we observe infants and determine future intelligence? </a:t>
            </a:r>
            <a:r>
              <a:rPr lang="en-US" sz="2800" dirty="0" smtClean="0"/>
              <a:t>At what </a:t>
            </a:r>
            <a:r>
              <a:rPr lang="en-US" sz="2800" dirty="0"/>
              <a:t>age can we start predicting?</a:t>
            </a:r>
          </a:p>
          <a:p>
            <a:pPr lvl="1" indent="-114300">
              <a:buFont typeface="Arial" panose="020B0604020202020204" pitchFamily="34" charset="0"/>
              <a:buChar char="•"/>
            </a:pPr>
            <a:r>
              <a:rPr lang="en-US" sz="2800" dirty="0" smtClean="0"/>
              <a:t>By </a:t>
            </a:r>
            <a:r>
              <a:rPr lang="en-US" sz="2800" dirty="0"/>
              <a:t>age 4 we can reliably test and predict future scores</a:t>
            </a:r>
          </a:p>
          <a:p>
            <a:pPr lvl="1" indent="-114300">
              <a:buFont typeface="Arial" panose="020B0604020202020204" pitchFamily="34" charset="0"/>
              <a:buChar char="•"/>
            </a:pPr>
            <a:r>
              <a:rPr lang="en-US" sz="2800" dirty="0" smtClean="0"/>
              <a:t>By </a:t>
            </a:r>
            <a:r>
              <a:rPr lang="en-US" sz="2800" dirty="0"/>
              <a:t>age 7, </a:t>
            </a:r>
            <a:r>
              <a:rPr lang="en-US" sz="2800" dirty="0" smtClean="0"/>
              <a:t>test scores stabilize but </a:t>
            </a:r>
            <a:r>
              <a:rPr lang="en-US" sz="2800" dirty="0"/>
              <a:t>aren’t always </a:t>
            </a:r>
            <a:r>
              <a:rPr lang="en-US" sz="2800" dirty="0" smtClean="0"/>
              <a:t>fixed</a:t>
            </a:r>
          </a:p>
          <a:p>
            <a:pPr marL="0" lvl="1" indent="0">
              <a:buNone/>
            </a:pPr>
            <a:r>
              <a:rPr lang="en-US" sz="2800" dirty="0" smtClean="0"/>
              <a:t>The consistency of scores over time increases with the age of the child.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4245807"/>
            <a:ext cx="3971400" cy="23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20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452718"/>
            <a:ext cx="9155484" cy="833157"/>
          </a:xfrm>
        </p:spPr>
        <p:txBody>
          <a:bodyPr/>
          <a:lstStyle/>
          <a:p>
            <a:r>
              <a:rPr lang="en-US" sz="3600" b="1" dirty="0" smtClean="0"/>
              <a:t>Extremes of Intelligence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85876"/>
            <a:ext cx="9059253" cy="49625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2"/>
                </a:solidFill>
              </a:rPr>
              <a:t>Intellectual disability </a:t>
            </a:r>
            <a:r>
              <a:rPr lang="en-US" sz="2800" dirty="0"/>
              <a:t>– (formerly mental retardation)</a:t>
            </a:r>
          </a:p>
          <a:p>
            <a:pPr marL="857250" lvl="2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Limited </a:t>
            </a:r>
            <a:r>
              <a:rPr lang="en-US" sz="2800" dirty="0"/>
              <a:t>mental </a:t>
            </a:r>
            <a:r>
              <a:rPr lang="en-US" sz="2800" dirty="0" smtClean="0"/>
              <a:t>ability – </a:t>
            </a:r>
            <a:r>
              <a:rPr lang="en-US" sz="2800" dirty="0"/>
              <a:t>IQ of 70 or below</a:t>
            </a:r>
          </a:p>
          <a:p>
            <a:pPr marL="857250" lvl="2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Varies </a:t>
            </a:r>
            <a:r>
              <a:rPr lang="en-US" sz="2800" dirty="0"/>
              <a:t>from mild to profound</a:t>
            </a:r>
          </a:p>
          <a:p>
            <a:pPr marL="857250" lvl="2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Difficulty </a:t>
            </a:r>
            <a:r>
              <a:rPr lang="en-US" sz="2800" dirty="0"/>
              <a:t>in adapting to demands of life</a:t>
            </a:r>
          </a:p>
          <a:p>
            <a:pPr marL="857250" lvl="2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1</a:t>
            </a:r>
            <a:r>
              <a:rPr lang="en-US" sz="2800" dirty="0"/>
              <a:t>% of population</a:t>
            </a:r>
          </a:p>
          <a:p>
            <a:pPr marL="857250" lvl="2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50</a:t>
            </a:r>
            <a:r>
              <a:rPr lang="en-US" sz="2800" dirty="0"/>
              <a:t>% more males than </a:t>
            </a:r>
            <a:r>
              <a:rPr lang="en-US" sz="2800" dirty="0" smtClean="0"/>
              <a:t>females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Down </a:t>
            </a:r>
            <a:r>
              <a:rPr lang="en-US" sz="2800" b="1" dirty="0">
                <a:solidFill>
                  <a:schemeClr val="tx2"/>
                </a:solidFill>
              </a:rPr>
              <a:t>Syndrome </a:t>
            </a:r>
            <a:r>
              <a:rPr lang="en-US" sz="2800" dirty="0"/>
              <a:t>– physical cause</a:t>
            </a:r>
          </a:p>
          <a:p>
            <a:pPr marL="857250" lvl="2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Caused </a:t>
            </a:r>
            <a:r>
              <a:rPr lang="en-US" sz="2800" dirty="0"/>
              <a:t>by extra chromosome 21</a:t>
            </a:r>
          </a:p>
          <a:p>
            <a:pPr marL="857250" lvl="2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Intellectual </a:t>
            </a:r>
            <a:r>
              <a:rPr lang="en-US" sz="2800" dirty="0"/>
              <a:t>disability and associated physical disorders</a:t>
            </a:r>
          </a:p>
          <a:p>
            <a:pPr marL="857250" lvl="2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57250" lvl="2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3067050"/>
            <a:ext cx="2931601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88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0307"/>
          </a:xfrm>
        </p:spPr>
        <p:txBody>
          <a:bodyPr/>
          <a:lstStyle/>
          <a:p>
            <a:r>
              <a:rPr lang="en-US" sz="4000" b="1" dirty="0" smtClean="0"/>
              <a:t>Aging and Intelligence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09700"/>
            <a:ext cx="7069138" cy="48387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Cross sectional studies </a:t>
            </a:r>
            <a:r>
              <a:rPr lang="en-US" sz="2400" dirty="0" smtClean="0"/>
              <a:t>compare people of different ages at the same point in time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Longitudinal studies </a:t>
            </a:r>
            <a:r>
              <a:rPr lang="en-US" sz="2400" dirty="0" smtClean="0"/>
              <a:t>follow and re-test the same cohort over a period of years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Fluid intelligence </a:t>
            </a:r>
            <a:r>
              <a:rPr lang="en-US" sz="2400" dirty="0" smtClean="0"/>
              <a:t>– our ability to reason speedily and abstractly; tends to decrease with age, especially during late adulthood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Crystalized intelligence </a:t>
            </a:r>
            <a:r>
              <a:rPr lang="en-US" sz="2400" dirty="0" smtClean="0"/>
              <a:t>– our accumulated knowledge and verbal skills; tends to increase with age</a:t>
            </a:r>
          </a:p>
        </p:txBody>
      </p:sp>
      <p:pic>
        <p:nvPicPr>
          <p:cNvPr id="5" name="Picture 4" descr="File:Fluid intelligence decline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10" y="1769768"/>
            <a:ext cx="4251668" cy="32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08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05118"/>
            <a:ext cx="9404723" cy="785532"/>
          </a:xfrm>
        </p:spPr>
        <p:txBody>
          <a:bodyPr/>
          <a:lstStyle/>
          <a:p>
            <a:r>
              <a:rPr lang="en-US" sz="4000" b="1" dirty="0"/>
              <a:t>Extremes of Intelligence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90676"/>
            <a:ext cx="9564689" cy="46577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Lewis </a:t>
            </a:r>
            <a:r>
              <a:rPr lang="en-US" sz="2800" dirty="0" err="1" smtClean="0"/>
              <a:t>Terman</a:t>
            </a:r>
            <a:r>
              <a:rPr lang="en-US" sz="2800" dirty="0" smtClean="0"/>
              <a:t> - California </a:t>
            </a:r>
            <a:r>
              <a:rPr lang="en-US" sz="2800" dirty="0"/>
              <a:t>study </a:t>
            </a:r>
            <a:r>
              <a:rPr lang="en-US" sz="2800" dirty="0" smtClean="0"/>
              <a:t>of more than 1500 children with IQ’s over </a:t>
            </a:r>
            <a:r>
              <a:rPr lang="en-US" sz="2800" dirty="0"/>
              <a:t>135 – </a:t>
            </a:r>
            <a:r>
              <a:rPr lang="en-US" sz="2800" dirty="0" smtClean="0"/>
              <a:t>found children </a:t>
            </a:r>
            <a:r>
              <a:rPr lang="en-US" sz="2800" dirty="0"/>
              <a:t>were </a:t>
            </a:r>
            <a:r>
              <a:rPr lang="en-US" sz="2800" dirty="0" smtClean="0"/>
              <a:t>not maladjusted </a:t>
            </a:r>
            <a:r>
              <a:rPr lang="en-US" sz="2800" dirty="0"/>
              <a:t>later in life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Healthy, well-adjusted, and unusually successful </a:t>
            </a:r>
            <a:r>
              <a:rPr lang="en-US" sz="2800" dirty="0"/>
              <a:t>academically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Sometimes more isolated and introverted</a:t>
            </a:r>
            <a:r>
              <a:rPr lang="en-US" sz="2800" dirty="0"/>
              <a:t>, </a:t>
            </a:r>
            <a:r>
              <a:rPr lang="en-US" sz="2800" dirty="0" smtClean="0"/>
              <a:t>but most thrive </a:t>
            </a:r>
            <a:endParaRPr lang="en-US" sz="2800" dirty="0"/>
          </a:p>
        </p:txBody>
      </p:sp>
      <p:pic>
        <p:nvPicPr>
          <p:cNvPr id="4" name="Picture 3" descr="Career opportunities in Physics after Class XII - Gonit So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4357953"/>
            <a:ext cx="2743199" cy="22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24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28650"/>
            <a:ext cx="9404723" cy="838200"/>
          </a:xfrm>
        </p:spPr>
        <p:txBody>
          <a:bodyPr/>
          <a:lstStyle/>
          <a:p>
            <a:r>
              <a:rPr lang="en-US" sz="3600" b="1" dirty="0"/>
              <a:t>Extremes of Intelligence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466850"/>
            <a:ext cx="10229850" cy="478154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Should there be segregated </a:t>
            </a:r>
            <a:r>
              <a:rPr lang="en-US" sz="2800" dirty="0" smtClean="0"/>
              <a:t>education</a:t>
            </a:r>
            <a:r>
              <a:rPr lang="en-US" sz="2800" dirty="0"/>
              <a:t>?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Many children who are intellectually challenged are now </a:t>
            </a:r>
            <a:r>
              <a:rPr lang="en-US" sz="2800" i="1" dirty="0" smtClean="0"/>
              <a:t>mainstreamed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Gifted children receive academic enrichment not available to 95% of other students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Criticisms:</a:t>
            </a:r>
          </a:p>
          <a:p>
            <a:pPr lvl="1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Tracking by aptitude may promote segregation and prejudice and widen the achievement gap</a:t>
            </a:r>
          </a:p>
          <a:p>
            <a:pPr lvl="1" indent="-1143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Self-Fulfilling Prophecy </a:t>
            </a:r>
            <a:r>
              <a:rPr lang="en-US" sz="2800" dirty="0"/>
              <a:t>– </a:t>
            </a:r>
            <a:r>
              <a:rPr lang="en-US" sz="2800" dirty="0" smtClean="0"/>
              <a:t>label </a:t>
            </a:r>
            <a:r>
              <a:rPr lang="en-US" sz="2800" dirty="0"/>
              <a:t>may </a:t>
            </a:r>
            <a:r>
              <a:rPr lang="en-US" sz="2800" dirty="0" smtClean="0"/>
              <a:t>influence children to live up to the expectation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3808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43193"/>
            <a:ext cx="9404723" cy="680757"/>
          </a:xfrm>
        </p:spPr>
        <p:txBody>
          <a:bodyPr/>
          <a:lstStyle/>
          <a:p>
            <a:r>
              <a:rPr lang="en-US" sz="3600" b="1" dirty="0" smtClean="0"/>
              <a:t>Genetic Influences on Intelligence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00174"/>
            <a:ext cx="10391775" cy="51911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Twin researchers have said </a:t>
            </a:r>
            <a:r>
              <a:rPr lang="en-US" sz="2800" dirty="0" smtClean="0"/>
              <a:t>that 50</a:t>
            </a:r>
            <a:r>
              <a:rPr lang="en-US" sz="2800" dirty="0"/>
              <a:t>% to 70% of intelligence </a:t>
            </a:r>
            <a:r>
              <a:rPr lang="en-US" sz="2800" dirty="0" smtClean="0"/>
              <a:t>score variation </a:t>
            </a:r>
            <a:r>
              <a:rPr lang="en-US" sz="2800" dirty="0"/>
              <a:t>can be attributed </a:t>
            </a:r>
            <a:r>
              <a:rPr lang="en-US" sz="2800" dirty="0" smtClean="0"/>
              <a:t>to genetic variation </a:t>
            </a:r>
          </a:p>
          <a:p>
            <a:pPr marL="514350" lvl="1" indent="-1143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Heritability</a:t>
            </a:r>
            <a:r>
              <a:rPr lang="en-US" sz="2400" dirty="0" smtClean="0"/>
              <a:t> – the extent to which differences among people are attributed to genetic factors 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Brain </a:t>
            </a:r>
            <a:r>
              <a:rPr lang="en-US" sz="2800" dirty="0"/>
              <a:t>scans show that there </a:t>
            </a:r>
            <a:r>
              <a:rPr lang="en-US" sz="2800" dirty="0" smtClean="0"/>
              <a:t>is similar </a:t>
            </a:r>
            <a:r>
              <a:rPr lang="en-US" sz="2800" dirty="0"/>
              <a:t>gray matter volume </a:t>
            </a:r>
            <a:r>
              <a:rPr lang="en-US" sz="2800" dirty="0" smtClean="0"/>
              <a:t>in identical </a:t>
            </a:r>
            <a:r>
              <a:rPr lang="en-US" sz="2800" dirty="0"/>
              <a:t>twins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Researchers </a:t>
            </a:r>
            <a:r>
              <a:rPr lang="en-US" sz="2800" dirty="0"/>
              <a:t>have found </a:t>
            </a:r>
            <a:r>
              <a:rPr lang="en-US" sz="2800" dirty="0" smtClean="0"/>
              <a:t>gene clusters </a:t>
            </a:r>
            <a:r>
              <a:rPr lang="en-US" sz="2800" dirty="0"/>
              <a:t>that influence variations </a:t>
            </a:r>
            <a:r>
              <a:rPr lang="en-US" sz="2800" dirty="0" smtClean="0"/>
              <a:t>in intelligence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Adopted children’s intelligence scores become more like those of their biological parents</a:t>
            </a:r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7281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26589" cy="1185582"/>
          </a:xfrm>
        </p:spPr>
        <p:txBody>
          <a:bodyPr/>
          <a:lstStyle/>
          <a:p>
            <a:r>
              <a:rPr lang="en-US" sz="3600" b="1" dirty="0"/>
              <a:t>Genetic Influences on </a:t>
            </a:r>
            <a:r>
              <a:rPr lang="en-US" sz="3600" b="1" dirty="0" smtClean="0"/>
              <a:t>Intelligence – Twin and Adoption Studies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205" y="1763503"/>
            <a:ext cx="6820695" cy="48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01" y="452718"/>
            <a:ext cx="9175634" cy="743036"/>
          </a:xfrm>
        </p:spPr>
        <p:txBody>
          <a:bodyPr/>
          <a:lstStyle/>
          <a:p>
            <a:r>
              <a:rPr lang="en-US" sz="3200" b="1" dirty="0"/>
              <a:t>Theories of Intelligence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195754"/>
            <a:ext cx="10179661" cy="5064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   L.L. </a:t>
            </a:r>
            <a:r>
              <a:rPr lang="en-US" sz="3200" b="1" dirty="0" err="1" smtClean="0">
                <a:solidFill>
                  <a:schemeClr val="tx2"/>
                </a:solidFill>
              </a:rPr>
              <a:t>Thurstone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800" dirty="0" smtClean="0"/>
              <a:t>Believed that Spearman oversimplified intelligence –  one type of intelligence was not enough. </a:t>
            </a:r>
          </a:p>
          <a:p>
            <a:r>
              <a:rPr lang="en-US" sz="2800" dirty="0" smtClean="0"/>
              <a:t>Did not rank his subjects on a single intelligence scale, but found correlations in clusters of primary mental abilities</a:t>
            </a:r>
          </a:p>
          <a:p>
            <a:r>
              <a:rPr lang="en-US" sz="2800" dirty="0" smtClean="0"/>
              <a:t>Believed that each person has </a:t>
            </a:r>
            <a:r>
              <a:rPr lang="en-US" sz="2800" b="1" dirty="0" smtClean="0">
                <a:solidFill>
                  <a:schemeClr val="tx2"/>
                </a:solidFill>
              </a:rPr>
              <a:t>seven primary mental abilities </a:t>
            </a:r>
            <a:r>
              <a:rPr lang="en-US" sz="2800" dirty="0" smtClean="0"/>
              <a:t>– sets of independent abilities that each person possesses in varying degrees</a:t>
            </a:r>
          </a:p>
        </p:txBody>
      </p:sp>
    </p:spTree>
    <p:extLst>
      <p:ext uri="{BB962C8B-B14F-4D97-AF65-F5344CB8AC3E}">
        <p14:creationId xmlns:p14="http://schemas.microsoft.com/office/powerpoint/2010/main" val="262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38175"/>
            <a:ext cx="9404723" cy="790576"/>
          </a:xfrm>
        </p:spPr>
        <p:txBody>
          <a:bodyPr/>
          <a:lstStyle/>
          <a:p>
            <a:r>
              <a:rPr lang="en-US" sz="3600" b="1" dirty="0" smtClean="0"/>
              <a:t>Environmental Influences on Intelligence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6" y="1428752"/>
            <a:ext cx="9163050" cy="48196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Malnutrition, </a:t>
            </a:r>
            <a:r>
              <a:rPr lang="en-US" sz="2800" dirty="0" smtClean="0"/>
              <a:t>sensory deprivation</a:t>
            </a:r>
            <a:r>
              <a:rPr lang="en-US" sz="2800" dirty="0"/>
              <a:t>, and social </a:t>
            </a:r>
            <a:r>
              <a:rPr lang="en-US" sz="2800" dirty="0" smtClean="0"/>
              <a:t>isolation can </a:t>
            </a:r>
            <a:r>
              <a:rPr lang="en-US" sz="2800" dirty="0"/>
              <a:t>slow cognitive </a:t>
            </a:r>
            <a:r>
              <a:rPr lang="en-US" sz="2800" dirty="0" smtClean="0"/>
              <a:t>development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Schooling is an intervention </a:t>
            </a:r>
            <a:r>
              <a:rPr lang="en-US" sz="2800" dirty="0" smtClean="0"/>
              <a:t>that does </a:t>
            </a:r>
            <a:r>
              <a:rPr lang="en-US" sz="2800" dirty="0"/>
              <a:t>dramatically </a:t>
            </a:r>
            <a:r>
              <a:rPr lang="en-US" sz="2800" dirty="0" smtClean="0"/>
              <a:t>increase intelligence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School </a:t>
            </a:r>
            <a:r>
              <a:rPr lang="en-US" sz="2800" dirty="0"/>
              <a:t>and intelligence </a:t>
            </a:r>
            <a:r>
              <a:rPr lang="en-US" sz="2800" dirty="0" smtClean="0"/>
              <a:t>enhance income </a:t>
            </a:r>
            <a:r>
              <a:rPr lang="en-US" sz="2800" dirty="0"/>
              <a:t>later in life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Early </a:t>
            </a:r>
            <a:r>
              <a:rPr lang="en-US" sz="2800" dirty="0"/>
              <a:t>childhood </a:t>
            </a:r>
            <a:r>
              <a:rPr lang="en-US" sz="2800" dirty="0" smtClean="0"/>
              <a:t>education programs </a:t>
            </a:r>
            <a:r>
              <a:rPr lang="en-US" sz="2800" dirty="0"/>
              <a:t>increase </a:t>
            </a:r>
            <a:r>
              <a:rPr lang="en-US" sz="2800" dirty="0" smtClean="0"/>
              <a:t>children’s readiness </a:t>
            </a:r>
            <a:r>
              <a:rPr lang="en-US" sz="2800" dirty="0"/>
              <a:t>for school, and lead </a:t>
            </a:r>
            <a:r>
              <a:rPr lang="en-US" sz="2800" dirty="0" smtClean="0"/>
              <a:t>to increased </a:t>
            </a:r>
            <a:r>
              <a:rPr lang="en-US" sz="2800" dirty="0"/>
              <a:t>intelligence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805" y="5015266"/>
            <a:ext cx="2372181" cy="1537934"/>
          </a:xfrm>
          <a:prstGeom prst="rect">
            <a:avLst/>
          </a:prstGeom>
        </p:spPr>
      </p:pic>
      <p:pic>
        <p:nvPicPr>
          <p:cNvPr id="5" name="Picture 4" descr="Preschool Programs | Seattle Parks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695701"/>
            <a:ext cx="2279578" cy="243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58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4107"/>
          </a:xfrm>
        </p:spPr>
        <p:txBody>
          <a:bodyPr/>
          <a:lstStyle/>
          <a:p>
            <a:r>
              <a:rPr lang="en-US" sz="3600" b="1" dirty="0"/>
              <a:t>Gender Similarities &amp; Differences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266825"/>
            <a:ext cx="9945688" cy="49815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Genders are mostly similar in intelligence, </a:t>
            </a:r>
            <a:r>
              <a:rPr lang="en-US" sz="2800" dirty="0" smtClean="0"/>
              <a:t>but females </a:t>
            </a:r>
            <a:r>
              <a:rPr lang="en-US" sz="2800" dirty="0"/>
              <a:t>are better at</a:t>
            </a:r>
            <a:r>
              <a:rPr lang="en-US" sz="2800" dirty="0" smtClean="0"/>
              <a:t>: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800" dirty="0"/>
              <a:t>• </a:t>
            </a:r>
            <a:r>
              <a:rPr lang="en-US" sz="2800" b="1" dirty="0"/>
              <a:t>Spelling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800" dirty="0"/>
              <a:t>• </a:t>
            </a:r>
            <a:r>
              <a:rPr lang="en-US" sz="2800" b="1" dirty="0"/>
              <a:t>Verbal ability: </a:t>
            </a:r>
            <a:r>
              <a:rPr lang="en-US" sz="2800" dirty="0"/>
              <a:t>Verbal fluency &amp; remembering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800" dirty="0"/>
              <a:t>• </a:t>
            </a:r>
            <a:r>
              <a:rPr lang="en-US" sz="2800" b="1" dirty="0"/>
              <a:t>Nonverbal memory: </a:t>
            </a:r>
            <a:r>
              <a:rPr lang="en-US" sz="2800" dirty="0"/>
              <a:t>Remembering and locating objects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800" dirty="0"/>
              <a:t>• </a:t>
            </a:r>
            <a:r>
              <a:rPr lang="en-US" sz="2800" b="1" dirty="0"/>
              <a:t>Sensation</a:t>
            </a:r>
            <a:r>
              <a:rPr lang="en-US" sz="2800" dirty="0"/>
              <a:t>: Touch, taste, and odor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800" dirty="0"/>
              <a:t>• </a:t>
            </a:r>
            <a:r>
              <a:rPr lang="en-US" sz="2800" b="1" dirty="0"/>
              <a:t>Emotion-detecting ability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800" dirty="0"/>
              <a:t>• </a:t>
            </a:r>
            <a:r>
              <a:rPr lang="en-US" sz="2800" b="1" dirty="0"/>
              <a:t>Math </a:t>
            </a:r>
            <a:r>
              <a:rPr lang="en-US" sz="2800" b="1" dirty="0" smtClean="0"/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2704988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614643"/>
            <a:ext cx="9404723" cy="680757"/>
          </a:xfrm>
        </p:spPr>
        <p:txBody>
          <a:bodyPr/>
          <a:lstStyle/>
          <a:p>
            <a:r>
              <a:rPr lang="en-US" sz="4000" b="1" dirty="0"/>
              <a:t>Gender Similarities &amp; Differences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495426"/>
            <a:ext cx="11382374" cy="475297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Males scored higher at problem solving and spatial ability – may be evolutionary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Males </a:t>
            </a:r>
            <a:r>
              <a:rPr lang="en-US" sz="2400" dirty="0"/>
              <a:t>have an advantage in physics and computer </a:t>
            </a:r>
            <a:r>
              <a:rPr lang="en-US" sz="2400" dirty="0" smtClean="0"/>
              <a:t>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Greater male variability </a:t>
            </a:r>
            <a:r>
              <a:rPr lang="en-US" sz="2400" dirty="0"/>
              <a:t>– Men’s ability scores vary much more </a:t>
            </a:r>
            <a:r>
              <a:rPr lang="en-US" sz="2400" dirty="0" smtClean="0"/>
              <a:t>than women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Boys </a:t>
            </a:r>
            <a:r>
              <a:rPr lang="en-US" sz="2400" dirty="0"/>
              <a:t>outnumber girls at the high and low extremes </a:t>
            </a:r>
            <a:r>
              <a:rPr lang="en-US" sz="2400" dirty="0" smtClean="0"/>
              <a:t>of intelligence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24" y="4264191"/>
            <a:ext cx="4257000" cy="24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6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4582"/>
          </a:xfrm>
        </p:spPr>
        <p:txBody>
          <a:bodyPr/>
          <a:lstStyle/>
          <a:p>
            <a:r>
              <a:rPr lang="en-US" sz="4000" b="1" dirty="0"/>
              <a:t>Ethnic Similarities &amp; Differences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2" y="1338543"/>
            <a:ext cx="11012488" cy="49193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Racial groups do differ in average </a:t>
            </a:r>
            <a:r>
              <a:rPr lang="en-US" sz="2800" dirty="0" smtClean="0"/>
              <a:t>intelligence scores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High </a:t>
            </a:r>
            <a:r>
              <a:rPr lang="en-US" sz="2800" dirty="0"/>
              <a:t>scorers are more likely to attain </a:t>
            </a:r>
            <a:r>
              <a:rPr lang="en-US" sz="2800" dirty="0" smtClean="0"/>
              <a:t>higher levels </a:t>
            </a:r>
            <a:r>
              <a:rPr lang="en-US" sz="2800" dirty="0"/>
              <a:t>of education &amp; income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bell curve for white Americans is </a:t>
            </a:r>
            <a:r>
              <a:rPr lang="en-US" sz="2800" dirty="0" smtClean="0"/>
              <a:t>centered around 100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bell curve for African Americans </a:t>
            </a:r>
            <a:r>
              <a:rPr lang="en-US" sz="2800" dirty="0" smtClean="0"/>
              <a:t>is centered </a:t>
            </a:r>
            <a:r>
              <a:rPr lang="en-US" sz="2800" dirty="0"/>
              <a:t>around </a:t>
            </a:r>
            <a:r>
              <a:rPr lang="en-US" sz="2800" dirty="0" smtClean="0"/>
              <a:t>85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Evidence suggests environmental differences are largely responsible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Access </a:t>
            </a:r>
            <a:r>
              <a:rPr lang="en-US" sz="2800" dirty="0"/>
              <a:t>to schools and education leads </a:t>
            </a:r>
            <a:r>
              <a:rPr lang="en-US" sz="2800" dirty="0" smtClean="0"/>
              <a:t>to differing </a:t>
            </a:r>
            <a:r>
              <a:rPr lang="en-US" sz="2800" dirty="0"/>
              <a:t>scores on intelligence tests.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Individual differences within a race are much greater than differences between races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8967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2207"/>
          </a:xfrm>
        </p:spPr>
        <p:txBody>
          <a:bodyPr/>
          <a:lstStyle/>
          <a:p>
            <a:r>
              <a:rPr lang="en-US" sz="3600" b="1" dirty="0"/>
              <a:t>The Question of Bias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304926"/>
            <a:ext cx="10239375" cy="4943474"/>
          </a:xfrm>
        </p:spPr>
        <p:txBody>
          <a:bodyPr>
            <a:noAutofit/>
          </a:bodyPr>
          <a:lstStyle/>
          <a:p>
            <a:r>
              <a:rPr lang="en-US" sz="2800" dirty="0"/>
              <a:t>Test is biased if performance differences are caused by cultural experiences</a:t>
            </a:r>
          </a:p>
          <a:p>
            <a:r>
              <a:rPr lang="en-US" sz="2800" dirty="0" smtClean="0"/>
              <a:t>Some </a:t>
            </a:r>
            <a:r>
              <a:rPr lang="en-US" sz="2800" dirty="0"/>
              <a:t>intelligence test questions make middle-class assumptions</a:t>
            </a:r>
          </a:p>
          <a:p>
            <a:r>
              <a:rPr lang="en-US" sz="2800" dirty="0" smtClean="0"/>
              <a:t>Should </a:t>
            </a:r>
            <a:r>
              <a:rPr lang="en-US" sz="2800" dirty="0"/>
              <a:t>we blame the test or the lack of life experience and </a:t>
            </a:r>
            <a:r>
              <a:rPr lang="en-US" sz="2800" dirty="0" smtClean="0"/>
              <a:t>the negative </a:t>
            </a:r>
            <a:r>
              <a:rPr lang="en-US" sz="2800" dirty="0"/>
              <a:t>environment they grow up in?</a:t>
            </a:r>
          </a:p>
          <a:p>
            <a:r>
              <a:rPr lang="en-US" sz="2800" dirty="0" smtClean="0"/>
              <a:t>In terms of predictive validity, researchers found that major U.S. aptitude tests </a:t>
            </a:r>
            <a:r>
              <a:rPr lang="en-US" sz="2800" dirty="0"/>
              <a:t>are not </a:t>
            </a:r>
            <a:r>
              <a:rPr lang="en-US" sz="2800" dirty="0" smtClean="0"/>
              <a:t>biased – </a:t>
            </a:r>
            <a:r>
              <a:rPr lang="en-US" sz="2800" dirty="0"/>
              <a:t>they test what they are supposed </a:t>
            </a:r>
            <a:r>
              <a:rPr lang="en-US" sz="2800" dirty="0" smtClean="0"/>
              <a:t>to test </a:t>
            </a:r>
            <a:r>
              <a:rPr lang="en-US" sz="2800" dirty="0"/>
              <a:t>and can predict </a:t>
            </a:r>
            <a:r>
              <a:rPr lang="en-US" sz="2800" dirty="0" smtClean="0"/>
              <a:t>future behaviors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3542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Stereotype Threat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285876"/>
            <a:ext cx="11153775" cy="49625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Our expectations &amp; attitudes can influence our perceptions &amp; </a:t>
            </a:r>
            <a:r>
              <a:rPr lang="en-US" sz="2800" dirty="0" smtClean="0"/>
              <a:t>behaviors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If </a:t>
            </a:r>
            <a:r>
              <a:rPr lang="en-US" sz="2800" dirty="0"/>
              <a:t>you feel apprehensive, it effects your test taking abilities and </a:t>
            </a:r>
            <a:r>
              <a:rPr lang="en-US" sz="2800" dirty="0" smtClean="0"/>
              <a:t>test scores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409950"/>
            <a:ext cx="6579795" cy="2933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475" y="3457574"/>
            <a:ext cx="3980143" cy="28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9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8570"/>
          </a:xfrm>
        </p:spPr>
        <p:txBody>
          <a:bodyPr/>
          <a:lstStyle/>
          <a:p>
            <a:r>
              <a:rPr lang="en-US" sz="3200" b="1" dirty="0"/>
              <a:t>Theories of </a:t>
            </a:r>
            <a:r>
              <a:rPr lang="en-US" sz="3200" b="1" dirty="0" smtClean="0"/>
              <a:t>Intelligence -</a:t>
            </a:r>
            <a:r>
              <a:rPr lang="en-US" sz="3200" b="1" dirty="0"/>
              <a:t> L.L. </a:t>
            </a:r>
            <a:r>
              <a:rPr lang="en-US" sz="3200" b="1" dirty="0" err="1"/>
              <a:t>Thurstone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384" y="1307592"/>
            <a:ext cx="9263469" cy="494080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Thurstone’s</a:t>
            </a:r>
            <a:r>
              <a:rPr lang="en-US" sz="2800" dirty="0" smtClean="0"/>
              <a:t> 7 Primary Mental Abilities: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Word fluency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Verbal comprehension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Spatial ability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Perceptual speed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Numerical ability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Inductive reasoning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Memory </a:t>
            </a:r>
          </a:p>
          <a:p>
            <a:pPr marL="284163" lvl="1" indent="-284163"/>
            <a:r>
              <a:rPr lang="en-US" sz="2800" dirty="0" smtClean="0"/>
              <a:t>Small </a:t>
            </a:r>
            <a:r>
              <a:rPr lang="en-US" sz="2800" dirty="0"/>
              <a:t>tendency for those who excelled in one cluster to score well on the </a:t>
            </a:r>
            <a:r>
              <a:rPr lang="en-US" sz="2800" dirty="0" smtClean="0"/>
              <a:t>others –some evidence of </a:t>
            </a:r>
            <a:r>
              <a:rPr lang="en-US" sz="2800" i="1" dirty="0" smtClean="0"/>
              <a:t>g</a:t>
            </a:r>
            <a:r>
              <a:rPr lang="en-US" sz="2800" dirty="0" smtClean="0"/>
              <a:t>-factor</a:t>
            </a:r>
            <a:endParaRPr lang="en-US" sz="2800" dirty="0"/>
          </a:p>
          <a:p>
            <a:pPr marL="284163" lvl="1" indent="-28416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452718"/>
            <a:ext cx="8857034" cy="880782"/>
          </a:xfrm>
        </p:spPr>
        <p:txBody>
          <a:bodyPr/>
          <a:lstStyle/>
          <a:p>
            <a:r>
              <a:rPr lang="en-US" sz="3600" b="1" dirty="0"/>
              <a:t>Theories of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3500"/>
            <a:ext cx="10631488" cy="4914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/>
                </a:solidFill>
              </a:rPr>
              <a:t>Howard Gardner – Multiple Intelligences</a:t>
            </a:r>
          </a:p>
          <a:p>
            <a:r>
              <a:rPr lang="en-US" sz="2800" dirty="0" smtClean="0"/>
              <a:t>All people possess a number of intellectual potentials   (intelligences), each of which involves a different set of skills</a:t>
            </a:r>
          </a:p>
          <a:p>
            <a:r>
              <a:rPr lang="en-US" sz="2800" dirty="0" smtClean="0"/>
              <a:t>Based his theory on people who suffered traumatic brain injuries – damage to one area does not affect all cognitive abilities</a:t>
            </a:r>
          </a:p>
          <a:p>
            <a:r>
              <a:rPr lang="en-US" sz="2800" dirty="0" smtClean="0"/>
              <a:t>Studied people with </a:t>
            </a:r>
            <a:r>
              <a:rPr lang="en-US" sz="2800" b="1" dirty="0" smtClean="0">
                <a:solidFill>
                  <a:schemeClr val="tx2"/>
                </a:solidFill>
              </a:rPr>
              <a:t>savant syndrome </a:t>
            </a:r>
            <a:r>
              <a:rPr lang="en-US" sz="2800" dirty="0" smtClean="0"/>
              <a:t>– cognitive impairments in certain areas but have one or more abilities that are displayed on a genius level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80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 Surprising And Varying Kinds Of Intelligence- Which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6" y="153639"/>
            <a:ext cx="6460521" cy="6460521"/>
          </a:xfrm>
        </p:spPr>
      </p:pic>
    </p:spTree>
    <p:extLst>
      <p:ext uri="{BB962C8B-B14F-4D97-AF65-F5344CB8AC3E}">
        <p14:creationId xmlns:p14="http://schemas.microsoft.com/office/powerpoint/2010/main" val="317335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52718"/>
            <a:ext cx="8260134" cy="715682"/>
          </a:xfrm>
        </p:spPr>
        <p:txBody>
          <a:bodyPr/>
          <a:lstStyle/>
          <a:p>
            <a:r>
              <a:rPr lang="en-US" sz="3200" b="1" dirty="0" smtClean="0"/>
              <a:t>Gardener’s Multiple Intelligences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1295400"/>
            <a:ext cx="8166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829982"/>
          </a:xfrm>
        </p:spPr>
        <p:txBody>
          <a:bodyPr/>
          <a:lstStyle/>
          <a:p>
            <a:r>
              <a:rPr lang="en-US" sz="3600" b="1" dirty="0">
                <a:solidFill>
                  <a:srgbClr val="FFC000"/>
                </a:solidFill>
              </a:rPr>
              <a:t>Theories of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09700"/>
            <a:ext cx="9983788" cy="483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Robert Sternberg –</a:t>
            </a:r>
            <a:r>
              <a:rPr lang="en-US" sz="3200" b="1" dirty="0" err="1" smtClean="0">
                <a:solidFill>
                  <a:srgbClr val="FFC000"/>
                </a:solidFill>
              </a:rPr>
              <a:t>Triarchic</a:t>
            </a:r>
            <a:r>
              <a:rPr lang="en-US" sz="3200" b="1" dirty="0" smtClean="0">
                <a:solidFill>
                  <a:srgbClr val="FFC000"/>
                </a:solidFill>
              </a:rPr>
              <a:t> Theory of Intelligences</a:t>
            </a:r>
          </a:p>
          <a:p>
            <a:r>
              <a:rPr lang="en-US" sz="2800" dirty="0" smtClean="0"/>
              <a:t>Consists of 3 types of intelligences;</a:t>
            </a:r>
          </a:p>
          <a:p>
            <a:pPr marL="739775" lvl="1" indent="-344488" defTabSz="341313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00B0F0"/>
                </a:solidFill>
              </a:rPr>
              <a:t>Analytical Intelligence </a:t>
            </a:r>
            <a:r>
              <a:rPr lang="en-US" sz="2800" dirty="0" smtClean="0"/>
              <a:t>(book smarts) – person’s accumulated knowledge gained through school</a:t>
            </a:r>
          </a:p>
          <a:p>
            <a:pPr marL="738188" lvl="2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00B0F0"/>
                </a:solidFill>
              </a:rPr>
              <a:t>Creative Intelligence </a:t>
            </a:r>
            <a:r>
              <a:rPr lang="en-US" sz="2800" dirty="0" smtClean="0"/>
              <a:t>– ability to generate new ideas and adapt to new situations</a:t>
            </a:r>
          </a:p>
          <a:p>
            <a:pPr marL="738188" lvl="2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00B0F0"/>
                </a:solidFill>
              </a:rPr>
              <a:t>Practical Intelligence </a:t>
            </a:r>
            <a:r>
              <a:rPr lang="en-US" sz="2800" dirty="0" smtClean="0"/>
              <a:t>– </a:t>
            </a:r>
            <a:r>
              <a:rPr lang="en-US" sz="2800" dirty="0"/>
              <a:t>(street smarts) a</a:t>
            </a:r>
            <a:r>
              <a:rPr lang="en-US" sz="2800" dirty="0" smtClean="0"/>
              <a:t>bility to interact with one’s environment – everyday tasks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48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1659</TotalTime>
  <Words>2094</Words>
  <Application>Microsoft Office PowerPoint</Application>
  <PresentationFormat>Widescreen</PresentationFormat>
  <Paragraphs>228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Century Gothic</vt:lpstr>
      <vt:lpstr>Wingdings</vt:lpstr>
      <vt:lpstr>Wingdings 3</vt:lpstr>
      <vt:lpstr>Ion</vt:lpstr>
      <vt:lpstr>Chapter 11: Intelligence</vt:lpstr>
      <vt:lpstr>What is intelligence? </vt:lpstr>
      <vt:lpstr>Theories of Intelligence</vt:lpstr>
      <vt:lpstr>Theories of Intelligence</vt:lpstr>
      <vt:lpstr>Theories of Intelligence - L.L. Thurstone </vt:lpstr>
      <vt:lpstr>Theories of Intelligence</vt:lpstr>
      <vt:lpstr>PowerPoint Presentation</vt:lpstr>
      <vt:lpstr>Gardener’s Multiple Intelligences</vt:lpstr>
      <vt:lpstr>Theories of Intelligence</vt:lpstr>
      <vt:lpstr>Emotional Intelligence</vt:lpstr>
      <vt:lpstr>Emotional Intelligence</vt:lpstr>
      <vt:lpstr>Creativity</vt:lpstr>
      <vt:lpstr>Creativity</vt:lpstr>
      <vt:lpstr>Brain size and Complexity </vt:lpstr>
      <vt:lpstr>Perceptual and Neurological Speed</vt:lpstr>
      <vt:lpstr>Assessing Intelligence </vt:lpstr>
      <vt:lpstr>Assessing Intelligence – Alfred Binet</vt:lpstr>
      <vt:lpstr>Assessing Intelligence – Alfred Binet</vt:lpstr>
      <vt:lpstr>Assessing Intelligence – Lewis Terman</vt:lpstr>
      <vt:lpstr>Assessing Intelligence </vt:lpstr>
      <vt:lpstr>Normal Distribution of Intelligence Scores</vt:lpstr>
      <vt:lpstr>Modern Tests of Mental Abilities</vt:lpstr>
      <vt:lpstr>Assessing Intelligence – David Wechsler</vt:lpstr>
      <vt:lpstr>Assessing Intelligence – David Wechsler</vt:lpstr>
      <vt:lpstr>Principles of Test Construction</vt:lpstr>
      <vt:lpstr>Principles of Test Construction</vt:lpstr>
      <vt:lpstr>Principles of Test Construction</vt:lpstr>
      <vt:lpstr>The Flynn Effect </vt:lpstr>
      <vt:lpstr>Principles of Test Construction - Reliability</vt:lpstr>
      <vt:lpstr>Principles of Test Construction - Validity</vt:lpstr>
      <vt:lpstr>Principles of Test Construction – Predictive Validity</vt:lpstr>
      <vt:lpstr>Principles of Test Construction</vt:lpstr>
      <vt:lpstr>Stability or Change? </vt:lpstr>
      <vt:lpstr>Extremes of Intelligence</vt:lpstr>
      <vt:lpstr>Aging and Intelligence </vt:lpstr>
      <vt:lpstr>Extremes of Intelligence</vt:lpstr>
      <vt:lpstr>Extremes of Intelligence</vt:lpstr>
      <vt:lpstr>Genetic Influences on Intelligence</vt:lpstr>
      <vt:lpstr>Genetic Influences on Intelligence – Twin and Adoption Studies </vt:lpstr>
      <vt:lpstr>Environmental Influences on Intelligence </vt:lpstr>
      <vt:lpstr>Gender Similarities &amp; Differences</vt:lpstr>
      <vt:lpstr>Gender Similarities &amp; Differences</vt:lpstr>
      <vt:lpstr>Ethnic Similarities &amp; Differences</vt:lpstr>
      <vt:lpstr>The Question of Bias</vt:lpstr>
      <vt:lpstr>Stereotype Threat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Intelligence</dc:title>
  <dc:creator>Kim Goulding</dc:creator>
  <cp:lastModifiedBy>Windows User</cp:lastModifiedBy>
  <cp:revision>110</cp:revision>
  <cp:lastPrinted>2018-03-07T12:36:23Z</cp:lastPrinted>
  <dcterms:created xsi:type="dcterms:W3CDTF">2018-03-07T03:00:11Z</dcterms:created>
  <dcterms:modified xsi:type="dcterms:W3CDTF">2020-02-27T01:09:25Z</dcterms:modified>
</cp:coreProperties>
</file>