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67" r:id="rId3"/>
    <p:sldId id="278" r:id="rId4"/>
    <p:sldId id="279" r:id="rId5"/>
    <p:sldId id="280" r:id="rId6"/>
    <p:sldId id="281" r:id="rId7"/>
    <p:sldId id="298" r:id="rId8"/>
    <p:sldId id="282" r:id="rId9"/>
    <p:sldId id="288" r:id="rId10"/>
    <p:sldId id="284" r:id="rId11"/>
    <p:sldId id="285" r:id="rId12"/>
    <p:sldId id="286" r:id="rId13"/>
    <p:sldId id="289" r:id="rId14"/>
    <p:sldId id="290" r:id="rId15"/>
    <p:sldId id="291" r:id="rId16"/>
    <p:sldId id="287" r:id="rId17"/>
    <p:sldId id="292" r:id="rId18"/>
    <p:sldId id="293" r:id="rId19"/>
    <p:sldId id="294" r:id="rId20"/>
    <p:sldId id="295" r:id="rId21"/>
    <p:sldId id="296" r:id="rId22"/>
    <p:sldId id="297" r:id="rId2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14" autoAdjust="0"/>
  </p:normalViewPr>
  <p:slideViewPr>
    <p:cSldViewPr snapToGrid="0">
      <p:cViewPr varScale="1">
        <p:scale>
          <a:sx n="57" d="100"/>
          <a:sy n="57" d="100"/>
        </p:scale>
        <p:origin x="629" y="4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16861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136808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Chapter 1 </a:t>
            </a:r>
            <a:br>
              <a:rPr lang="en-US" sz="4000" dirty="0" smtClean="0"/>
            </a:br>
            <a:r>
              <a:rPr lang="en-US" sz="4000" dirty="0" smtClean="0"/>
              <a:t>Introducing Psychology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9601200" cy="1031631"/>
          </a:xfrm>
        </p:spPr>
        <p:txBody>
          <a:bodyPr/>
          <a:lstStyle/>
          <a:p>
            <a:r>
              <a:rPr lang="en-US" dirty="0"/>
              <a:t>Brief history of Psychology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908" y="1160584"/>
            <a:ext cx="9601200" cy="4548554"/>
          </a:xfrm>
        </p:spPr>
        <p:txBody>
          <a:bodyPr>
            <a:noAutofit/>
          </a:bodyPr>
          <a:lstStyle/>
          <a:p>
            <a:pPr marL="971550" lvl="1"/>
            <a:r>
              <a:rPr lang="en-US" sz="3000" dirty="0" smtClean="0"/>
              <a:t>Study </a:t>
            </a:r>
            <a:r>
              <a:rPr lang="en-US" sz="3000" dirty="0"/>
              <a:t>of behavior began with ancient Greek philosophers</a:t>
            </a:r>
          </a:p>
          <a:p>
            <a:pPr lvl="2"/>
            <a:r>
              <a:rPr lang="en-US" sz="3000" dirty="0"/>
              <a:t>Decided people’s lives dominated by own mind not so much by the gods</a:t>
            </a:r>
          </a:p>
          <a:p>
            <a:pPr lvl="2"/>
            <a:r>
              <a:rPr lang="en-US" sz="3000" dirty="0"/>
              <a:t>Relied on </a:t>
            </a:r>
            <a:r>
              <a:rPr lang="en-US" sz="3000" dirty="0" smtClean="0"/>
              <a:t>observation to understand their world</a:t>
            </a:r>
          </a:p>
          <a:p>
            <a:pPr lvl="2">
              <a:buClr>
                <a:srgbClr val="A85229"/>
              </a:buClr>
            </a:pPr>
            <a:r>
              <a:rPr lang="en-US" sz="3000" dirty="0">
                <a:solidFill>
                  <a:srgbClr val="514A40"/>
                </a:solidFill>
              </a:rPr>
              <a:t>17</a:t>
            </a:r>
            <a:r>
              <a:rPr lang="en-US" sz="3000" baseline="30000" dirty="0">
                <a:solidFill>
                  <a:srgbClr val="514A40"/>
                </a:solidFill>
              </a:rPr>
              <a:t>th</a:t>
            </a:r>
            <a:r>
              <a:rPr lang="en-US" sz="3000" dirty="0">
                <a:solidFill>
                  <a:srgbClr val="514A40"/>
                </a:solidFill>
              </a:rPr>
              <a:t> Century - </a:t>
            </a:r>
            <a:r>
              <a:rPr lang="en-US" sz="3000" b="1" dirty="0">
                <a:solidFill>
                  <a:srgbClr val="FF0000"/>
                </a:solidFill>
              </a:rPr>
              <a:t>Dualism</a:t>
            </a:r>
            <a:r>
              <a:rPr lang="en-US" sz="3000" dirty="0">
                <a:solidFill>
                  <a:srgbClr val="FF0000"/>
                </a:solidFill>
              </a:rPr>
              <a:t>- Belief that mind and body are separate and </a:t>
            </a:r>
            <a:r>
              <a:rPr lang="en-US" sz="3000" dirty="0" smtClean="0">
                <a:solidFill>
                  <a:srgbClr val="FF0000"/>
                </a:solidFill>
              </a:rPr>
              <a:t>distinct</a:t>
            </a:r>
          </a:p>
          <a:p>
            <a:pPr lvl="2">
              <a:buClr>
                <a:srgbClr val="A85229"/>
              </a:buClr>
            </a:pPr>
            <a:r>
              <a:rPr lang="en-US" sz="3000" dirty="0" err="1" smtClean="0">
                <a:solidFill>
                  <a:srgbClr val="FF0000"/>
                </a:solidFill>
              </a:rPr>
              <a:t>Renè</a:t>
            </a:r>
            <a:r>
              <a:rPr lang="en-US" sz="3000" dirty="0" smtClean="0">
                <a:solidFill>
                  <a:srgbClr val="FF0000"/>
                </a:solidFill>
              </a:rPr>
              <a:t> Descartes </a:t>
            </a:r>
            <a:r>
              <a:rPr lang="en-US" sz="3000" dirty="0" smtClean="0">
                <a:solidFill>
                  <a:srgbClr val="514A40"/>
                </a:solidFill>
              </a:rPr>
              <a:t>– argued that a link exists between mind and body, work together to create a person’s experiences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465" y="457200"/>
            <a:ext cx="3047811" cy="1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38908"/>
          </a:xfrm>
        </p:spPr>
        <p:txBody>
          <a:bodyPr/>
          <a:lstStyle/>
          <a:p>
            <a:r>
              <a:rPr lang="en-US" dirty="0" smtClean="0"/>
              <a:t>History of Psychology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585" y="1207477"/>
            <a:ext cx="9601200" cy="4114800"/>
          </a:xfrm>
        </p:spPr>
        <p:txBody>
          <a:bodyPr/>
          <a:lstStyle/>
          <a:p>
            <a:pPr lvl="2">
              <a:buClr>
                <a:srgbClr val="A85229"/>
              </a:buClr>
            </a:pPr>
            <a:r>
              <a:rPr lang="en-US" sz="3000" dirty="0"/>
              <a:t>Modern science combined philosopher’s ideas with observations and </a:t>
            </a:r>
            <a:r>
              <a:rPr lang="en-US" sz="3000" dirty="0" smtClean="0"/>
              <a:t>inventiveness of practical people. </a:t>
            </a:r>
            <a:endParaRPr lang="en-US" sz="3000" dirty="0"/>
          </a:p>
          <a:p>
            <a:pPr lvl="2"/>
            <a:r>
              <a:rPr lang="en-US" sz="3000" u="sng" dirty="0"/>
              <a:t>Psychology as a science</a:t>
            </a:r>
            <a:r>
              <a:rPr lang="en-US" sz="3000" dirty="0"/>
              <a:t> began in the 19th century, </a:t>
            </a:r>
            <a:r>
              <a:rPr lang="en-US" sz="3000" u="sng" dirty="0"/>
              <a:t>100-120</a:t>
            </a:r>
            <a:r>
              <a:rPr lang="en-US" sz="3000" dirty="0"/>
              <a:t> years </a:t>
            </a:r>
            <a:r>
              <a:rPr lang="en-US" sz="3000" dirty="0" smtClean="0"/>
              <a:t>ago </a:t>
            </a:r>
            <a:endParaRPr lang="en-US" dirty="0"/>
          </a:p>
        </p:txBody>
      </p:sp>
      <p:pic>
        <p:nvPicPr>
          <p:cNvPr id="5" name="Picture 4" descr="File:Psi and Caduceus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12" y="3264877"/>
            <a:ext cx="2283758" cy="2283758"/>
          </a:xfrm>
          <a:prstGeom prst="rect">
            <a:avLst/>
          </a:prstGeom>
        </p:spPr>
      </p:pic>
      <p:pic>
        <p:nvPicPr>
          <p:cNvPr id="6" name="Picture 5" descr="Faithful Thinkers: The Scientific Method, Proof,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85" y="3361075"/>
            <a:ext cx="3701479" cy="214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07009"/>
          </a:xfrm>
        </p:spPr>
        <p:txBody>
          <a:bodyPr/>
          <a:lstStyle/>
          <a:p>
            <a:pPr algn="ctr"/>
            <a:r>
              <a:rPr lang="en-US" dirty="0" smtClean="0"/>
              <a:t>Wilhelm Wundt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944" y="1316737"/>
            <a:ext cx="8396410" cy="4626864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tx2"/>
                </a:solidFill>
              </a:rPr>
              <a:t>Believed to be the father of psychology as a science  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Started </a:t>
            </a:r>
            <a:r>
              <a:rPr lang="en-US" sz="2800" dirty="0" smtClean="0">
                <a:solidFill>
                  <a:schemeClr val="tx2"/>
                </a:solidFill>
              </a:rPr>
              <a:t>the Laboratory of Psychology in 1879 in Leipzig, Germany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Tried to map out the basic structure of the thought process</a:t>
            </a:r>
          </a:p>
          <a:p>
            <a:pPr marL="574675" lvl="2" indent="-176213"/>
            <a:r>
              <a:rPr lang="en-US" sz="2800" b="1" dirty="0" smtClean="0">
                <a:solidFill>
                  <a:srgbClr val="FF0000"/>
                </a:solidFill>
              </a:rPr>
              <a:t>Introspection </a:t>
            </a:r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tx2"/>
                </a:solidFill>
              </a:rPr>
              <a:t>method of self-observation </a:t>
            </a:r>
            <a:r>
              <a:rPr lang="en-US" sz="2800" dirty="0" smtClean="0">
                <a:solidFill>
                  <a:schemeClr val="tx2"/>
                </a:solidFill>
              </a:rPr>
              <a:t>used to </a:t>
            </a:r>
            <a:r>
              <a:rPr lang="en-US" sz="2800" dirty="0">
                <a:solidFill>
                  <a:schemeClr val="tx2"/>
                </a:solidFill>
              </a:rPr>
              <a:t>collect info about the </a:t>
            </a:r>
            <a:r>
              <a:rPr lang="en-US" sz="2800" dirty="0" smtClean="0">
                <a:solidFill>
                  <a:schemeClr val="tx2"/>
                </a:solidFill>
              </a:rPr>
              <a:t>mind</a:t>
            </a:r>
          </a:p>
          <a:p>
            <a:pPr marL="574675" lvl="2" indent="-176213"/>
            <a:r>
              <a:rPr lang="en-US" sz="2800" b="1" dirty="0">
                <a:solidFill>
                  <a:srgbClr val="FF0000"/>
                </a:solidFill>
              </a:rPr>
              <a:t>Structuralism </a:t>
            </a:r>
            <a:r>
              <a:rPr lang="en-US" sz="2800" dirty="0"/>
              <a:t>– </a:t>
            </a:r>
            <a:r>
              <a:rPr lang="en-US" sz="2800" dirty="0">
                <a:solidFill>
                  <a:schemeClr val="tx2"/>
                </a:solidFill>
              </a:rPr>
              <a:t>study of the elements of consciousness</a:t>
            </a:r>
          </a:p>
          <a:p>
            <a:pPr marL="574675" lvl="2" indent="-176213"/>
            <a:endParaRPr lang="en-US" sz="2800" dirty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354" y="1584961"/>
            <a:ext cx="2457217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4" y="381000"/>
            <a:ext cx="9305925" cy="857865"/>
          </a:xfrm>
        </p:spPr>
        <p:txBody>
          <a:bodyPr/>
          <a:lstStyle/>
          <a:p>
            <a:pPr algn="ctr"/>
            <a:r>
              <a:rPr lang="en-US" dirty="0" smtClean="0"/>
              <a:t>William James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371600"/>
            <a:ext cx="8325872" cy="4757737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tx2"/>
                </a:solidFill>
              </a:rPr>
              <a:t>Often called “Father of Psychology” in the U.S. </a:t>
            </a:r>
          </a:p>
          <a:p>
            <a:r>
              <a:rPr lang="en-US" sz="3000" dirty="0">
                <a:solidFill>
                  <a:schemeClr val="tx2"/>
                </a:solidFill>
              </a:rPr>
              <a:t>Professor at Harvard </a:t>
            </a:r>
            <a:endParaRPr lang="en-US" sz="3000" dirty="0" smtClean="0">
              <a:solidFill>
                <a:schemeClr val="tx2"/>
              </a:solidFill>
            </a:endParaRPr>
          </a:p>
          <a:p>
            <a:r>
              <a:rPr lang="en-US" sz="3000" dirty="0" smtClean="0">
                <a:solidFill>
                  <a:schemeClr val="tx2"/>
                </a:solidFill>
              </a:rPr>
              <a:t>Wrote </a:t>
            </a:r>
            <a:r>
              <a:rPr lang="en-US" sz="3000" i="1" dirty="0">
                <a:solidFill>
                  <a:schemeClr val="tx2"/>
                </a:solidFill>
              </a:rPr>
              <a:t>Principles of Psychology </a:t>
            </a:r>
            <a:r>
              <a:rPr lang="en-US" sz="3000" dirty="0">
                <a:solidFill>
                  <a:schemeClr val="tx2"/>
                </a:solidFill>
              </a:rPr>
              <a:t>– 1</a:t>
            </a:r>
            <a:r>
              <a:rPr lang="en-US" sz="3000" baseline="30000" dirty="0">
                <a:solidFill>
                  <a:schemeClr val="tx2"/>
                </a:solidFill>
              </a:rPr>
              <a:t>st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smtClean="0">
                <a:solidFill>
                  <a:schemeClr val="tx2"/>
                </a:solidFill>
              </a:rPr>
              <a:t>psychology textbook </a:t>
            </a:r>
            <a:endParaRPr lang="en-US" sz="3000" dirty="0">
              <a:solidFill>
                <a:schemeClr val="tx2"/>
              </a:solidFill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Functionalism</a:t>
            </a:r>
            <a:r>
              <a:rPr lang="en-US" sz="3000" dirty="0" smtClean="0">
                <a:solidFill>
                  <a:schemeClr val="tx2"/>
                </a:solidFill>
              </a:rPr>
              <a:t> – focuses on how the mind functions to adapt the individual to the environment 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Speculated </a:t>
            </a:r>
            <a:r>
              <a:rPr lang="en-US" sz="3000" dirty="0">
                <a:solidFill>
                  <a:schemeClr val="tx2"/>
                </a:solidFill>
              </a:rPr>
              <a:t>that thinking, feeling, learning, remembering serve to help us survive as a species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97" y="1582883"/>
            <a:ext cx="2542915" cy="34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49" y="381000"/>
            <a:ext cx="10174751" cy="786063"/>
          </a:xfrm>
        </p:spPr>
        <p:txBody>
          <a:bodyPr/>
          <a:lstStyle/>
          <a:p>
            <a:pPr algn="ctr"/>
            <a:r>
              <a:rPr lang="en-US" dirty="0" smtClean="0"/>
              <a:t>Sigmund Freud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275347"/>
            <a:ext cx="8080088" cy="476450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>
                <a:solidFill>
                  <a:schemeClr val="tx2"/>
                </a:solidFill>
              </a:rPr>
              <a:t>Best known and most controversial.  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Believed </a:t>
            </a:r>
            <a:r>
              <a:rPr lang="en-US" sz="2800" dirty="0">
                <a:solidFill>
                  <a:schemeClr val="tx2"/>
                </a:solidFill>
              </a:rPr>
              <a:t>we are motivated by unconscious instincts &amp; urges that are not available to the conscious </a:t>
            </a:r>
            <a:r>
              <a:rPr lang="en-US" sz="2800" dirty="0" smtClean="0">
                <a:solidFill>
                  <a:schemeClr val="tx2"/>
                </a:solidFill>
              </a:rPr>
              <a:t>mind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Psychoanalyst</a:t>
            </a:r>
            <a:r>
              <a:rPr lang="en-US" sz="2800" dirty="0" smtClean="0"/>
              <a:t> – </a:t>
            </a:r>
            <a:r>
              <a:rPr lang="en-US" sz="2800" dirty="0" smtClean="0">
                <a:solidFill>
                  <a:schemeClr val="tx2"/>
                </a:solidFill>
              </a:rPr>
              <a:t>a psychologist who studies how unconscious motives and conflicts determine human behavior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Free Association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2"/>
                </a:solidFill>
              </a:rPr>
              <a:t>patient says whatever comes to mind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Dream analysis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2"/>
                </a:solidFill>
              </a:rPr>
              <a:t>applied the same concept to dreams</a:t>
            </a:r>
            <a:r>
              <a:rPr lang="en-US" sz="2800" dirty="0">
                <a:solidFill>
                  <a:schemeClr val="tx2"/>
                </a:solidFill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5" y="1947350"/>
            <a:ext cx="2468126" cy="33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808822"/>
          </a:xfrm>
        </p:spPr>
        <p:txBody>
          <a:bodyPr/>
          <a:lstStyle/>
          <a:p>
            <a:pPr algn="ctr"/>
            <a:r>
              <a:rPr lang="en-US" dirty="0" smtClean="0"/>
              <a:t>Sir Francis Galton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688" y="1719072"/>
            <a:ext cx="8790432" cy="4212336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tx2"/>
                </a:solidFill>
              </a:rPr>
              <a:t>Believed heredity influences </a:t>
            </a:r>
            <a:r>
              <a:rPr lang="en-US" sz="2800" dirty="0">
                <a:solidFill>
                  <a:schemeClr val="tx2"/>
                </a:solidFill>
              </a:rPr>
              <a:t>a person’s abilities, character </a:t>
            </a:r>
            <a:r>
              <a:rPr lang="en-US" sz="2800" dirty="0" smtClean="0">
                <a:solidFill>
                  <a:schemeClr val="tx2"/>
                </a:solidFill>
              </a:rPr>
              <a:t>and behavior,</a:t>
            </a:r>
          </a:p>
          <a:p>
            <a:pPr marL="628650" lvl="2"/>
            <a:r>
              <a:rPr lang="en-US" sz="2800" dirty="0" smtClean="0">
                <a:solidFill>
                  <a:schemeClr val="tx2"/>
                </a:solidFill>
              </a:rPr>
              <a:t>Failed to consider people’s exceptional </a:t>
            </a:r>
            <a:r>
              <a:rPr lang="en-US" sz="2800" dirty="0">
                <a:solidFill>
                  <a:schemeClr val="tx2"/>
                </a:solidFill>
              </a:rPr>
              <a:t>environments </a:t>
            </a:r>
            <a:r>
              <a:rPr lang="en-US" sz="2800" dirty="0" smtClean="0">
                <a:solidFill>
                  <a:schemeClr val="tx2"/>
                </a:solidFill>
              </a:rPr>
              <a:t>and </a:t>
            </a:r>
            <a:r>
              <a:rPr lang="en-US" sz="2800" dirty="0">
                <a:solidFill>
                  <a:schemeClr val="tx2"/>
                </a:solidFill>
              </a:rPr>
              <a:t>socioeconomic advantages</a:t>
            </a:r>
          </a:p>
          <a:p>
            <a:pPr marL="628650" lvl="2"/>
            <a:r>
              <a:rPr lang="en-US" sz="2800" dirty="0">
                <a:solidFill>
                  <a:schemeClr val="tx2"/>
                </a:solidFill>
              </a:rPr>
              <a:t>Developed procedures that are still used for personality </a:t>
            </a:r>
            <a:r>
              <a:rPr lang="en-US" sz="2800" dirty="0" smtClean="0">
                <a:solidFill>
                  <a:schemeClr val="tx2"/>
                </a:solidFill>
              </a:rPr>
              <a:t>and intelligence testing</a:t>
            </a:r>
          </a:p>
          <a:p>
            <a:pPr marL="628650" lvl="2"/>
            <a:r>
              <a:rPr lang="en-US" sz="2800" dirty="0" smtClean="0">
                <a:solidFill>
                  <a:schemeClr val="tx2"/>
                </a:solidFill>
              </a:rPr>
              <a:t>Raised the question of whether behavior is determined by heredity or environment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 descr="1910 en science — Wikipé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2" y="1719072"/>
            <a:ext cx="2624658" cy="356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97805"/>
          </a:xfrm>
        </p:spPr>
        <p:txBody>
          <a:bodyPr/>
          <a:lstStyle/>
          <a:p>
            <a:pPr algn="ctr"/>
            <a:r>
              <a:rPr lang="en-US" dirty="0" smtClean="0"/>
              <a:t>Ivan Pavlov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632" y="1542361"/>
            <a:ext cx="8548208" cy="440123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Behaviorist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2"/>
                </a:solidFill>
              </a:rPr>
              <a:t>Stressed investigating observable behavior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Won </a:t>
            </a:r>
            <a:r>
              <a:rPr lang="en-US" sz="2800" dirty="0">
                <a:solidFill>
                  <a:schemeClr val="tx2"/>
                </a:solidFill>
              </a:rPr>
              <a:t>Nobel prize 1904 for the “conditioned reflex</a:t>
            </a:r>
            <a:r>
              <a:rPr lang="en-US" sz="2800" dirty="0" smtClean="0">
                <a:solidFill>
                  <a:schemeClr val="tx2"/>
                </a:solidFill>
              </a:rPr>
              <a:t>”</a:t>
            </a:r>
          </a:p>
          <a:p>
            <a:r>
              <a:rPr lang="en-US" sz="2800" dirty="0">
                <a:solidFill>
                  <a:schemeClr val="tx2"/>
                </a:solidFill>
              </a:rPr>
              <a:t>Famous for his work with salivating </a:t>
            </a:r>
            <a:r>
              <a:rPr lang="en-US" sz="2800" dirty="0" smtClean="0">
                <a:solidFill>
                  <a:schemeClr val="tx2"/>
                </a:solidFill>
              </a:rPr>
              <a:t>dogs  (Classical conditioning)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Determined that behavior is a product of prior experience - conditioning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APPsychTextbk - Neobehavioris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15" y="1542361"/>
            <a:ext cx="2694793" cy="37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85800"/>
            <a:ext cx="9601200" cy="679704"/>
          </a:xfrm>
        </p:spPr>
        <p:txBody>
          <a:bodyPr/>
          <a:lstStyle/>
          <a:p>
            <a:pPr algn="ctr"/>
            <a:r>
              <a:rPr lang="en-US" dirty="0" smtClean="0"/>
              <a:t>John B. Watson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64" y="1706880"/>
            <a:ext cx="9156192" cy="4236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Defined behaviorist position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Felt all behavior, even instinctive behavior, is </a:t>
            </a:r>
            <a:r>
              <a:rPr lang="en-US" sz="2800" dirty="0">
                <a:solidFill>
                  <a:schemeClr val="tx2"/>
                </a:solidFill>
              </a:rPr>
              <a:t>the result of </a:t>
            </a:r>
            <a:r>
              <a:rPr lang="en-US" sz="2800" dirty="0" smtClean="0">
                <a:solidFill>
                  <a:schemeClr val="tx2"/>
                </a:solidFill>
              </a:rPr>
              <a:t>conditioning and occurs because the proper stimulus is presented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Psychology should only concern itself with observable facts of behavior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</a:rPr>
              <a:t>“Little Albert” experiment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9" y="1706880"/>
            <a:ext cx="2292045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11" y="316993"/>
            <a:ext cx="9453389" cy="707136"/>
          </a:xfrm>
        </p:spPr>
        <p:txBody>
          <a:bodyPr/>
          <a:lstStyle/>
          <a:p>
            <a:pPr algn="ctr"/>
            <a:r>
              <a:rPr lang="en-US" dirty="0"/>
              <a:t>B.F. </a:t>
            </a:r>
            <a:r>
              <a:rPr lang="en-US" dirty="0" err="1" smtClean="0"/>
              <a:t>Skinne</a:t>
            </a:r>
            <a:r>
              <a:rPr lang="en-US" dirty="0" err="1"/>
              <a:t>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316" y="1024129"/>
            <a:ext cx="8577292" cy="4919471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Refined and popularized </a:t>
            </a:r>
            <a:r>
              <a:rPr lang="en-US" sz="2800" i="1" dirty="0" smtClean="0">
                <a:solidFill>
                  <a:schemeClr val="tx2"/>
                </a:solidFill>
              </a:rPr>
              <a:t>Behaviorism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Attempted </a:t>
            </a:r>
            <a:r>
              <a:rPr lang="en-US" sz="2800" dirty="0">
                <a:solidFill>
                  <a:schemeClr val="tx2"/>
                </a:solidFill>
              </a:rPr>
              <a:t>to show how his laboratory techniques can be applied to </a:t>
            </a:r>
            <a:r>
              <a:rPr lang="en-US" sz="2800" dirty="0" smtClean="0">
                <a:solidFill>
                  <a:schemeClr val="tx2"/>
                </a:solidFill>
              </a:rPr>
              <a:t>society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Popularized techniques of </a:t>
            </a:r>
            <a:r>
              <a:rPr lang="en-US" sz="2800" dirty="0">
                <a:solidFill>
                  <a:srgbClr val="FF0000"/>
                </a:solidFill>
              </a:rPr>
              <a:t>shaping-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the systematic </a:t>
            </a:r>
            <a:r>
              <a:rPr lang="en-US" sz="2800" dirty="0">
                <a:solidFill>
                  <a:schemeClr val="tx2"/>
                </a:solidFill>
              </a:rPr>
              <a:t>dispensing of rewards &amp; punishments to guide an </a:t>
            </a:r>
            <a:r>
              <a:rPr lang="en-US" sz="2800" dirty="0" smtClean="0">
                <a:solidFill>
                  <a:schemeClr val="tx2"/>
                </a:solidFill>
              </a:rPr>
              <a:t>organism’s </a:t>
            </a:r>
            <a:r>
              <a:rPr lang="en-US" sz="2800" dirty="0">
                <a:solidFill>
                  <a:schemeClr val="tx2"/>
                </a:solidFill>
              </a:rPr>
              <a:t>response. (Operant Conditioning)</a:t>
            </a:r>
          </a:p>
          <a:p>
            <a:pPr marL="628650" lvl="2" indent="-231775"/>
            <a:r>
              <a:rPr lang="en-US" sz="2800" dirty="0" smtClean="0">
                <a:solidFill>
                  <a:schemeClr val="tx2"/>
                </a:solidFill>
              </a:rPr>
              <a:t>Wrote </a:t>
            </a:r>
            <a:r>
              <a:rPr lang="en-US" sz="2800" i="1" dirty="0">
                <a:solidFill>
                  <a:schemeClr val="tx2"/>
                </a:solidFill>
              </a:rPr>
              <a:t>Walden Two </a:t>
            </a:r>
            <a:r>
              <a:rPr lang="en-US" sz="2800" dirty="0" smtClean="0">
                <a:solidFill>
                  <a:schemeClr val="tx2"/>
                </a:solidFill>
              </a:rPr>
              <a:t>which portrayed a Utopian society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</a:p>
          <a:p>
            <a:pPr marL="628650" lvl="2" indent="-287338"/>
            <a:r>
              <a:rPr lang="en-US" sz="2800" dirty="0" smtClean="0">
                <a:solidFill>
                  <a:schemeClr val="tx2"/>
                </a:solidFill>
              </a:rPr>
              <a:t>Teaching Machine –programmed learning, forerunner of computer-assisted instruction 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  <p:pic>
        <p:nvPicPr>
          <p:cNvPr id="4" name="Picture 3" descr="SOY DOCENTE MAESTRO Y PROFESOR.: Teoría del aprendizaj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08" y="1569389"/>
            <a:ext cx="2336509" cy="34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333" y="381000"/>
            <a:ext cx="10026267" cy="803264"/>
          </a:xfrm>
        </p:spPr>
        <p:txBody>
          <a:bodyPr/>
          <a:lstStyle/>
          <a:p>
            <a:pPr algn="ctr"/>
            <a:r>
              <a:rPr lang="en-US" dirty="0" smtClean="0"/>
              <a:t>Abraham </a:t>
            </a:r>
            <a:r>
              <a:rPr lang="en-US" dirty="0" err="1" smtClean="0"/>
              <a:t>maslow</a:t>
            </a:r>
            <a:r>
              <a:rPr lang="en-US" dirty="0" smtClean="0"/>
              <a:t> &amp; Carl Rogers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6" y="1539570"/>
            <a:ext cx="9667114" cy="409313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Humanism</a:t>
            </a:r>
            <a:r>
              <a:rPr lang="en-US" sz="2800" b="1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chemeClr val="tx2"/>
                </a:solidFill>
              </a:rPr>
              <a:t>describe human nature as active and creative rather than passively reacting to external stimuli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Believe the mind is able to influence and change the world in which functions  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Stress individual choice and free will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Emphasize individual potential for growth (Self Actualization)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5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read: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A psychologist is a person who…</a:t>
            </a:r>
            <a:endParaRPr lang="en-US" sz="3600" dirty="0"/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Define </a:t>
            </a:r>
            <a:r>
              <a:rPr lang="en-US" sz="3600" i="1" dirty="0" smtClean="0">
                <a:solidFill>
                  <a:srgbClr val="C00000"/>
                </a:solidFill>
              </a:rPr>
              <a:t>psychology.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In what ways do you think studying psychology might benefit you?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97523"/>
          </a:xfrm>
        </p:spPr>
        <p:txBody>
          <a:bodyPr/>
          <a:lstStyle/>
          <a:p>
            <a:pPr algn="ctr"/>
            <a:r>
              <a:rPr lang="en-US" dirty="0" smtClean="0"/>
              <a:t>Maslow’s hierarchy of Needs</a:t>
            </a:r>
            <a:endParaRPr lang="en-US" dirty="0"/>
          </a:p>
        </p:txBody>
      </p:sp>
      <p:pic>
        <p:nvPicPr>
          <p:cNvPr id="4" name="Picture 1" descr="File:Maslow's hierarchy of needs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1" y="1242646"/>
            <a:ext cx="7443439" cy="458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Believe that some of the processes that govern human and animal behavior are internal </a:t>
            </a:r>
            <a:r>
              <a:rPr lang="en-US" sz="2800" dirty="0">
                <a:solidFill>
                  <a:schemeClr val="tx2"/>
                </a:solidFill>
              </a:rPr>
              <a:t>- Focus on how we process, store, and use information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Behavior is more than a simple response to a stimulus; it is influenced by a variety of mental processes.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Our minds perceive and interpret our world, think about problems, and assess our knowledge of ourselves and others</a:t>
            </a:r>
          </a:p>
        </p:txBody>
      </p:sp>
    </p:spTree>
    <p:extLst>
      <p:ext uri="{BB962C8B-B14F-4D97-AF65-F5344CB8AC3E}">
        <p14:creationId xmlns:p14="http://schemas.microsoft.com/office/powerpoint/2010/main" val="6400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79" y="621322"/>
            <a:ext cx="10152321" cy="492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 Test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2" y="1275906"/>
            <a:ext cx="10513828" cy="4784651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Format – 30 questions (Multiple Choice)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Study your “Key Terms” handout - terminology, timeline and specialty </a:t>
            </a:r>
            <a:r>
              <a:rPr lang="en-US" sz="2400" smtClean="0">
                <a:solidFill>
                  <a:schemeClr val="tx2"/>
                </a:solidFill>
              </a:rPr>
              <a:t>fields handout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Review the “Concepts and Vocabulary” questions (p. 18)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Know who the following people are and what they are associated with</a:t>
            </a:r>
          </a:p>
          <a:p>
            <a:pPr marL="36576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René Descartes		Sigmund Freud		John B. Watson	</a:t>
            </a:r>
          </a:p>
          <a:p>
            <a:pPr marL="36576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Wilhelm Wundt		Sir Francis Galton		B.F. Skinner</a:t>
            </a:r>
          </a:p>
          <a:p>
            <a:pPr marL="365760" lvl="1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William James		Ivan Pavlov			Abraham Maslow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4400" dirty="0"/>
              <a:t>Psychology is defined as a scientific study of behavior and mental processes.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45" y="3212210"/>
            <a:ext cx="3263571" cy="2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33754"/>
            <a:ext cx="9601200" cy="1125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Overview </a:t>
            </a:r>
            <a:r>
              <a:rPr lang="en-US" dirty="0"/>
              <a:t>of Psychology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30215"/>
            <a:ext cx="9601200" cy="4513385"/>
          </a:xfrm>
        </p:spPr>
        <p:txBody>
          <a:bodyPr>
            <a:normAutofit/>
          </a:bodyPr>
          <a:lstStyle/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Psychology</a:t>
            </a:r>
            <a:r>
              <a:rPr lang="en-US" sz="2800" dirty="0" smtClean="0"/>
              <a:t>- </a:t>
            </a:r>
            <a:r>
              <a:rPr lang="en-US" sz="2800" dirty="0"/>
              <a:t>the scientific study of behavior </a:t>
            </a:r>
            <a:r>
              <a:rPr lang="en-US" sz="2800" dirty="0" smtClean="0"/>
              <a:t>and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mental </a:t>
            </a:r>
            <a:r>
              <a:rPr lang="en-US" sz="2800" dirty="0"/>
              <a:t>processes of humans and animals</a:t>
            </a:r>
          </a:p>
          <a:p>
            <a:pPr lvl="2"/>
            <a:r>
              <a:rPr lang="en-US" sz="2600" dirty="0" smtClean="0"/>
              <a:t>Psychologists </a:t>
            </a:r>
            <a:r>
              <a:rPr lang="en-US" sz="2600" dirty="0"/>
              <a:t>study common behaviors </a:t>
            </a:r>
            <a:r>
              <a:rPr lang="en-US" sz="2600" dirty="0" smtClean="0"/>
              <a:t>and </a:t>
            </a:r>
            <a:r>
              <a:rPr lang="en-US" sz="2600" dirty="0"/>
              <a:t>feelings</a:t>
            </a:r>
          </a:p>
          <a:p>
            <a:pPr lvl="3"/>
            <a:r>
              <a:rPr lang="en-US" sz="2600" dirty="0"/>
              <a:t>Cover everything people think, feel, </a:t>
            </a:r>
            <a:r>
              <a:rPr lang="en-US" sz="2600" dirty="0" smtClean="0"/>
              <a:t>and do</a:t>
            </a:r>
          </a:p>
          <a:p>
            <a:pPr lvl="3"/>
            <a:r>
              <a:rPr lang="en-US" sz="2600" dirty="0" smtClean="0"/>
              <a:t>Many </a:t>
            </a:r>
            <a:r>
              <a:rPr lang="en-US" sz="2600" dirty="0"/>
              <a:t>different approaches are necessary to understand the depth of psychology and provide useful insight into behavior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Psychiatrists</a:t>
            </a:r>
            <a:r>
              <a:rPr lang="en-US" sz="2800" dirty="0" smtClean="0"/>
              <a:t> are medical doctors and psychologists are not. 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37" y="292925"/>
            <a:ext cx="2511552" cy="18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85" y="1266092"/>
            <a:ext cx="10040815" cy="4677508"/>
          </a:xfrm>
        </p:spPr>
        <p:txBody>
          <a:bodyPr>
            <a:normAutofit lnSpcReduction="10000"/>
          </a:bodyPr>
          <a:lstStyle/>
          <a:p>
            <a:pPr lvl="0"/>
            <a:endParaRPr lang="en-US" sz="1800" dirty="0"/>
          </a:p>
          <a:p>
            <a:pPr lvl="1"/>
            <a:r>
              <a:rPr lang="en-US" sz="3200" dirty="0" smtClean="0"/>
              <a:t>Psychologists agree that the study of behavior must be </a:t>
            </a:r>
            <a:r>
              <a:rPr lang="en-US" sz="3200" i="1" dirty="0" smtClean="0"/>
              <a:t>systematic</a:t>
            </a:r>
          </a:p>
          <a:p>
            <a:pPr lvl="1"/>
            <a:r>
              <a:rPr lang="en-US" sz="3200" dirty="0" smtClean="0"/>
              <a:t>Rely </a:t>
            </a:r>
            <a:r>
              <a:rPr lang="en-US" sz="3200" dirty="0"/>
              <a:t>on the </a:t>
            </a:r>
            <a:r>
              <a:rPr lang="en-US" sz="3200" b="1" dirty="0">
                <a:solidFill>
                  <a:srgbClr val="FF0000"/>
                </a:solidFill>
              </a:rPr>
              <a:t>scientific method</a:t>
            </a:r>
            <a:r>
              <a:rPr lang="en-US" sz="3200" dirty="0"/>
              <a:t>:</a:t>
            </a:r>
          </a:p>
          <a:p>
            <a:pPr lvl="2"/>
            <a:r>
              <a:rPr lang="en-US" sz="3200" dirty="0"/>
              <a:t>Identify a problem or question</a:t>
            </a:r>
          </a:p>
          <a:p>
            <a:pPr lvl="2"/>
            <a:r>
              <a:rPr lang="en-US" sz="3200" dirty="0"/>
              <a:t>Form a </a:t>
            </a:r>
            <a:r>
              <a:rPr lang="en-US" sz="3200" b="1" dirty="0">
                <a:solidFill>
                  <a:srgbClr val="FF0000"/>
                </a:solidFill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</a:rPr>
              <a:t>ypothesis</a:t>
            </a:r>
            <a:r>
              <a:rPr lang="en-US" sz="3200" dirty="0" smtClean="0"/>
              <a:t> (educated guess)</a:t>
            </a:r>
            <a:endParaRPr lang="en-US" sz="3200" dirty="0"/>
          </a:p>
          <a:p>
            <a:pPr lvl="2"/>
            <a:r>
              <a:rPr lang="en-US" sz="3200" dirty="0"/>
              <a:t>Collect </a:t>
            </a:r>
            <a:r>
              <a:rPr lang="en-US" sz="3200" dirty="0" smtClean="0"/>
              <a:t>data through observation and experiment</a:t>
            </a:r>
            <a:endParaRPr lang="en-US" sz="3200" dirty="0"/>
          </a:p>
          <a:p>
            <a:pPr lvl="2"/>
            <a:r>
              <a:rPr lang="en-US" sz="3200" dirty="0"/>
              <a:t>Analyze d</a:t>
            </a:r>
            <a:r>
              <a:rPr lang="en-US" sz="3200" dirty="0" smtClean="0"/>
              <a:t>ata </a:t>
            </a:r>
            <a:endParaRPr lang="en-US" sz="3200" dirty="0"/>
          </a:p>
          <a:p>
            <a:pPr lvl="2"/>
            <a:r>
              <a:rPr lang="en-US" sz="3200" b="1" dirty="0" smtClean="0">
                <a:solidFill>
                  <a:srgbClr val="FF0000"/>
                </a:solidFill>
              </a:rPr>
              <a:t>Theory</a:t>
            </a:r>
            <a:r>
              <a:rPr lang="en-US" sz="3200" dirty="0" smtClean="0"/>
              <a:t>- complex explanation based on </a:t>
            </a:r>
            <a:r>
              <a:rPr lang="en-US" sz="3200" dirty="0"/>
              <a:t>findings</a:t>
            </a:r>
          </a:p>
          <a:p>
            <a:r>
              <a:rPr lang="en-US" dirty="0"/>
              <a:t> </a:t>
            </a:r>
            <a:endParaRPr lang="en-US" sz="1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64" y="2179260"/>
            <a:ext cx="3189129" cy="1661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56138"/>
          </a:xfrm>
        </p:spPr>
        <p:txBody>
          <a:bodyPr/>
          <a:lstStyle/>
          <a:p>
            <a:r>
              <a:rPr lang="en-US" dirty="0"/>
              <a:t>The Scientific Basis of Psychology</a:t>
            </a:r>
          </a:p>
        </p:txBody>
      </p:sp>
    </p:spTree>
    <p:extLst>
      <p:ext uri="{BB962C8B-B14F-4D97-AF65-F5344CB8AC3E}">
        <p14:creationId xmlns:p14="http://schemas.microsoft.com/office/powerpoint/2010/main" val="23799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5" y="242316"/>
            <a:ext cx="3810000" cy="2057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515090"/>
            <a:ext cx="10228385" cy="4501662"/>
          </a:xfrm>
        </p:spPr>
        <p:txBody>
          <a:bodyPr>
            <a:noAutofit/>
          </a:bodyPr>
          <a:lstStyle/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Description</a:t>
            </a:r>
            <a:r>
              <a:rPr lang="en-US" sz="2800" dirty="0" smtClean="0"/>
              <a:t>- </a:t>
            </a:r>
            <a:r>
              <a:rPr lang="en-US" sz="2800" dirty="0">
                <a:solidFill>
                  <a:schemeClr val="tx2"/>
                </a:solidFill>
              </a:rPr>
              <a:t>gather information about the behavior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Explanation</a:t>
            </a:r>
            <a:r>
              <a:rPr lang="en-US" sz="2800" dirty="0"/>
              <a:t>- </a:t>
            </a:r>
            <a:r>
              <a:rPr lang="en-US" sz="2800" dirty="0">
                <a:solidFill>
                  <a:schemeClr val="tx2"/>
                </a:solidFill>
              </a:rPr>
              <a:t>seek to explain why behavior is occurring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Prediction</a:t>
            </a:r>
            <a:r>
              <a:rPr lang="en-US" sz="2800" dirty="0"/>
              <a:t>- </a:t>
            </a:r>
            <a:r>
              <a:rPr lang="en-US" sz="2800" dirty="0">
                <a:solidFill>
                  <a:schemeClr val="tx2"/>
                </a:solidFill>
              </a:rPr>
              <a:t>Using knowledge they can predict subsequent behaviors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Control</a:t>
            </a:r>
            <a:r>
              <a:rPr lang="en-US" sz="2800" dirty="0"/>
              <a:t>- </a:t>
            </a:r>
            <a:r>
              <a:rPr lang="en-US" sz="2800" dirty="0">
                <a:solidFill>
                  <a:schemeClr val="tx2"/>
                </a:solidFill>
              </a:rPr>
              <a:t>influence or control behavior</a:t>
            </a:r>
          </a:p>
          <a:p>
            <a:pPr lvl="2"/>
            <a:r>
              <a:rPr lang="en-US" sz="2800" b="1" dirty="0">
                <a:solidFill>
                  <a:srgbClr val="FF0000"/>
                </a:solidFill>
              </a:rPr>
              <a:t>Basic Science</a:t>
            </a:r>
            <a:r>
              <a:rPr lang="en-US" sz="2800" dirty="0"/>
              <a:t>- </a:t>
            </a:r>
            <a:r>
              <a:rPr lang="en-US" sz="2800" dirty="0">
                <a:solidFill>
                  <a:schemeClr val="tx2"/>
                </a:solidFill>
              </a:rPr>
              <a:t>Research (long term goals) Pursuit of knowledge for its own sake</a:t>
            </a:r>
          </a:p>
          <a:p>
            <a:pPr lvl="2"/>
            <a:r>
              <a:rPr lang="en-US" sz="2800" b="1" dirty="0">
                <a:solidFill>
                  <a:srgbClr val="FF0000"/>
                </a:solidFill>
              </a:rPr>
              <a:t>Applied Science- </a:t>
            </a:r>
            <a:r>
              <a:rPr lang="en-US" sz="2800" dirty="0">
                <a:solidFill>
                  <a:schemeClr val="tx2"/>
                </a:solidFill>
              </a:rPr>
              <a:t>Looking to solve more immediate </a:t>
            </a:r>
            <a:r>
              <a:rPr lang="en-US" sz="2800" dirty="0" smtClean="0">
                <a:solidFill>
                  <a:schemeClr val="tx2"/>
                </a:solidFill>
              </a:rPr>
              <a:t>problems using psychological principles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9262"/>
            <a:ext cx="9601200" cy="1090246"/>
          </a:xfrm>
        </p:spPr>
        <p:txBody>
          <a:bodyPr/>
          <a:lstStyle/>
          <a:p>
            <a:r>
              <a:rPr lang="en-US" dirty="0"/>
              <a:t>The Goals of Psychology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141554"/>
            <a:ext cx="8473440" cy="59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84" y="416170"/>
            <a:ext cx="9601200" cy="1119554"/>
          </a:xfrm>
        </p:spPr>
        <p:txBody>
          <a:bodyPr/>
          <a:lstStyle/>
          <a:p>
            <a:r>
              <a:rPr lang="en-US" dirty="0"/>
              <a:t>Specialty Fields in Psychology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69" y="1395046"/>
            <a:ext cx="10099431" cy="4548554"/>
          </a:xfrm>
        </p:spPr>
        <p:txBody>
          <a:bodyPr>
            <a:noAutofit/>
          </a:bodyPr>
          <a:lstStyle/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Clinical </a:t>
            </a:r>
            <a:r>
              <a:rPr lang="en-US" sz="2400" b="1" dirty="0">
                <a:solidFill>
                  <a:srgbClr val="FF0000"/>
                </a:solidFill>
              </a:rPr>
              <a:t>&amp; Counseling </a:t>
            </a:r>
            <a:r>
              <a:rPr lang="en-US" sz="2400" b="1" dirty="0">
                <a:solidFill>
                  <a:schemeClr val="tx2"/>
                </a:solidFill>
              </a:rPr>
              <a:t>Psychology-</a:t>
            </a:r>
            <a:r>
              <a:rPr lang="en-US" sz="2400" dirty="0">
                <a:solidFill>
                  <a:schemeClr val="tx2"/>
                </a:solidFill>
              </a:rPr>
              <a:t>Most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popular, often called </a:t>
            </a:r>
            <a:r>
              <a:rPr lang="en-US" sz="2400" i="1" dirty="0">
                <a:solidFill>
                  <a:schemeClr val="tx2"/>
                </a:solidFill>
              </a:rPr>
              <a:t>psychotherapist</a:t>
            </a:r>
            <a:r>
              <a:rPr lang="en-US" sz="2400" dirty="0">
                <a:solidFill>
                  <a:schemeClr val="tx2"/>
                </a:solidFill>
              </a:rPr>
              <a:t>.  Help people deal with personal problems.  Use applied science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Personality, Social &amp; Developmental Psychology- </a:t>
            </a:r>
            <a:r>
              <a:rPr lang="en-US" sz="2400" dirty="0" smtClean="0">
                <a:solidFill>
                  <a:schemeClr val="tx2"/>
                </a:solidFill>
              </a:rPr>
              <a:t>conduct research – use basic science.  </a:t>
            </a:r>
            <a:r>
              <a:rPr lang="en-US" sz="2400" dirty="0">
                <a:solidFill>
                  <a:schemeClr val="tx2"/>
                </a:solidFill>
              </a:rPr>
              <a:t>Create personality test, study </a:t>
            </a:r>
            <a:r>
              <a:rPr lang="en-US" sz="2400" dirty="0" smtClean="0">
                <a:solidFill>
                  <a:schemeClr val="tx2"/>
                </a:solidFill>
              </a:rPr>
              <a:t>groups, </a:t>
            </a:r>
            <a:r>
              <a:rPr lang="en-US" sz="2400" dirty="0">
                <a:solidFill>
                  <a:schemeClr val="tx2"/>
                </a:solidFill>
              </a:rPr>
              <a:t>conduct polls and surveys.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Educational/School Psychology- </a:t>
            </a:r>
            <a:r>
              <a:rPr lang="en-US" sz="2400" dirty="0">
                <a:solidFill>
                  <a:schemeClr val="tx2"/>
                </a:solidFill>
              </a:rPr>
              <a:t>deal with teaching children </a:t>
            </a:r>
            <a:r>
              <a:rPr lang="en-US" sz="2400" dirty="0" smtClean="0">
                <a:solidFill>
                  <a:schemeClr val="tx2"/>
                </a:solidFill>
              </a:rPr>
              <a:t>and </a:t>
            </a:r>
            <a:r>
              <a:rPr lang="en-US" sz="2400" dirty="0">
                <a:solidFill>
                  <a:schemeClr val="tx2"/>
                </a:solidFill>
              </a:rPr>
              <a:t>young adults; intelligence, memory, problem solving &amp; motivation.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Community Psychology- </a:t>
            </a:r>
            <a:r>
              <a:rPr lang="en-US" sz="2400" dirty="0">
                <a:solidFill>
                  <a:schemeClr val="tx2"/>
                </a:solidFill>
              </a:rPr>
              <a:t>Work in a mental health or social welfare agency.  May help run mental health clinics operated by the government or private organizations.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01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Fields in </a:t>
            </a:r>
            <a:r>
              <a:rPr lang="en-US" dirty="0" smtClean="0"/>
              <a:t>Psychology </a:t>
            </a:r>
            <a:r>
              <a:rPr lang="en-US" i="1" dirty="0" smtClean="0"/>
              <a:t>cont.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86" y="1524000"/>
            <a:ext cx="9601200" cy="41148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>
                <a:solidFill>
                  <a:srgbClr val="FF0000"/>
                </a:solidFill>
              </a:rPr>
              <a:t>Industrial/Organizational Psychology- </a:t>
            </a:r>
            <a:r>
              <a:rPr lang="en-US" sz="2800" dirty="0"/>
              <a:t>Study </a:t>
            </a:r>
            <a:r>
              <a:rPr lang="en-US" sz="2800" dirty="0" smtClean="0"/>
              <a:t>and develop </a:t>
            </a:r>
            <a:r>
              <a:rPr lang="en-US" sz="2800" dirty="0"/>
              <a:t>methods to boost production, improve working conditions, train people and reduce accidents.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Experimental Psychology- </a:t>
            </a:r>
            <a:r>
              <a:rPr lang="en-US" sz="2800" dirty="0"/>
              <a:t>They are the basic scientists.  Test, study, </a:t>
            </a:r>
            <a:r>
              <a:rPr lang="en-US" sz="2800" dirty="0" smtClean="0"/>
              <a:t>and observe </a:t>
            </a:r>
            <a:r>
              <a:rPr lang="en-US" sz="2800" dirty="0"/>
              <a:t>various behaviors.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Forensic Psychology- </a:t>
            </a:r>
            <a:r>
              <a:rPr lang="en-US" sz="2800" dirty="0"/>
              <a:t>Work with the dealings of the legal system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42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(widescreen)(2)</Template>
  <TotalTime>1681</TotalTime>
  <Words>976</Words>
  <Application>Microsoft Office PowerPoint</Application>
  <PresentationFormat>Widescreen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Cambria</vt:lpstr>
      <vt:lpstr>Red Line Business 16x9</vt:lpstr>
      <vt:lpstr>Chapter 1  Introducing Psychology</vt:lpstr>
      <vt:lpstr>Before you read: </vt:lpstr>
      <vt:lpstr>Psychology -</vt:lpstr>
      <vt:lpstr> Overview of Psychology </vt:lpstr>
      <vt:lpstr>The Scientific Basis of Psychology</vt:lpstr>
      <vt:lpstr>The Goals of Psychology </vt:lpstr>
      <vt:lpstr>PowerPoint Presentation</vt:lpstr>
      <vt:lpstr>Specialty Fields in Psychology </vt:lpstr>
      <vt:lpstr>Specialty Fields in Psychology cont. </vt:lpstr>
      <vt:lpstr>Brief history of Psychology </vt:lpstr>
      <vt:lpstr>History of Psychology cont. </vt:lpstr>
      <vt:lpstr>Wilhelm Wundt</vt:lpstr>
      <vt:lpstr>William James</vt:lpstr>
      <vt:lpstr>Sigmund Freud</vt:lpstr>
      <vt:lpstr>Sir Francis Galton</vt:lpstr>
      <vt:lpstr>Ivan Pavlov</vt:lpstr>
      <vt:lpstr>John B. Watson</vt:lpstr>
      <vt:lpstr>B.F. SkinneR</vt:lpstr>
      <vt:lpstr>Abraham maslow &amp; Carl Rogers</vt:lpstr>
      <vt:lpstr>Maslow’s hierarchy of Needs</vt:lpstr>
      <vt:lpstr>Cognitive Approach</vt:lpstr>
      <vt:lpstr>Chapter 1 Test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Introducing Psychology</dc:title>
  <dc:creator>Kim Goulding</dc:creator>
  <cp:lastModifiedBy>Windows User</cp:lastModifiedBy>
  <cp:revision>61</cp:revision>
  <cp:lastPrinted>2017-09-08T03:09:23Z</cp:lastPrinted>
  <dcterms:created xsi:type="dcterms:W3CDTF">2017-09-06T03:05:05Z</dcterms:created>
  <dcterms:modified xsi:type="dcterms:W3CDTF">2019-09-11T17:06:38Z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