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8" r:id="rId3"/>
    <p:sldId id="261" r:id="rId4"/>
    <p:sldId id="260" r:id="rId5"/>
    <p:sldId id="262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82" r:id="rId16"/>
    <p:sldId id="280" r:id="rId17"/>
    <p:sldId id="264" r:id="rId18"/>
    <p:sldId id="281" r:id="rId19"/>
    <p:sldId id="265" r:id="rId20"/>
    <p:sldId id="283" r:id="rId21"/>
    <p:sldId id="284" r:id="rId22"/>
    <p:sldId id="266" r:id="rId23"/>
    <p:sldId id="267" r:id="rId24"/>
    <p:sldId id="285" r:id="rId2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67" d="100"/>
          <a:sy n="67" d="100"/>
        </p:scale>
        <p:origin x="696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371600"/>
            <a:ext cx="9753599" cy="1371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Chapter 3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Nature, Nurture, and Human Diversity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1" y="2971800"/>
            <a:ext cx="4952999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912" y="1685924"/>
            <a:ext cx="6388099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Adopted children thrive: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Homes have fewer </a:t>
            </a:r>
            <a:r>
              <a:rPr lang="en-US" sz="2800" dirty="0"/>
              <a:t>family problems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Grow </a:t>
            </a:r>
            <a:r>
              <a:rPr lang="en-US" sz="2800" dirty="0"/>
              <a:t>up to be more </a:t>
            </a:r>
            <a:r>
              <a:rPr lang="en-US" sz="2800" dirty="0" smtClean="0"/>
              <a:t>caring &amp; altruistic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</a:t>
            </a:r>
            <a:r>
              <a:rPr lang="en-US" sz="2800" dirty="0" smtClean="0"/>
              <a:t>core </a:t>
            </a:r>
            <a:r>
              <a:rPr lang="en-US" sz="2800" dirty="0"/>
              <a:t>higher on intelligence tests than biological parents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Grow </a:t>
            </a:r>
            <a:r>
              <a:rPr lang="en-US" sz="2800" dirty="0"/>
              <a:t>into happier </a:t>
            </a:r>
            <a:r>
              <a:rPr lang="en-US" sz="2800" dirty="0" smtClean="0"/>
              <a:t>&amp; more stable adults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371600"/>
            <a:ext cx="3413427" cy="22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858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Temperament Studies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76400"/>
            <a:ext cx="74676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Temperament</a:t>
            </a:r>
            <a:r>
              <a:rPr lang="en-US" sz="2800" dirty="0" smtClean="0"/>
              <a:t> – </a:t>
            </a:r>
            <a:r>
              <a:rPr lang="en-US" sz="2800" i="1" dirty="0" smtClean="0"/>
              <a:t>a person’s characteristic level of emotional reactivity and intensity (examples - anxious, irritable, easy-going, reserved, etc.)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Apparent soon after birth and continues relatively unchanged into adulthood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Compared with fraternal twins, identical twins may have similar temperaments – indicates temperaments may be biologically rooted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5" y="4072699"/>
            <a:ext cx="2604813" cy="1941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1524000"/>
            <a:ext cx="258834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Heritability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mathematical proportion of </a:t>
            </a:r>
            <a:r>
              <a:rPr lang="en-US" sz="2800" dirty="0" smtClean="0">
                <a:latin typeface="+mj-lt"/>
              </a:rPr>
              <a:t>variation among people </a:t>
            </a:r>
            <a:r>
              <a:rPr lang="en-US" sz="2800" dirty="0">
                <a:latin typeface="+mj-lt"/>
              </a:rPr>
              <a:t>that we can </a:t>
            </a:r>
            <a:r>
              <a:rPr lang="en-US" sz="2800" dirty="0" smtClean="0">
                <a:latin typeface="+mj-lt"/>
              </a:rPr>
              <a:t>attribute to genetic influence, not due to their environment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Heritability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is a direct </a:t>
            </a:r>
            <a:r>
              <a:rPr lang="en-US" sz="2800" dirty="0" smtClean="0">
                <a:latin typeface="+mj-lt"/>
              </a:rPr>
              <a:t>correlation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It has a coefficient from 0 to </a:t>
            </a:r>
            <a:r>
              <a:rPr lang="en-US" sz="2400" dirty="0" smtClean="0">
                <a:latin typeface="+mj-lt"/>
              </a:rPr>
              <a:t>1 (or 0% -100%)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more heritable a disease or trait is, </a:t>
            </a:r>
            <a:r>
              <a:rPr lang="en-US" sz="2400" dirty="0" smtClean="0">
                <a:latin typeface="+mj-lt"/>
              </a:rPr>
              <a:t>the more </a:t>
            </a:r>
            <a:r>
              <a:rPr lang="en-US" sz="2400" dirty="0">
                <a:latin typeface="+mj-lt"/>
              </a:rPr>
              <a:t>the differences between people can be associated with genetic variation</a:t>
            </a:r>
            <a:r>
              <a:rPr lang="en-US" sz="2400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Remember: </a:t>
            </a:r>
            <a:r>
              <a:rPr lang="en-US" sz="2800" b="1" dirty="0" smtClean="0"/>
              <a:t>The </a:t>
            </a:r>
            <a:r>
              <a:rPr lang="en-US" sz="2800" b="1" dirty="0"/>
              <a:t>more similar the environment, the higher the percentage of </a:t>
            </a:r>
            <a:r>
              <a:rPr lang="en-US" sz="2800" b="1" dirty="0" smtClean="0"/>
              <a:t>heritability!</a:t>
            </a:r>
            <a:endParaRPr lang="en-US" sz="2800" b="1" dirty="0">
              <a:latin typeface="+mj-lt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03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b="1" dirty="0" smtClean="0"/>
              <a:t>Heritability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295400"/>
            <a:ext cx="96012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Take four </a:t>
            </a:r>
            <a:r>
              <a:rPr lang="en-US" sz="2800" dirty="0" smtClean="0"/>
              <a:t>boys from different families.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From </a:t>
            </a:r>
            <a:r>
              <a:rPr lang="en-US" sz="2800" dirty="0"/>
              <a:t>birth, put them in barrels, feed them through a tube, in exact </a:t>
            </a:r>
            <a:r>
              <a:rPr lang="en-US" sz="2800" dirty="0" smtClean="0"/>
              <a:t>same environment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At </a:t>
            </a:r>
            <a:r>
              <a:rPr lang="en-US" sz="2800" dirty="0"/>
              <a:t>age 12, </a:t>
            </a:r>
            <a:r>
              <a:rPr lang="en-US" sz="2800" dirty="0" smtClean="0"/>
              <a:t>release </a:t>
            </a:r>
            <a:r>
              <a:rPr lang="en-US" sz="2800" dirty="0"/>
              <a:t>them from barrels and give them an IQ test.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Because </a:t>
            </a:r>
            <a:r>
              <a:rPr lang="en-US" sz="2800" dirty="0"/>
              <a:t>their environment has been identically controlled, any </a:t>
            </a:r>
            <a:r>
              <a:rPr lang="en-US" sz="2800" dirty="0" smtClean="0"/>
              <a:t>differences in IQ scores </a:t>
            </a:r>
            <a:r>
              <a:rPr lang="en-US" sz="2800" dirty="0"/>
              <a:t>are accounted for by genetics, making intelligence heritable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1" y="5257800"/>
            <a:ext cx="1090500" cy="126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4" y="5257800"/>
            <a:ext cx="1090500" cy="1262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30" y="5243513"/>
            <a:ext cx="1090500" cy="1262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17" y="5243513"/>
            <a:ext cx="1090500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ience20.com/files/images/nrn1405-i2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685800"/>
            <a:ext cx="9296398" cy="58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Nature vs. Nurture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371600"/>
            <a:ext cx="96012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Influence of adaptation – adapting to our </a:t>
            </a:r>
            <a:r>
              <a:rPr lang="en-US" sz="2400" dirty="0" smtClean="0"/>
              <a:t>environment. </a:t>
            </a:r>
          </a:p>
          <a:p>
            <a:r>
              <a:rPr lang="en-US" sz="2400" dirty="0" smtClean="0"/>
              <a:t>Nature </a:t>
            </a:r>
            <a:r>
              <a:rPr lang="en-US" sz="2400" dirty="0"/>
              <a:t>and nurture work together</a:t>
            </a:r>
          </a:p>
          <a:p>
            <a:r>
              <a:rPr lang="en-US" sz="2400" dirty="0" smtClean="0"/>
              <a:t>Genes </a:t>
            </a:r>
            <a:r>
              <a:rPr lang="en-US" sz="2400" dirty="0"/>
              <a:t>are self-regulating – genes react differently </a:t>
            </a:r>
            <a:r>
              <a:rPr lang="en-US" sz="2400" dirty="0" smtClean="0"/>
              <a:t>to different </a:t>
            </a:r>
            <a:r>
              <a:rPr lang="en-US" sz="2400" dirty="0"/>
              <a:t>environments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all have a gene that can lead to depression </a:t>
            </a:r>
            <a:r>
              <a:rPr lang="en-US" sz="2400" dirty="0" smtClean="0"/>
              <a:t>if triggered </a:t>
            </a:r>
            <a:r>
              <a:rPr lang="en-US" sz="2400" dirty="0"/>
              <a:t>by certain stress.</a:t>
            </a:r>
          </a:p>
          <a:p>
            <a:r>
              <a:rPr lang="en-US" sz="2400" dirty="0" smtClean="0"/>
              <a:t>By </a:t>
            </a:r>
            <a:r>
              <a:rPr lang="en-US" sz="2400" dirty="0"/>
              <a:t>itself, no depression, so it needs to be </a:t>
            </a:r>
            <a:r>
              <a:rPr lang="en-US" sz="2400" dirty="0" smtClean="0"/>
              <a:t>triggered. </a:t>
            </a:r>
          </a:p>
          <a:p>
            <a:r>
              <a:rPr lang="en-US" sz="2400" dirty="0" smtClean="0"/>
              <a:t>Human </a:t>
            </a:r>
            <a:r>
              <a:rPr lang="en-US" sz="2400" dirty="0"/>
              <a:t>differences result from nature &amp; nurture </a:t>
            </a:r>
            <a:r>
              <a:rPr lang="en-US" sz="2400" dirty="0" smtClean="0"/>
              <a:t>– but </a:t>
            </a:r>
            <a:r>
              <a:rPr lang="en-US" sz="2400" dirty="0"/>
              <a:t>some people might be more </a:t>
            </a:r>
            <a:r>
              <a:rPr lang="en-US" sz="2400" dirty="0" smtClean="0"/>
              <a:t>genetically predisposed </a:t>
            </a:r>
            <a:r>
              <a:rPr lang="en-US" sz="2400" dirty="0"/>
              <a:t>to be more at risk than others </a:t>
            </a:r>
            <a:r>
              <a:rPr lang="en-US" sz="2400" dirty="0" smtClean="0"/>
              <a:t>for some </a:t>
            </a:r>
            <a:r>
              <a:rPr lang="en-US" sz="2400" dirty="0"/>
              <a:t>disorders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589026"/>
            <a:ext cx="1260348" cy="12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Molecular Genetics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10292866" cy="4800600"/>
          </a:xfrm>
        </p:spPr>
        <p:txBody>
          <a:bodyPr>
            <a:normAutofit/>
          </a:bodyPr>
          <a:lstStyle/>
          <a:p>
            <a:r>
              <a:rPr lang="en-US" sz="2799" dirty="0" smtClean="0"/>
              <a:t>Subfield </a:t>
            </a:r>
            <a:r>
              <a:rPr lang="en-US" sz="2799" dirty="0"/>
              <a:t>of biology that studies the molecular structure </a:t>
            </a:r>
            <a:r>
              <a:rPr lang="en-US" sz="2799" dirty="0" smtClean="0"/>
              <a:t>&amp; function of genes</a:t>
            </a:r>
            <a:endParaRPr lang="en-US" sz="2799" dirty="0"/>
          </a:p>
          <a:p>
            <a:r>
              <a:rPr lang="en-US" sz="2799" dirty="0"/>
              <a:t>Goal is to find some of the many genes that influence normal human traits.</a:t>
            </a:r>
          </a:p>
          <a:p>
            <a:r>
              <a:rPr lang="en-US" sz="2799" dirty="0"/>
              <a:t>Geneticists </a:t>
            </a:r>
            <a:r>
              <a:rPr lang="en-US" sz="2799" dirty="0" smtClean="0"/>
              <a:t>try </a:t>
            </a:r>
            <a:r>
              <a:rPr lang="en-US" sz="2799" dirty="0"/>
              <a:t>to find the genes that put people at risk for certain diseases</a:t>
            </a:r>
          </a:p>
          <a:p>
            <a:r>
              <a:rPr lang="en-US" sz="2799" dirty="0"/>
              <a:t>Prenatal screening </a:t>
            </a:r>
          </a:p>
          <a:p>
            <a:r>
              <a:rPr lang="en-US" sz="2799" dirty="0"/>
              <a:t>P</a:t>
            </a:r>
            <a:r>
              <a:rPr lang="en-US" sz="2799" dirty="0" smtClean="0"/>
              <a:t>ros </a:t>
            </a:r>
            <a:r>
              <a:rPr lang="en-US" sz="2799" dirty="0"/>
              <a:t>and </a:t>
            </a:r>
            <a:r>
              <a:rPr lang="en-US" sz="2799" dirty="0" smtClean="0"/>
              <a:t>cons</a:t>
            </a:r>
            <a:endParaRPr lang="en-US" sz="279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4191000"/>
            <a:ext cx="2034130" cy="22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2" y="4800600"/>
            <a:ext cx="2438400" cy="182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09600"/>
            <a:ext cx="96012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Evolutionary Psychology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9601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/>
              <a:t>Evolutionary Psychologists </a:t>
            </a:r>
            <a:r>
              <a:rPr lang="en-US" sz="2800" dirty="0"/>
              <a:t>study human nature through Darwin’s theory of Natural Selection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Focus mostly on what makes us alike as humans.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Goal </a:t>
            </a:r>
            <a:r>
              <a:rPr lang="en-US" sz="2600" dirty="0">
                <a:latin typeface="+mj-lt"/>
              </a:rPr>
              <a:t>is to understand human behavior that is universally aimed at the passing of one's genes into the next generation. </a:t>
            </a:r>
            <a:endParaRPr lang="en-US" sz="26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Natural Selection </a:t>
            </a:r>
            <a:r>
              <a:rPr lang="en-US" sz="2800" dirty="0" smtClean="0">
                <a:latin typeface="+mj-lt"/>
              </a:rPr>
              <a:t>– the idea that the </a:t>
            </a:r>
            <a:r>
              <a:rPr lang="en-US" sz="2800" dirty="0">
                <a:latin typeface="+mj-lt"/>
              </a:rPr>
              <a:t>range of inherited traits </a:t>
            </a:r>
            <a:r>
              <a:rPr lang="en-US" sz="2800" dirty="0" smtClean="0">
                <a:latin typeface="+mj-lt"/>
              </a:rPr>
              <a:t>that lead </a:t>
            </a:r>
            <a:r>
              <a:rPr lang="en-US" sz="2800" dirty="0">
                <a:latin typeface="+mj-lt"/>
              </a:rPr>
              <a:t>to increased reproduction &amp; survival will most likely </a:t>
            </a:r>
            <a:r>
              <a:rPr lang="en-US" sz="2800" dirty="0" smtClean="0">
                <a:latin typeface="+mj-lt"/>
              </a:rPr>
              <a:t>be passed </a:t>
            </a:r>
            <a:r>
              <a:rPr lang="en-US" sz="2800" dirty="0">
                <a:latin typeface="+mj-lt"/>
              </a:rPr>
              <a:t>on to succeeding generations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b="1" dirty="0"/>
              <a:t>Evolutionary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295400"/>
            <a:ext cx="9829802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Certain </a:t>
            </a:r>
            <a:r>
              <a:rPr lang="en-US" sz="2800" dirty="0"/>
              <a:t>biological &amp; behavioral variations increase chances </a:t>
            </a:r>
            <a:r>
              <a:rPr lang="en-US" sz="2800" dirty="0" smtClean="0"/>
              <a:t>of reproducing</a:t>
            </a:r>
            <a:r>
              <a:rPr lang="en-US" sz="2800" dirty="0"/>
              <a:t>, surviving, and contributing more offspring and </a:t>
            </a:r>
            <a:r>
              <a:rPr lang="en-US" sz="2800" dirty="0" smtClean="0"/>
              <a:t>future generations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Mutations</a:t>
            </a:r>
            <a:r>
              <a:rPr lang="en-US" sz="2800" dirty="0" smtClean="0"/>
              <a:t> - a random error in gene replication that leads to 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Then </a:t>
            </a:r>
            <a:r>
              <a:rPr lang="en-US" sz="2800" dirty="0"/>
              <a:t>those new offspring are even more likely to </a:t>
            </a:r>
            <a:r>
              <a:rPr lang="en-US" sz="2800" dirty="0" smtClean="0"/>
              <a:t>survive. Thus</a:t>
            </a:r>
            <a:r>
              <a:rPr lang="en-US" sz="2800" dirty="0"/>
              <a:t>, over time, population characteristics adapt and change, </a:t>
            </a:r>
            <a:r>
              <a:rPr lang="en-US" sz="2800" dirty="0" smtClean="0"/>
              <a:t>and the </a:t>
            </a:r>
            <a:r>
              <a:rPr lang="en-US" sz="2800" dirty="0" smtClean="0"/>
              <a:t>strongest </a:t>
            </a:r>
            <a:r>
              <a:rPr lang="en-US" sz="2800" dirty="0"/>
              <a:t>traits are passed </a:t>
            </a:r>
            <a:r>
              <a:rPr lang="en-US" sz="2800" dirty="0" smtClean="0"/>
              <a:t>down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Dmitry </a:t>
            </a:r>
            <a:r>
              <a:rPr lang="en-US" sz="2800" dirty="0" err="1"/>
              <a:t>Belyaev</a:t>
            </a:r>
            <a:r>
              <a:rPr lang="en-US" sz="2800" dirty="0"/>
              <a:t> – Fox breeding</a:t>
            </a:r>
          </a:p>
          <a:p>
            <a:endParaRPr lang="en-US" sz="2400" dirty="0"/>
          </a:p>
        </p:txBody>
      </p:sp>
      <p:pic>
        <p:nvPicPr>
          <p:cNvPr id="4" name="Picture 3" descr="Domesticación o el proceso “metamórfico” de dociliació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4876800"/>
            <a:ext cx="254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80" y="762000"/>
            <a:ext cx="96012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Evolutionary Psychology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96012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Together, genes and </a:t>
            </a:r>
            <a:r>
              <a:rPr lang="en-US" sz="2800" dirty="0"/>
              <a:t>experience </a:t>
            </a:r>
            <a:r>
              <a:rPr lang="en-US" sz="2800" dirty="0" smtClean="0"/>
              <a:t>wire </a:t>
            </a:r>
            <a:r>
              <a:rPr lang="en-US" sz="2800" dirty="0"/>
              <a:t>the brain. 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Our adaptive </a:t>
            </a:r>
            <a:r>
              <a:rPr lang="en-US" sz="2800" dirty="0"/>
              <a:t>flexibility in responding to different </a:t>
            </a:r>
            <a:r>
              <a:rPr lang="en-US" sz="2800" dirty="0" smtClean="0"/>
              <a:t>environments contributes </a:t>
            </a:r>
            <a:r>
              <a:rPr lang="en-US" sz="2800" dirty="0"/>
              <a:t>to our </a:t>
            </a:r>
            <a:r>
              <a:rPr lang="en-US" sz="2800" dirty="0" smtClean="0"/>
              <a:t>fitness – our ability </a:t>
            </a:r>
            <a:r>
              <a:rPr lang="en-US" sz="2800" dirty="0"/>
              <a:t>to </a:t>
            </a:r>
            <a:r>
              <a:rPr lang="en-US" sz="2800" dirty="0" smtClean="0"/>
              <a:t>survive </a:t>
            </a:r>
            <a:r>
              <a:rPr lang="en-US" sz="2800" dirty="0"/>
              <a:t>&amp; </a:t>
            </a:r>
            <a:r>
              <a:rPr lang="en-US" sz="2800" dirty="0" smtClean="0"/>
              <a:t>reproduce.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 smtClean="0"/>
              <a:t>Examples</a:t>
            </a:r>
            <a:r>
              <a:rPr lang="en-US" sz="2800" i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We </a:t>
            </a:r>
            <a:r>
              <a:rPr lang="en-US" sz="2800" dirty="0"/>
              <a:t>fear dangerous </a:t>
            </a:r>
            <a:r>
              <a:rPr lang="en-US" sz="2800" dirty="0" smtClean="0"/>
              <a:t>animals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We fear the dark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We love our own children </a:t>
            </a:r>
            <a:endParaRPr lang="en-US" sz="2800" dirty="0" smtClean="0"/>
          </a:p>
          <a:p>
            <a:pPr lvl="8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indent="0" defTabSz="295275">
              <a:lnSpc>
                <a:spcPct val="110000"/>
              </a:lnSpc>
              <a:spcBef>
                <a:spcPts val="0"/>
              </a:spcBef>
              <a:buNone/>
              <a:tabLst>
                <a:tab pos="2684463" algn="l"/>
              </a:tabLst>
            </a:pPr>
            <a:r>
              <a:rPr lang="en-US" sz="2800" dirty="0"/>
              <a:t>	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80" y="434340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447222"/>
            <a:ext cx="2591515" cy="17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609600"/>
            <a:ext cx="96012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Nature vs. Nurture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981200"/>
            <a:ext cx="9829802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nature vs. nurture controversy? </a:t>
            </a:r>
          </a:p>
          <a:p>
            <a:r>
              <a:rPr lang="en-US" sz="3200" dirty="0" smtClean="0"/>
              <a:t>Give three examples of how “nature” has contributed to the person you have become.</a:t>
            </a:r>
          </a:p>
          <a:p>
            <a:r>
              <a:rPr lang="en-US" sz="3200" dirty="0"/>
              <a:t>Give three examples of how </a:t>
            </a:r>
            <a:r>
              <a:rPr lang="en-US" sz="3200" dirty="0" smtClean="0"/>
              <a:t>“nurture” </a:t>
            </a:r>
            <a:r>
              <a:rPr lang="en-US" sz="3200" dirty="0"/>
              <a:t>has contributed to the person you have become.</a:t>
            </a:r>
          </a:p>
          <a:p>
            <a:r>
              <a:rPr lang="en-US" sz="3200" dirty="0" smtClean="0"/>
              <a:t>Which do you feel contributes more to a child’s behavior?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6" y="54292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4" y="533400"/>
            <a:ext cx="9601200" cy="762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Evolutionary Psychology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447800"/>
            <a:ext cx="8839200" cy="449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Behaviors that contribute to survival are </a:t>
            </a:r>
            <a:r>
              <a:rPr lang="en-US" sz="2800" dirty="0" smtClean="0"/>
              <a:t>found throughout </a:t>
            </a:r>
            <a:r>
              <a:rPr lang="en-US" sz="2800" dirty="0"/>
              <a:t>cultures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/>
              <a:t>Think </a:t>
            </a:r>
            <a:r>
              <a:rPr lang="en-US" sz="2600" dirty="0"/>
              <a:t>about when you watch people </a:t>
            </a:r>
            <a:r>
              <a:rPr lang="en-US" sz="2600" dirty="0" smtClean="0"/>
              <a:t>interact how </a:t>
            </a:r>
            <a:r>
              <a:rPr lang="en-US" sz="2600" dirty="0"/>
              <a:t>you can sometimes tell what people </a:t>
            </a:r>
            <a:r>
              <a:rPr lang="en-US" sz="2600" dirty="0" smtClean="0"/>
              <a:t>are talking </a:t>
            </a:r>
            <a:r>
              <a:rPr lang="en-US" sz="2600" dirty="0"/>
              <a:t>about even if they are speaking </a:t>
            </a:r>
            <a:r>
              <a:rPr lang="en-US" sz="2600" dirty="0" smtClean="0"/>
              <a:t>a language </a:t>
            </a:r>
            <a:r>
              <a:rPr lang="en-US" sz="2600" dirty="0"/>
              <a:t>you don’t know…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Emotions </a:t>
            </a:r>
            <a:r>
              <a:rPr lang="en-US" sz="2800" dirty="0"/>
              <a:t>can be cross cultural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Understanding </a:t>
            </a:r>
            <a:r>
              <a:rPr lang="en-US" sz="2800" dirty="0"/>
              <a:t>the difference between a </a:t>
            </a:r>
            <a:r>
              <a:rPr lang="en-US" sz="2800" dirty="0" smtClean="0"/>
              <a:t>smile and </a:t>
            </a:r>
            <a:r>
              <a:rPr lang="en-US" sz="2800" dirty="0"/>
              <a:t>frown helped us to survive thousands </a:t>
            </a:r>
            <a:r>
              <a:rPr lang="en-US" sz="2800" dirty="0" smtClean="0"/>
              <a:t>and millions </a:t>
            </a:r>
            <a:r>
              <a:rPr lang="en-US" sz="2800" dirty="0"/>
              <a:t>of years ago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12" y="495617"/>
            <a:ext cx="1784840" cy="17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372598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Evolutionary Psychology – Gender Differences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524000"/>
            <a:ext cx="92202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Men &amp; women genetically </a:t>
            </a:r>
            <a:r>
              <a:rPr lang="en-US" sz="2800" dirty="0" smtClean="0"/>
              <a:t>adapted same </a:t>
            </a:r>
            <a:r>
              <a:rPr lang="en-US" sz="2800" dirty="0"/>
              <a:t>way over time, except </a:t>
            </a:r>
            <a:r>
              <a:rPr lang="en-US" sz="2800" dirty="0" smtClean="0"/>
              <a:t>in behaviors </a:t>
            </a:r>
            <a:r>
              <a:rPr lang="en-US" sz="2800" dirty="0"/>
              <a:t>related to </a:t>
            </a:r>
            <a:r>
              <a:rPr lang="en-US" sz="2800" dirty="0" smtClean="0"/>
              <a:t>reproduction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Studies suggest men have a stronger </a:t>
            </a:r>
            <a:r>
              <a:rPr lang="en-US" sz="2800" dirty="0"/>
              <a:t>tendency towards </a:t>
            </a:r>
            <a:r>
              <a:rPr lang="en-US" sz="2800" dirty="0" smtClean="0"/>
              <a:t>sex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more </a:t>
            </a:r>
            <a:r>
              <a:rPr lang="en-US" sz="2800" dirty="0"/>
              <a:t>sex </a:t>
            </a:r>
            <a:r>
              <a:rPr lang="en-US" sz="2800" dirty="0" smtClean="0"/>
              <a:t>drive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more thoughts about sex</a:t>
            </a:r>
            <a:endParaRPr lang="en-US" sz="2800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initiate </a:t>
            </a:r>
            <a:r>
              <a:rPr lang="en-US" sz="2800" dirty="0"/>
              <a:t>sex </a:t>
            </a:r>
            <a:r>
              <a:rPr lang="en-US" sz="2800" dirty="0" smtClean="0"/>
              <a:t>more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more likely to perceive a women’s friendliness as a desire for sex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08" y="3124200"/>
            <a:ext cx="1588008" cy="18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3309937"/>
            <a:ext cx="25657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/>
              <a:t>Evolutionary Explanation </a:t>
            </a:r>
            <a:r>
              <a:rPr lang="en-US" b="1" dirty="0" smtClean="0"/>
              <a:t>– Matin</a:t>
            </a:r>
            <a:r>
              <a:rPr lang="en-US" b="1" dirty="0" smtClean="0"/>
              <a:t>g Preferences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8229598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Men </a:t>
            </a:r>
            <a:r>
              <a:rPr lang="en-US" sz="2800" dirty="0">
                <a:latin typeface="+mj-lt"/>
              </a:rPr>
              <a:t>are attracted to youthful, healthy fertile appearing women, smooth </a:t>
            </a:r>
            <a:r>
              <a:rPr lang="en-US" sz="2800" dirty="0" smtClean="0">
                <a:latin typeface="+mj-lt"/>
              </a:rPr>
              <a:t>skin, youthful shape </a:t>
            </a:r>
            <a:r>
              <a:rPr lang="en-US" sz="2800" dirty="0">
                <a:latin typeface="+mj-lt"/>
              </a:rPr>
              <a:t>suggesting childbearing years.</a:t>
            </a:r>
          </a:p>
          <a:p>
            <a:r>
              <a:rPr lang="en-US" sz="2800" dirty="0">
                <a:latin typeface="+mj-lt"/>
              </a:rPr>
              <a:t>Women attracted to mature, healthy-looking men, </a:t>
            </a:r>
            <a:r>
              <a:rPr lang="en-US" sz="2800" dirty="0" smtClean="0">
                <a:latin typeface="+mj-lt"/>
              </a:rPr>
              <a:t>mature, dominant</a:t>
            </a:r>
            <a:r>
              <a:rPr lang="en-US" sz="2800" dirty="0">
                <a:latin typeface="+mj-lt"/>
              </a:rPr>
              <a:t>, bold, &amp; affluent suggests capacity to support &amp; protect.</a:t>
            </a:r>
          </a:p>
          <a:p>
            <a:r>
              <a:rPr lang="en-US" sz="2800" b="1" dirty="0" smtClean="0"/>
              <a:t>Nature </a:t>
            </a:r>
            <a:r>
              <a:rPr lang="en-US" sz="2800" b="1" dirty="0"/>
              <a:t>selects behaviors that increase the likelihood of sending one’s genes into the </a:t>
            </a:r>
            <a:r>
              <a:rPr lang="en-US" sz="2800" b="1" dirty="0" smtClean="0"/>
              <a:t>future</a:t>
            </a:r>
            <a:r>
              <a:rPr lang="en-US" sz="2800" dirty="0" smtClean="0"/>
              <a:t>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2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Critiquing the Evolutionary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Often start with an effect and work backward to propose an explanation</a:t>
            </a:r>
          </a:p>
          <a:p>
            <a:r>
              <a:rPr lang="en-US" sz="2800" dirty="0" smtClean="0"/>
              <a:t>Concerns about the social consequences of evolutionary psychology</a:t>
            </a:r>
          </a:p>
          <a:p>
            <a:r>
              <a:rPr lang="en-US" sz="2800" dirty="0" smtClean="0"/>
              <a:t>Critics </a:t>
            </a:r>
            <a:r>
              <a:rPr lang="en-US" sz="2800" dirty="0"/>
              <a:t>maintain that evolutionary psychologists underestimate cultural expectations and socialization.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9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Parents and Early Experiences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Behavior Genetics:  Predicting Individual Differences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495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Behavior Genetics</a:t>
            </a:r>
            <a:r>
              <a:rPr lang="en-US" sz="2800" b="1" dirty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the study </a:t>
            </a:r>
            <a:r>
              <a:rPr lang="en-US" sz="2800" dirty="0"/>
              <a:t>of our </a:t>
            </a:r>
            <a:r>
              <a:rPr lang="en-US" sz="2800" dirty="0" smtClean="0"/>
              <a:t>differences and </a:t>
            </a:r>
            <a:r>
              <a:rPr lang="en-US" sz="2800" dirty="0"/>
              <a:t>the relative </a:t>
            </a:r>
            <a:r>
              <a:rPr lang="en-US" sz="2800" dirty="0" smtClean="0"/>
              <a:t>effects of </a:t>
            </a:r>
            <a:r>
              <a:rPr lang="en-US" sz="2800" dirty="0"/>
              <a:t>heredity </a:t>
            </a:r>
            <a:r>
              <a:rPr lang="en-US" sz="2800" dirty="0" smtClean="0"/>
              <a:t>and environment on our individual differences in behavior &amp; mental processes</a:t>
            </a:r>
          </a:p>
          <a:p>
            <a:r>
              <a:rPr lang="en-US" sz="2800" dirty="0" smtClean="0"/>
              <a:t>Methods used: </a:t>
            </a:r>
          </a:p>
          <a:p>
            <a:pPr lvl="1"/>
            <a:r>
              <a:rPr lang="en-US" sz="2800" dirty="0" smtClean="0"/>
              <a:t>Twin studies</a:t>
            </a:r>
          </a:p>
          <a:p>
            <a:pPr lvl="1"/>
            <a:r>
              <a:rPr lang="en-US" sz="2800" dirty="0" smtClean="0"/>
              <a:t>Adoption studies 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emperament studies </a:t>
            </a:r>
          </a:p>
          <a:p>
            <a:endParaRPr lang="en-US" dirty="0"/>
          </a:p>
        </p:txBody>
      </p:sp>
      <p:pic>
        <p:nvPicPr>
          <p:cNvPr id="6" name="Picture 2" descr="http://mchscityzen.com/wp-content/uploads/2016/02/nature-vs-nur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812" y="2971800"/>
            <a:ext cx="2942683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5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3378992"/>
            <a:ext cx="1917523" cy="191752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Genes:  Our Biological Blueprint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295400"/>
            <a:ext cx="8610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Chromosomes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smtClean="0"/>
              <a:t>- </a:t>
            </a:r>
            <a:r>
              <a:rPr lang="en-US" sz="3000" dirty="0"/>
              <a:t>threadlike structures made of </a:t>
            </a:r>
            <a:r>
              <a:rPr lang="en-US" sz="3000" dirty="0" smtClean="0"/>
              <a:t>DNA molecules </a:t>
            </a:r>
            <a:r>
              <a:rPr lang="en-US" sz="3000" dirty="0"/>
              <a:t>that </a:t>
            </a:r>
            <a:r>
              <a:rPr lang="en-US" sz="3000" dirty="0" smtClean="0"/>
              <a:t>contain the genes</a:t>
            </a:r>
            <a:r>
              <a:rPr lang="en-US" sz="3000" dirty="0"/>
              <a:t>.</a:t>
            </a:r>
          </a:p>
          <a:p>
            <a:pPr marL="971550" indent="-57150" defTabSz="122238">
              <a:lnSpc>
                <a:spcPct val="110000"/>
              </a:lnSpc>
              <a:spcBef>
                <a:spcPts val="0"/>
              </a:spcBef>
              <a:buNone/>
              <a:tabLst>
                <a:tab pos="58738" algn="l"/>
                <a:tab pos="914400" algn="l"/>
              </a:tabLst>
            </a:pPr>
            <a:r>
              <a:rPr lang="en-US" sz="3000" dirty="0" smtClean="0"/>
              <a:t>23 from mom, 23 from dad = 46</a:t>
            </a:r>
          </a:p>
          <a:p>
            <a:pPr defTabSz="114300"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	DNA </a:t>
            </a:r>
            <a:r>
              <a:rPr lang="en-US" sz="3000" dirty="0" smtClean="0"/>
              <a:t>- a complex molecule containing the genetic information that makes up the chromosomes.</a:t>
            </a:r>
          </a:p>
          <a:p>
            <a:pPr defTabSz="280988">
              <a:lnSpc>
                <a:spcPct val="110000"/>
              </a:lnSpc>
              <a:spcBef>
                <a:spcPts val="0"/>
              </a:spcBef>
              <a:tabLst>
                <a:tab pos="117475" algn="l"/>
              </a:tabLst>
            </a:pPr>
            <a:r>
              <a:rPr lang="en-US" sz="3000" b="1" dirty="0" smtClean="0">
                <a:solidFill>
                  <a:srgbClr val="C00000"/>
                </a:solidFill>
              </a:rPr>
              <a:t>Genes</a:t>
            </a:r>
            <a:r>
              <a:rPr lang="en-US" sz="3000" b="1" dirty="0" smtClean="0"/>
              <a:t> </a:t>
            </a:r>
            <a:r>
              <a:rPr lang="en-US" sz="3000" dirty="0" smtClean="0"/>
              <a:t>- </a:t>
            </a:r>
            <a:r>
              <a:rPr lang="en-US" sz="3000" dirty="0"/>
              <a:t>Units of heredity that make up the chromosomes. </a:t>
            </a:r>
            <a:r>
              <a:rPr lang="en-US" sz="3000" dirty="0" smtClean="0"/>
              <a:t>Every </a:t>
            </a:r>
            <a:r>
              <a:rPr lang="en-US" sz="3000" dirty="0"/>
              <a:t>human is close to being your clone, sharing 99.9% </a:t>
            </a:r>
            <a:r>
              <a:rPr lang="en-US" sz="3000" dirty="0" smtClean="0"/>
              <a:t>of your DNA.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796925" algn="l"/>
              </a:tabLst>
            </a:pPr>
            <a:r>
              <a:rPr lang="en-US" sz="3000" b="1" dirty="0" smtClean="0">
                <a:solidFill>
                  <a:srgbClr val="C00000"/>
                </a:solidFill>
              </a:rPr>
              <a:t>Genome</a:t>
            </a:r>
            <a:r>
              <a:rPr lang="en-US" sz="3000" dirty="0" smtClean="0"/>
              <a:t> – the complete instructions for making an organism.</a:t>
            </a:r>
          </a:p>
          <a:p>
            <a:pPr marL="0" indent="0">
              <a:buNone/>
              <a:tabLst>
                <a:tab pos="796925" algn="l"/>
              </a:tabLst>
            </a:pPr>
            <a:endParaRPr lang="en-US" sz="3000" dirty="0"/>
          </a:p>
          <a:p>
            <a:pPr lvl="0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31" y="838200"/>
            <a:ext cx="1790304" cy="21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Studies that support genetic influence: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8229598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Identical </a:t>
            </a:r>
            <a:r>
              <a:rPr lang="en-US" sz="2800" b="1" dirty="0" smtClean="0">
                <a:solidFill>
                  <a:srgbClr val="C00000"/>
                </a:solidFill>
              </a:rPr>
              <a:t>twins studies </a:t>
            </a:r>
            <a:r>
              <a:rPr lang="en-US" sz="2800" b="1" dirty="0" smtClean="0"/>
              <a:t>– </a:t>
            </a:r>
            <a:r>
              <a:rPr lang="en-US" sz="2800" dirty="0" smtClean="0"/>
              <a:t>show they are more </a:t>
            </a:r>
            <a:r>
              <a:rPr lang="en-US" sz="2800" dirty="0"/>
              <a:t>alike than fraternal twins </a:t>
            </a:r>
            <a:r>
              <a:rPr lang="en-US" sz="2800" dirty="0" smtClean="0"/>
              <a:t>in </a:t>
            </a:r>
            <a:r>
              <a:rPr lang="en-US" sz="2800" dirty="0"/>
              <a:t>abilities, personality traits &amp; </a:t>
            </a:r>
            <a:r>
              <a:rPr lang="en-US" sz="2800" dirty="0" smtClean="0"/>
              <a:t>interests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Separated twin studies </a:t>
            </a:r>
            <a:r>
              <a:rPr lang="en-US" sz="2800" b="1" dirty="0" smtClean="0"/>
              <a:t>– </a:t>
            </a:r>
            <a:r>
              <a:rPr lang="en-US" sz="2800" dirty="0" smtClean="0"/>
              <a:t>show remarkable similarities </a:t>
            </a:r>
            <a:r>
              <a:rPr lang="en-US" sz="2800" dirty="0"/>
              <a:t>in life choices </a:t>
            </a:r>
            <a:r>
              <a:rPr lang="en-US" sz="2800" dirty="0" smtClean="0"/>
              <a:t>of (Genes </a:t>
            </a:r>
            <a:r>
              <a:rPr lang="en-US" sz="2800" dirty="0"/>
              <a:t>influence </a:t>
            </a:r>
            <a:r>
              <a:rPr lang="en-US" sz="2800" dirty="0" smtClean="0"/>
              <a:t>personality).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4200618"/>
            <a:ext cx="2152557" cy="215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12" y="4233898"/>
            <a:ext cx="3276600" cy="2224052"/>
          </a:xfrm>
          <a:prstGeom prst="rect">
            <a:avLst/>
          </a:prstGeom>
        </p:spPr>
      </p:pic>
      <p:pic>
        <p:nvPicPr>
          <p:cNvPr id="6" name="Picture 4" descr="http://calstate.fullerton.edu/multimedia/2012sp/Nat-Geo-segal-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0598" y="876300"/>
            <a:ext cx="1445098" cy="21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/>
              <a:t>Studies that support genetic </a:t>
            </a:r>
            <a:r>
              <a:rPr lang="en-US" b="1" dirty="0" smtClean="0"/>
              <a:t>influence cont.: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76400"/>
            <a:ext cx="9601200" cy="4191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Adoption Studies </a:t>
            </a:r>
            <a:r>
              <a:rPr lang="en-US" sz="2800" dirty="0"/>
              <a:t>- show adoptees’ traits bear more similarities to their biological parents than their care-giving adoptive parents.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Temperament Studies </a:t>
            </a:r>
            <a:r>
              <a:rPr lang="en-US" sz="2800" dirty="0" smtClean="0"/>
              <a:t>- </a:t>
            </a:r>
            <a:r>
              <a:rPr lang="en-US" sz="2800" dirty="0"/>
              <a:t>Temperament seems to be </a:t>
            </a:r>
            <a:r>
              <a:rPr lang="en-US" sz="2800" dirty="0" smtClean="0"/>
              <a:t>biologically </a:t>
            </a:r>
            <a:r>
              <a:rPr lang="en-US" sz="2800" dirty="0"/>
              <a:t>based &amp; tends to remain stable throughout </a:t>
            </a:r>
            <a:r>
              <a:rPr lang="en-US" sz="2800" dirty="0" smtClean="0"/>
              <a:t>life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4343400"/>
            <a:ext cx="2844800" cy="19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Twin Studies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5714998" cy="4191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Identical twins: </a:t>
            </a:r>
            <a:r>
              <a:rPr lang="en-US" sz="2800" dirty="0"/>
              <a:t>single fertilized </a:t>
            </a:r>
            <a:r>
              <a:rPr lang="en-US" sz="2800" b="1" dirty="0" smtClean="0"/>
              <a:t> </a:t>
            </a:r>
            <a:r>
              <a:rPr lang="en-US" sz="2800" dirty="0" smtClean="0"/>
              <a:t>egg</a:t>
            </a:r>
            <a:r>
              <a:rPr lang="en-US" sz="2800" dirty="0"/>
              <a:t>, 2 genetically identical organisms, natural human clone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Fraternal </a:t>
            </a:r>
            <a:r>
              <a:rPr lang="en-US" sz="2800" b="1" dirty="0">
                <a:solidFill>
                  <a:srgbClr val="C00000"/>
                </a:solidFill>
              </a:rPr>
              <a:t>twins: </a:t>
            </a:r>
            <a:r>
              <a:rPr lang="en-US" sz="2800" dirty="0"/>
              <a:t>separate fertilized eggs, no closer than older and younger brother or </a:t>
            </a:r>
            <a:r>
              <a:rPr lang="en-US" sz="2800" dirty="0" smtClean="0"/>
              <a:t>sister, but </a:t>
            </a:r>
            <a:r>
              <a:rPr lang="en-US" sz="2800" dirty="0"/>
              <a:t>share the fetus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685800"/>
            <a:ext cx="3245820" cy="55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Twin Studies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4" y="1524000"/>
            <a:ext cx="7467598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Jim twins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Identical </a:t>
            </a:r>
            <a:r>
              <a:rPr lang="en-US" sz="2800" dirty="0"/>
              <a:t>twins separated at birth </a:t>
            </a:r>
            <a:r>
              <a:rPr lang="en-US" sz="2800" dirty="0" smtClean="0"/>
              <a:t>for almost </a:t>
            </a:r>
            <a:r>
              <a:rPr lang="en-US" sz="2800" dirty="0"/>
              <a:t>40 years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First </a:t>
            </a:r>
            <a:r>
              <a:rPr lang="en-US" sz="2800" dirty="0"/>
              <a:t>ever separated twin </a:t>
            </a:r>
            <a:r>
              <a:rPr lang="en-US" sz="2800" dirty="0" smtClean="0"/>
              <a:t>study (Bouchard)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After </a:t>
            </a:r>
            <a:r>
              <a:rPr lang="en-US" sz="2800" dirty="0"/>
              <a:t>this many more twin studies, finding </a:t>
            </a:r>
            <a:r>
              <a:rPr lang="en-US" sz="2800" dirty="0" smtClean="0"/>
              <a:t>such shared </a:t>
            </a:r>
            <a:r>
              <a:rPr lang="en-US" sz="2800" dirty="0"/>
              <a:t>traits 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/>
              <a:t>Tastes</a:t>
            </a:r>
            <a:r>
              <a:rPr lang="en-US" sz="2600" dirty="0"/>
              <a:t>, physical attributes, interests, fears</a:t>
            </a:r>
            <a:r>
              <a:rPr lang="en-US" sz="2600" dirty="0" smtClean="0"/>
              <a:t>, personality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Identical </a:t>
            </a:r>
            <a:r>
              <a:rPr lang="en-US" sz="2800" dirty="0"/>
              <a:t>twins raised together have more </a:t>
            </a:r>
            <a:r>
              <a:rPr lang="en-US" sz="2800" dirty="0" smtClean="0"/>
              <a:t>similar personalities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838200"/>
            <a:ext cx="325560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Adoption Studies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90" y="1923582"/>
            <a:ext cx="9601200" cy="4191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Creates 2 sets of relatives – biological &amp; adoptive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For </a:t>
            </a:r>
            <a:r>
              <a:rPr lang="en-US" sz="2800" dirty="0"/>
              <a:t>any given trait, we can study whether </a:t>
            </a:r>
            <a:r>
              <a:rPr lang="en-US" sz="2800" dirty="0" smtClean="0"/>
              <a:t>adopted children </a:t>
            </a:r>
            <a:r>
              <a:rPr lang="en-US" sz="2800" dirty="0"/>
              <a:t>are more like biological parents </a:t>
            </a:r>
            <a:r>
              <a:rPr lang="en-US" sz="2800" dirty="0" smtClean="0"/>
              <a:t>(nature) or </a:t>
            </a:r>
            <a:r>
              <a:rPr lang="en-US" sz="2800" dirty="0"/>
              <a:t>adoptive </a:t>
            </a:r>
            <a:r>
              <a:rPr lang="en-US" sz="2800" dirty="0" smtClean="0"/>
              <a:t>parents (nurture)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Studies </a:t>
            </a:r>
            <a:r>
              <a:rPr lang="en-US" sz="2800" dirty="0"/>
              <a:t>prove </a:t>
            </a:r>
            <a:r>
              <a:rPr lang="en-US" sz="2800" i="1" dirty="0"/>
              <a:t>personality </a:t>
            </a:r>
            <a:r>
              <a:rPr lang="en-US" sz="2800" dirty="0"/>
              <a:t>traits don’t depend </a:t>
            </a:r>
            <a:r>
              <a:rPr lang="en-US" sz="2800" dirty="0" smtClean="0"/>
              <a:t>on environment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Parents do influence their children’s attitudes, values, manners, faith, and politics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595312"/>
            <a:ext cx="1993900" cy="1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slides(3)</Template>
  <TotalTime>1259</TotalTime>
  <Words>1128</Words>
  <Application>Microsoft Office PowerPoint</Application>
  <PresentationFormat>Custom</PresentationFormat>
  <Paragraphs>118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굴림</vt:lpstr>
      <vt:lpstr>Vertical and Horizontal design template</vt:lpstr>
      <vt:lpstr>Chapter 3 Nature, Nurture, and Human Diversity</vt:lpstr>
      <vt:lpstr>Nature vs. Nurture</vt:lpstr>
      <vt:lpstr>Behavior Genetics:  Predicting Individual Differences </vt:lpstr>
      <vt:lpstr>Genes:  Our Biological Blueprint</vt:lpstr>
      <vt:lpstr>Studies that support genetic influence:</vt:lpstr>
      <vt:lpstr>Studies that support genetic influence cont.:</vt:lpstr>
      <vt:lpstr>Twin Studies </vt:lpstr>
      <vt:lpstr>Twin Studies</vt:lpstr>
      <vt:lpstr>Adoption Studies</vt:lpstr>
      <vt:lpstr>Adoption Studies</vt:lpstr>
      <vt:lpstr>Temperament Studies</vt:lpstr>
      <vt:lpstr>Heritability </vt:lpstr>
      <vt:lpstr>Heritability Example</vt:lpstr>
      <vt:lpstr>PowerPoint Presentation</vt:lpstr>
      <vt:lpstr>Nature vs. Nurture</vt:lpstr>
      <vt:lpstr>Molecular Genetics </vt:lpstr>
      <vt:lpstr>Evolutionary Psychology</vt:lpstr>
      <vt:lpstr>Evolutionary Psychology</vt:lpstr>
      <vt:lpstr>Evolutionary Psychology </vt:lpstr>
      <vt:lpstr>Evolutionary Psychology </vt:lpstr>
      <vt:lpstr>Evolutionary Psychology – Gender Differences</vt:lpstr>
      <vt:lpstr>Evolutionary Explanation – Mating Preferences</vt:lpstr>
      <vt:lpstr>Critiquing the Evolutionary Process</vt:lpstr>
      <vt:lpstr>Parents and Early Experiences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Nature, Nurture, and Human Diversity</dc:title>
  <dc:creator>Kim Goulding</dc:creator>
  <cp:lastModifiedBy>Kim Goulding</cp:lastModifiedBy>
  <cp:revision>61</cp:revision>
  <cp:lastPrinted>2019-10-23T12:05:59Z</cp:lastPrinted>
  <dcterms:created xsi:type="dcterms:W3CDTF">2017-11-28T02:44:26Z</dcterms:created>
  <dcterms:modified xsi:type="dcterms:W3CDTF">2019-10-25T03:35:05Z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