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6" r:id="rId2"/>
    <p:sldId id="279" r:id="rId3"/>
    <p:sldId id="280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338" r:id="rId13"/>
    <p:sldId id="290" r:id="rId14"/>
    <p:sldId id="291" r:id="rId15"/>
    <p:sldId id="292" r:id="rId16"/>
    <p:sldId id="293" r:id="rId17"/>
    <p:sldId id="311" r:id="rId18"/>
    <p:sldId id="339" r:id="rId19"/>
    <p:sldId id="312" r:id="rId20"/>
    <p:sldId id="313" r:id="rId21"/>
    <p:sldId id="314" r:id="rId22"/>
    <p:sldId id="315" r:id="rId23"/>
    <p:sldId id="340" r:id="rId24"/>
    <p:sldId id="341" r:id="rId25"/>
    <p:sldId id="342" r:id="rId26"/>
    <p:sldId id="343" r:id="rId27"/>
    <p:sldId id="344" r:id="rId28"/>
    <p:sldId id="318" r:id="rId29"/>
    <p:sldId id="345" r:id="rId30"/>
    <p:sldId id="319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162" autoAdjust="0"/>
  </p:normalViewPr>
  <p:slideViewPr>
    <p:cSldViewPr snapToGrid="0">
      <p:cViewPr varScale="1">
        <p:scale>
          <a:sx n="79" d="100"/>
          <a:sy n="79" d="100"/>
        </p:scale>
        <p:origin x="97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 puts many circles together to form cylinder.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conflicting local and global image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3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4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HERMANN GRID</a:t>
            </a:r>
          </a:p>
          <a:p>
            <a:r>
              <a:rPr lang="en-US" dirty="0"/>
              <a:t>These blobs can be explained by reference to receptive fields and lateral inhibition.  Excited ganglion cells in eye……too scientific for me to explain.  Google it if you want more info!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BD308-E09A-4512-918C-035258A6BB73}" type="slidenum">
              <a:rPr lang="en-US">
                <a:latin typeface="Arial" pitchFamily="34" charset="0"/>
              </a:rPr>
              <a:pPr/>
              <a:t>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87"/>
            <a:ext cx="5255204" cy="42531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</a:rPr>
              <a:t>Preview Question 16: How did the Gestalt psychologists understand perceptual organization?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5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B5BA3-A077-40CE-8F11-38E30088A974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87"/>
            <a:ext cx="5255204" cy="42531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</a:rPr>
              <a:t>Preview Question 17: How do figure-ground and grouping principles contribute to our perceptions?</a:t>
            </a:r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0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C5C0B-3DA5-41AB-8326-BC7DE3BDE775}" type="slidenum">
              <a:rPr lang="en-US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87"/>
            <a:ext cx="5255204" cy="42531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7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6FF5-49E1-48C6-8C3C-89F724B2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954283"/>
          </a:xfrm>
        </p:spPr>
        <p:txBody>
          <a:bodyPr/>
          <a:lstStyle/>
          <a:p>
            <a:r>
              <a:rPr lang="en-US" dirty="0" smtClean="0"/>
              <a:t>Chapter 6: Perception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328" y="3647873"/>
            <a:ext cx="10058400" cy="12612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Pages 237-244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19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9942" y="838072"/>
            <a:ext cx="6164947" cy="60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133599" y="381000"/>
            <a:ext cx="8766629" cy="19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</a:rPr>
              <a:t>Keep staring at the black dot. After a while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the gray haze around it will appear to shrink.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2603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320801" y="381000"/>
            <a:ext cx="10218056" cy="25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Stare at the black light bulb for at least 30 seconds.</a:t>
            </a:r>
            <a:b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immediately stare at a white area on the screen</a:t>
            </a:r>
            <a:b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at a sheet of paper. You should see a glowing light bulb! </a:t>
            </a:r>
            <a:b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8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396343" y="152401"/>
            <a:ext cx="5776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Rotating Wedge Illusion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2819400" y="914400"/>
          <a:ext cx="6248400" cy="557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3" imgW="4828571" imgH="4304762" progId="">
                  <p:embed/>
                </p:oleObj>
              </mc:Choice>
              <mc:Fallback>
                <p:oleObj name="Photo Editor Photo" r:id="rId3" imgW="4828571" imgH="43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6248400" cy="557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3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1027" descr="rotsn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572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Text Box 1028"/>
          <p:cNvSpPr txBox="1">
            <a:spLocks noChangeArrowheads="1"/>
          </p:cNvSpPr>
          <p:nvPr/>
        </p:nvSpPr>
        <p:spPr bwMode="auto">
          <a:xfrm>
            <a:off x="2960913" y="1"/>
            <a:ext cx="65314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</a:rPr>
              <a:t>Spontaneous Motion Illusion</a:t>
            </a:r>
          </a:p>
        </p:txBody>
      </p:sp>
    </p:spTree>
    <p:extLst>
      <p:ext uri="{BB962C8B-B14F-4D97-AF65-F5344CB8AC3E}">
        <p14:creationId xmlns:p14="http://schemas.microsoft.com/office/powerpoint/2010/main" val="33163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"/>
            <a:ext cx="8686800" cy="667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3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/>
          </p:nvPr>
        </p:nvGraphicFramePr>
        <p:xfrm>
          <a:off x="1797424" y="152400"/>
          <a:ext cx="8610600" cy="64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424" y="152400"/>
                        <a:ext cx="8610600" cy="645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9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3"/>
          <p:cNvSpPr>
            <a:spLocks noGrp="1" noChangeArrowheads="1"/>
          </p:cNvSpPr>
          <p:nvPr>
            <p:ph idx="1"/>
          </p:nvPr>
        </p:nvSpPr>
        <p:spPr>
          <a:xfrm>
            <a:off x="1295399" y="1497724"/>
            <a:ext cx="10576035" cy="43197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form meaningful perceptions from sensory information?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organize it! </a:t>
            </a:r>
          </a:p>
          <a:p>
            <a:pPr marL="0" indent="0"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must perceive objects as distinct from their surroundings, see them as having a meaningful and constant form, and discern their distance and motion. </a:t>
            </a:r>
          </a:p>
        </p:txBody>
      </p:sp>
      <p:sp>
        <p:nvSpPr>
          <p:cNvPr id="171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0810F0-9314-47DF-B48D-CBDA6385B9A6}" type="slidenum">
              <a:rPr lang="en-US">
                <a:latin typeface="Arial" pitchFamily="34" charset="0"/>
              </a:rPr>
              <a:pPr/>
              <a:t>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943303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Organization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7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698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Perceptual Organization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2772"/>
            <a:ext cx="10071538" cy="4650828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Gestalt Psychology- </a:t>
            </a:r>
            <a:r>
              <a:rPr lang="nl-N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 of German psychologists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interested in how the mind organizes sensations into perceptions</a:t>
            </a:r>
          </a:p>
          <a:p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Gestalt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When given a cluster of sensations, we tend to organize them into a </a:t>
            </a: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gestalt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 “form” or a “whole”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 perception, the whole may exceed the sum of its parts”</a:t>
            </a: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Involves both bottom-up and top-down processing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72ECDF-F4B5-42EC-8DAE-5DCC13514A91}" type="slidenum">
              <a:rPr lang="en-US">
                <a:latin typeface="Arial" pitchFamily="34" charset="0"/>
              </a:rPr>
              <a:pPr/>
              <a:t>19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4"/>
          <p:cNvSpPr>
            <a:spLocks noGrp="1" noChangeArrowheads="1"/>
          </p:cNvSpPr>
          <p:nvPr>
            <p:ph type="title"/>
          </p:nvPr>
        </p:nvSpPr>
        <p:spPr>
          <a:xfrm>
            <a:off x="993229" y="381000"/>
            <a:ext cx="10405240" cy="7856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Perception – Step 1: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Ground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3059" name="Picture 2" descr="figure-06-04"/>
          <p:cNvPicPr>
            <a:picLocks noChangeAspect="1" noChangeArrowheads="1"/>
          </p:cNvPicPr>
          <p:nvPr/>
        </p:nvPicPr>
        <p:blipFill>
          <a:blip r:embed="rId3" cstate="print"/>
          <a:srcRect t="8893"/>
          <a:stretch>
            <a:fillRect/>
          </a:stretch>
        </p:blipFill>
        <p:spPr bwMode="auto">
          <a:xfrm>
            <a:off x="1064094" y="1601648"/>
            <a:ext cx="5131755" cy="43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7641" y="1466193"/>
            <a:ext cx="4650827" cy="42438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to distinguish between the figure as the foreground and the ground as the </a:t>
            </a:r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figure-ground relationship continually reverses</a:t>
            </a:r>
            <a:endParaRPr lang="en-US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286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7"/>
          <p:cNvSpPr txBox="1">
            <a:spLocks noChangeArrowheads="1"/>
          </p:cNvSpPr>
          <p:nvPr/>
        </p:nvSpPr>
        <p:spPr bwMode="auto">
          <a:xfrm>
            <a:off x="1057274" y="1776412"/>
            <a:ext cx="102727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latin typeface="Tahoma" pitchFamily="34" charset="0"/>
              </a:rPr>
              <a:t>	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Human brain puts images together because it has learned to expect things; sometimes the data might get a little confused. </a:t>
            </a:r>
          </a:p>
          <a:p>
            <a:pPr eaLnBrk="0" hangingPunct="0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eaLnBrk="0" hangingPunct="0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see an illusion because we know what we are expected to see, even though part of a picture or design may not be completely there. The basis of this is in how we perceive things.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7274" y="704369"/>
            <a:ext cx="358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Perception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9429" y="1797269"/>
            <a:ext cx="3912474" cy="40448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What </a:t>
            </a:r>
            <a:r>
              <a:rPr lang="en-US" sz="2800" dirty="0">
                <a:solidFill>
                  <a:srgbClr val="C00000"/>
                </a:solidFill>
              </a:rPr>
              <a:t>you see depends on whether you define the background as white or black. 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Figure </a:t>
            </a:r>
            <a:r>
              <a:rPr lang="en-US" sz="2800" dirty="0" smtClean="0">
                <a:solidFill>
                  <a:srgbClr val="C00000"/>
                </a:solidFill>
              </a:rPr>
              <a:t>– </a:t>
            </a:r>
            <a:r>
              <a:rPr lang="en-US" sz="2800" dirty="0" smtClean="0"/>
              <a:t>what you attend to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Ground </a:t>
            </a:r>
            <a:r>
              <a:rPr lang="en-US" sz="2800" dirty="0" smtClean="0">
                <a:solidFill>
                  <a:srgbClr val="C00000"/>
                </a:solidFill>
              </a:rPr>
              <a:t>– </a:t>
            </a:r>
            <a:r>
              <a:rPr lang="en-US" sz="2800" dirty="0" smtClean="0"/>
              <a:t>everything else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429" y="796514"/>
            <a:ext cx="9601200" cy="7041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Figure-ground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41" y="796514"/>
            <a:ext cx="5625506" cy="504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5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ativ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124" y="1271587"/>
            <a:ext cx="5383450" cy="4362451"/>
          </a:xfrm>
          <a:prstGeom prst="rect">
            <a:avLst/>
          </a:prstGeom>
          <a:noFill/>
        </p:spPr>
      </p:pic>
      <p:pic>
        <p:nvPicPr>
          <p:cNvPr id="5" name="Picture 7" descr="figure_ground_hor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709612"/>
            <a:ext cx="5257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56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740462" cy="6752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Perception - Step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 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10150366" cy="43922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distinguishing figure from ground, we now have to organize the figure into meaningful form. </a:t>
            </a: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mind follows certain rules for grouping stimuli together.</a:t>
            </a: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rules were identified by the Gestalt psychologists. </a:t>
            </a:r>
          </a:p>
        </p:txBody>
      </p:sp>
    </p:spTree>
    <p:extLst>
      <p:ext uri="{BB962C8B-B14F-4D97-AF65-F5344CB8AC3E}">
        <p14:creationId xmlns:p14="http://schemas.microsoft.com/office/powerpoint/2010/main" val="18405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59069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Perception - Step 2: 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815333"/>
            <a:ext cx="4217631" cy="3986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5785944" y="2038806"/>
            <a:ext cx="57076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Proximity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Tendency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perceive objects that are close together as belonging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see 3 sets of 2 lines rather than 6 separate lines.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Perception - Step 2:  Grouping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117" y="1704494"/>
            <a:ext cx="5336632" cy="4176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968358" y="2017987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Tendency 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group similar objects together to make a whole</a:t>
            </a:r>
          </a:p>
        </p:txBody>
      </p:sp>
    </p:spTree>
    <p:extLst>
      <p:ext uri="{BB962C8B-B14F-4D97-AF65-F5344CB8AC3E}">
        <p14:creationId xmlns:p14="http://schemas.microsoft.com/office/powerpoint/2010/main" val="38539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Perception - Step 2:  Grouping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22572"/>
            <a:ext cx="6010805" cy="3879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5255" y="2128373"/>
            <a:ext cx="3804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Continuity -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Tendency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see an object continuing despite an obvious break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234"/>
            <a:ext cx="9601200" cy="114300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Perception - Step 2:  Grouping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86001"/>
            <a:ext cx="4995041" cy="3279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574222" y="1765738"/>
            <a:ext cx="51868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Connectedness -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Tendency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see objects that are uniform and linked as one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they are uniform and linked, we perceive the two dots and the line between them as a single unit.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Perception - Step 2:  Grouping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885" y="1653408"/>
            <a:ext cx="6013206" cy="4353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0769" y="1653408"/>
            <a:ext cx="45404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Closure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Tendency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fill in the gaps to complete a whole object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25104" y="4007781"/>
            <a:ext cx="4214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triangle is not there!  We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 the circles, you stop seeing the triangle!</a:t>
            </a:r>
          </a:p>
        </p:txBody>
      </p:sp>
    </p:spTree>
    <p:extLst>
      <p:ext uri="{BB962C8B-B14F-4D97-AF65-F5344CB8AC3E}">
        <p14:creationId xmlns:p14="http://schemas.microsoft.com/office/powerpoint/2010/main" val="15967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Content Placeholder 4" descr="Gestalt p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5352" y="236483"/>
            <a:ext cx="7294179" cy="5754415"/>
          </a:xfrm>
        </p:spPr>
      </p:pic>
      <p:sp>
        <p:nvSpPr>
          <p:cNvPr id="183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B429F5-3CA4-4F4C-A62E-8E66234B5CFD}" type="slidenum">
              <a:rPr lang="en-US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xfrm>
            <a:off x="286406" y="2651235"/>
            <a:ext cx="2835166" cy="627993"/>
          </a:xfrm>
        </p:spPr>
        <p:txBody>
          <a:bodyPr/>
          <a:lstStyle/>
          <a:p>
            <a:pPr eaLnBrk="1" hangingPunct="1"/>
            <a:r>
              <a:rPr lang="en-US" dirty="0" smtClean="0"/>
              <a:t>More Gestalt</a:t>
            </a:r>
          </a:p>
        </p:txBody>
      </p:sp>
    </p:spTree>
    <p:extLst>
      <p:ext uri="{BB962C8B-B14F-4D97-AF65-F5344CB8AC3E}">
        <p14:creationId xmlns:p14="http://schemas.microsoft.com/office/powerpoint/2010/main" val="40921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5" y="15485"/>
            <a:ext cx="10258424" cy="68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4"/>
          <p:cNvSpPr txBox="1">
            <a:spLocks noChangeArrowheads="1"/>
          </p:cNvSpPr>
          <p:nvPr/>
        </p:nvSpPr>
        <p:spPr bwMode="auto">
          <a:xfrm>
            <a:off x="650874" y="1828800"/>
            <a:ext cx="1069102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TV shows us a continuous flow of still pictures, one right after the other.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Your eyes, along with your brain, fill in all of the empty spots.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Our brain has learned to expect movement.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Our brain can fill in all of the missing pieces and the pictures on the TV appear to be moving, even though they really aren’t!</a:t>
            </a:r>
            <a:r>
              <a:rPr lang="en-US" dirty="0">
                <a:latin typeface="Tahoma" pitchFamily="34" charset="0"/>
              </a:rPr>
              <a:t> </a:t>
            </a:r>
          </a:p>
        </p:txBody>
      </p:sp>
      <p:sp>
        <p:nvSpPr>
          <p:cNvPr id="176131" name="Picture 5" descr="j0187559"/>
          <p:cNvSpPr>
            <a:spLocks noChangeAspect="1" noChangeArrowheads="1"/>
          </p:cNvSpPr>
          <p:nvPr/>
        </p:nvSpPr>
        <p:spPr bwMode="auto">
          <a:xfrm>
            <a:off x="8458200" y="2057400"/>
            <a:ext cx="20081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274" y="660826"/>
            <a:ext cx="897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Perception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 descr="C:\Users\tcraig\AppData\Local\Microsoft\Windows\Temporary Internet Files\Content.IE5\QQSR10EC\MC900286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327029"/>
            <a:ext cx="2081780" cy="14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944" y="227341"/>
            <a:ext cx="10368455" cy="88867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Grouping &amp; Reality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3945" y="1344611"/>
            <a:ext cx="1036845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Although grouping principles usually help us construct reality, they may occasionally lead us astray.</a:t>
            </a:r>
          </a:p>
        </p:txBody>
      </p:sp>
      <p:pic>
        <p:nvPicPr>
          <p:cNvPr id="185349" name="Picture 4" descr="12673_MyersPsy8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78117" y="2716211"/>
            <a:ext cx="3144838" cy="3197225"/>
          </a:xfrm>
          <a:noFill/>
        </p:spPr>
      </p:pic>
      <p:pic>
        <p:nvPicPr>
          <p:cNvPr id="340997" name="Picture 5" descr="12673_MyersPsy8e_6UN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98171" y="2713036"/>
            <a:ext cx="3181350" cy="3200400"/>
          </a:xfrm>
          <a:noFill/>
        </p:spPr>
      </p:pic>
      <p:sp>
        <p:nvSpPr>
          <p:cNvPr id="1853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B7B3D-BBC6-4055-9636-9A7B379BAE91}" type="slidenum">
              <a:rPr lang="en-US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185351" name="Text Box 6"/>
          <p:cNvSpPr txBox="1">
            <a:spLocks noChangeArrowheads="1"/>
          </p:cNvSpPr>
          <p:nvPr/>
        </p:nvSpPr>
        <p:spPr bwMode="auto">
          <a:xfrm rot="5400000">
            <a:off x="8430312" y="4013992"/>
            <a:ext cx="299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itchFamily="18" charset="0"/>
              </a:rPr>
              <a:t>Both photos by Walter Wick. Reprinted from GAMES </a:t>
            </a:r>
          </a:p>
          <a:p>
            <a:r>
              <a:rPr lang="en-US" sz="1000" dirty="0">
                <a:latin typeface="Times New Roman" pitchFamily="18" charset="0"/>
              </a:rPr>
              <a:t>Magazine. .© 1983 PCS Games Limited Partnership</a:t>
            </a:r>
          </a:p>
        </p:txBody>
      </p:sp>
    </p:spTree>
    <p:extLst>
      <p:ext uri="{BB962C8B-B14F-4D97-AF65-F5344CB8AC3E}">
        <p14:creationId xmlns:p14="http://schemas.microsoft.com/office/powerpoint/2010/main" val="1933148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4"/>
          <p:cNvSpPr txBox="1">
            <a:spLocks noChangeArrowheads="1"/>
          </p:cNvSpPr>
          <p:nvPr/>
        </p:nvSpPr>
        <p:spPr bwMode="auto">
          <a:xfrm>
            <a:off x="3095172" y="1086465"/>
            <a:ext cx="82074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Look at a computer screen very closely for a minute or two.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Your computer screen is made up of tiny red, green, and blue dots.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>
              <a:latin typeface="Tahom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The illusion here is that you see more than just red, green, and blue dots; you see thousands of different colors.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</a:rPr>
              <a:t>Our brains put the red, green, and blue dots together to make the colors! </a:t>
            </a:r>
          </a:p>
        </p:txBody>
      </p:sp>
      <p:pic>
        <p:nvPicPr>
          <p:cNvPr id="1229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5" y="4027670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Picture 7" descr="j0285750"/>
          <p:cNvSpPr>
            <a:spLocks noChangeAspect="1" noChangeArrowheads="1"/>
          </p:cNvSpPr>
          <p:nvPr/>
        </p:nvSpPr>
        <p:spPr bwMode="auto">
          <a:xfrm>
            <a:off x="6629400" y="2514600"/>
            <a:ext cx="3048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2291" name="Picture 3" descr="C:\Users\tcraig\AppData\Local\Microsoft\Windows\Temporary Internet Files\Content.IE5\GOA2JJHG\MP9004312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57" y="1312608"/>
            <a:ext cx="1733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66" y="2030361"/>
            <a:ext cx="662424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95632"/>
          </a:xfrm>
        </p:spPr>
        <p:txBody>
          <a:bodyPr/>
          <a:lstStyle/>
          <a:p>
            <a:r>
              <a:rPr lang="en-US" dirty="0" smtClean="0"/>
              <a:t>Do you trust your counting abilities?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12607"/>
            <a:ext cx="9601200" cy="42917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How many feet does this elephant have?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61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5" descr="i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718" y="351503"/>
            <a:ext cx="8696325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053484" y="2380774"/>
            <a:ext cx="19074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Your brain </a:t>
            </a:r>
            <a:r>
              <a:rPr lang="en-US" sz="2800" b="1" dirty="0">
                <a:solidFill>
                  <a:srgbClr val="C00000"/>
                </a:solidFill>
              </a:rPr>
              <a:t>puts many circles together to form cylinder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2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5" descr="h_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6229" y="174303"/>
            <a:ext cx="8752113" cy="65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2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656" y="323789"/>
            <a:ext cx="5239657" cy="61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7416801" y="2050144"/>
            <a:ext cx="4165600" cy="25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Do you see a couple or a skull?</a:t>
            </a:r>
            <a:br>
              <a:rPr lang="en-US" sz="32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</a:br>
            <a:endParaRPr lang="en-US" sz="32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90972" y="1045029"/>
            <a:ext cx="2773609" cy="4267199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1959" y="152400"/>
            <a:ext cx="8500241" cy="1143000"/>
          </a:xfrm>
        </p:spPr>
        <p:txBody>
          <a:bodyPr/>
          <a:lstStyle/>
          <a:p>
            <a:r>
              <a:rPr lang="en-US" sz="4400" dirty="0">
                <a:latin typeface="Palatino Linotype" pitchFamily="18" charset="0"/>
              </a:rPr>
              <a:t>Necker cube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6" y="1450427"/>
            <a:ext cx="4676117" cy="428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52817" y="1901355"/>
            <a:ext cx="52499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know that alternative interpretations of this cube are possible, but you can consciously experience only one at any moment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1288</TotalTime>
  <Words>722</Words>
  <Application>Microsoft Office PowerPoint</Application>
  <PresentationFormat>Widescreen</PresentationFormat>
  <Paragraphs>91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Aharoni</vt:lpstr>
      <vt:lpstr>Arial</vt:lpstr>
      <vt:lpstr>Calibri</vt:lpstr>
      <vt:lpstr>Cambria</vt:lpstr>
      <vt:lpstr>Palatino Linotype</vt:lpstr>
      <vt:lpstr>Tahoma</vt:lpstr>
      <vt:lpstr>Times New Roman</vt:lpstr>
      <vt:lpstr>Wingdings</vt:lpstr>
      <vt:lpstr>Red Line Business 16x9</vt:lpstr>
      <vt:lpstr>Photo Editor Photo</vt:lpstr>
      <vt:lpstr>Slide</vt:lpstr>
      <vt:lpstr>Chapter 6: Perception </vt:lpstr>
      <vt:lpstr>PowerPoint Presentation</vt:lpstr>
      <vt:lpstr>PowerPoint Presentation</vt:lpstr>
      <vt:lpstr>PowerPoint Presentation</vt:lpstr>
      <vt:lpstr>Do you trust your counting abilities?</vt:lpstr>
      <vt:lpstr>PowerPoint Presentation</vt:lpstr>
      <vt:lpstr>PowerPoint Presentation</vt:lpstr>
      <vt:lpstr>PowerPoint Presentation</vt:lpstr>
      <vt:lpstr>Necker cube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Perceptual Organization </vt:lpstr>
      <vt:lpstr>Perceptual Organization </vt:lpstr>
      <vt:lpstr>Form Perception – Step 1: fIgure and Ground</vt:lpstr>
      <vt:lpstr>Figure-ground</vt:lpstr>
      <vt:lpstr>PowerPoint Presentation</vt:lpstr>
      <vt:lpstr>Form Perception - Step 2:  Grouping</vt:lpstr>
      <vt:lpstr>Form Perception - Step 2:  GroupinG</vt:lpstr>
      <vt:lpstr>Form Perception - Step 2:  Grouping</vt:lpstr>
      <vt:lpstr>Form Perception - Step 2:  Grouping</vt:lpstr>
      <vt:lpstr>Form Perception - Step 2:  Grouping</vt:lpstr>
      <vt:lpstr>Form Perception - Step 2:  Grouping</vt:lpstr>
      <vt:lpstr>More Gestalt</vt:lpstr>
      <vt:lpstr>PowerPoint Presentation</vt:lpstr>
      <vt:lpstr>Grouping &amp; Reality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Perception</dc:title>
  <dc:creator>Kim Goulding</dc:creator>
  <cp:lastModifiedBy>Windows User</cp:lastModifiedBy>
  <cp:revision>49</cp:revision>
  <cp:lastPrinted>2018-10-03T11:20:21Z</cp:lastPrinted>
  <dcterms:created xsi:type="dcterms:W3CDTF">2018-09-26T02:47:58Z</dcterms:created>
  <dcterms:modified xsi:type="dcterms:W3CDTF">2018-10-03T18:40:15Z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