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96" r:id="rId2"/>
    <p:sldId id="29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6" autoAdjust="0"/>
    <p:restoredTop sz="94660"/>
  </p:normalViewPr>
  <p:slideViewPr>
    <p:cSldViewPr snapToGrid="0">
      <p:cViewPr varScale="1">
        <p:scale>
          <a:sx n="93" d="100"/>
          <a:sy n="93" d="100"/>
        </p:scale>
        <p:origin x="91"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F57E7-0BCC-4C1E-AF99-A1CFBF0FA170}" type="datetimeFigureOut">
              <a:rPr lang="en-US" smtClean="0"/>
              <a:t>10/3/2018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35976-11DE-4D8C-81A7-CFBB4CECD3B0}" type="slidenum">
              <a:rPr lang="en-US" smtClean="0"/>
              <a:t>‹#›</a:t>
            </a:fld>
            <a:endParaRPr lang="en-US"/>
          </a:p>
        </p:txBody>
      </p:sp>
    </p:spTree>
    <p:extLst>
      <p:ext uri="{BB962C8B-B14F-4D97-AF65-F5344CB8AC3E}">
        <p14:creationId xmlns:p14="http://schemas.microsoft.com/office/powerpoint/2010/main" val="44946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C3D6DA44-66EC-4D14-A6F7-F829E822783F}" type="slidenum">
              <a:rPr lang="en-US">
                <a:latin typeface="Arial" pitchFamily="34" charset="0"/>
              </a:rPr>
              <a:pPr/>
              <a:t>2</a:t>
            </a:fld>
            <a:endParaRPr lang="en-US">
              <a:latin typeface="Arial" pitchFamily="34" charset="0"/>
            </a:endParaRPr>
          </a:p>
        </p:txBody>
      </p:sp>
      <p:sp>
        <p:nvSpPr>
          <p:cNvPr id="267267" name="Rectangle 2"/>
          <p:cNvSpPr>
            <a:spLocks noGrp="1" noRot="1" noChangeAspect="1" noChangeArrowheads="1" noTextEdit="1"/>
          </p:cNvSpPr>
          <p:nvPr>
            <p:ph type="sldImg"/>
          </p:nvPr>
        </p:nvSpPr>
        <p:spPr>
          <a:solidFill>
            <a:srgbClr val="FFFFFF"/>
          </a:solidFill>
          <a:ln/>
        </p:spPr>
      </p:sp>
      <p:sp>
        <p:nvSpPr>
          <p:cNvPr id="267268" name="Rectangle 3"/>
          <p:cNvSpPr>
            <a:spLocks noGrp="1" noChangeArrowheads="1"/>
          </p:cNvSpPr>
          <p:nvPr>
            <p:ph type="body" idx="1"/>
          </p:nvPr>
        </p:nvSpPr>
        <p:spPr>
          <a:xfrm>
            <a:off x="955491" y="4489387"/>
            <a:ext cx="5255204" cy="4253103"/>
          </a:xfrm>
          <a:solidFill>
            <a:srgbClr val="FFFFFF"/>
          </a:solidFill>
          <a:ln>
            <a:solidFill>
              <a:srgbClr val="000000"/>
            </a:solidFill>
          </a:ln>
        </p:spPr>
        <p:txBody>
          <a:bodyPr/>
          <a:lstStyle/>
          <a:p>
            <a:pPr eaLnBrk="1" hangingPunct="1"/>
            <a:r>
              <a:rPr lang="en-US" b="1" smtClean="0">
                <a:latin typeface="Arial" pitchFamily="34" charset="0"/>
              </a:rPr>
              <a:t>Preview Question 18: How do we see the world in three dimensions?</a:t>
            </a:r>
            <a:endParaRPr lang="en-US" b="1" smtClean="0">
              <a:latin typeface="Arial" pitchFamily="34" charset="0"/>
              <a:cs typeface="Arial" pitchFamily="34" charset="0"/>
            </a:endParaRPr>
          </a:p>
          <a:p>
            <a:pPr eaLnBrk="1" hangingPunct="1"/>
            <a:endParaRPr lang="en-US" b="1" smtClean="0">
              <a:latin typeface="Arial" pitchFamily="34" charset="0"/>
              <a:cs typeface="Arial" pitchFamily="34" charset="0"/>
            </a:endParaRPr>
          </a:p>
        </p:txBody>
      </p:sp>
    </p:spTree>
    <p:extLst>
      <p:ext uri="{BB962C8B-B14F-4D97-AF65-F5344CB8AC3E}">
        <p14:creationId xmlns:p14="http://schemas.microsoft.com/office/powerpoint/2010/main" val="158321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F1746399-FC99-4BD2-9B34-EC2A3B3CE257}" type="slidenum">
              <a:rPr lang="en-US">
                <a:latin typeface="Arial" pitchFamily="34" charset="0"/>
              </a:rPr>
              <a:pPr/>
              <a:t>8</a:t>
            </a:fld>
            <a:endParaRPr lang="en-US">
              <a:latin typeface="Arial" pitchFamily="34" charset="0"/>
            </a:endParaRPr>
          </a:p>
        </p:txBody>
      </p:sp>
      <p:sp>
        <p:nvSpPr>
          <p:cNvPr id="269315" name="Rectangle 2"/>
          <p:cNvSpPr>
            <a:spLocks noGrp="1" noRot="1" noChangeAspect="1" noChangeArrowheads="1" noTextEdit="1"/>
          </p:cNvSpPr>
          <p:nvPr>
            <p:ph type="sldImg"/>
          </p:nvPr>
        </p:nvSpPr>
        <p:spPr>
          <a:solidFill>
            <a:srgbClr val="FFFFFF"/>
          </a:solidFill>
          <a:ln/>
        </p:spPr>
      </p:sp>
      <p:sp>
        <p:nvSpPr>
          <p:cNvPr id="269316" name="Rectangle 3"/>
          <p:cNvSpPr>
            <a:spLocks noGrp="1" noChangeArrowheads="1"/>
          </p:cNvSpPr>
          <p:nvPr>
            <p:ph type="body" idx="1"/>
          </p:nvPr>
        </p:nvSpPr>
        <p:spPr>
          <a:xfrm>
            <a:off x="955491" y="4489387"/>
            <a:ext cx="5255204" cy="4253103"/>
          </a:xfrm>
          <a:solidFill>
            <a:srgbClr val="FFFFFF"/>
          </a:solidFill>
          <a:ln>
            <a:solidFill>
              <a:srgbClr val="000000"/>
            </a:solidFill>
          </a:ln>
        </p:spPr>
        <p:txBody>
          <a:bodyPr/>
          <a:lstStyle/>
          <a:p>
            <a:pPr eaLnBrk="1" hangingPunct="1"/>
            <a:endParaRPr lang="en-US" b="1" dirty="0" smtClean="0">
              <a:latin typeface="Arial" pitchFamily="34" charset="0"/>
              <a:cs typeface="Arial" pitchFamily="34" charset="0"/>
            </a:endParaRPr>
          </a:p>
        </p:txBody>
      </p:sp>
    </p:spTree>
    <p:extLst>
      <p:ext uri="{BB962C8B-B14F-4D97-AF65-F5344CB8AC3E}">
        <p14:creationId xmlns:p14="http://schemas.microsoft.com/office/powerpoint/2010/main" val="1663514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1BAEB378-C016-4266-92D8-D6A91913A961}" type="slidenum">
              <a:rPr lang="en-US">
                <a:latin typeface="Arial" pitchFamily="34" charset="0"/>
              </a:rPr>
              <a:pPr/>
              <a:t>9</a:t>
            </a:fld>
            <a:endParaRPr lang="en-US">
              <a:latin typeface="Arial" pitchFamily="34" charset="0"/>
            </a:endParaRPr>
          </a:p>
        </p:txBody>
      </p:sp>
      <p:sp>
        <p:nvSpPr>
          <p:cNvPr id="270339" name="Rectangle 2"/>
          <p:cNvSpPr>
            <a:spLocks noGrp="1" noRot="1" noChangeAspect="1" noChangeArrowheads="1" noTextEdit="1"/>
          </p:cNvSpPr>
          <p:nvPr>
            <p:ph type="sldImg"/>
          </p:nvPr>
        </p:nvSpPr>
        <p:spPr>
          <a:solidFill>
            <a:srgbClr val="FFFFFF"/>
          </a:solidFill>
          <a:ln/>
        </p:spPr>
      </p:sp>
      <p:sp>
        <p:nvSpPr>
          <p:cNvPr id="270340" name="Rectangle 3"/>
          <p:cNvSpPr>
            <a:spLocks noGrp="1" noChangeArrowheads="1"/>
          </p:cNvSpPr>
          <p:nvPr>
            <p:ph type="body" idx="1"/>
          </p:nvPr>
        </p:nvSpPr>
        <p:spPr>
          <a:xfrm>
            <a:off x="955491" y="4489387"/>
            <a:ext cx="5255204" cy="4253103"/>
          </a:xfrm>
          <a:solidFill>
            <a:srgbClr val="FFFFFF"/>
          </a:solidFill>
          <a:ln>
            <a:solidFill>
              <a:srgbClr val="000000"/>
            </a:solidFill>
          </a:ln>
        </p:spPr>
        <p:txBody>
          <a:bodyPr/>
          <a:lstStyle/>
          <a:p>
            <a:pPr eaLnBrk="1" hangingPunct="1"/>
            <a:endParaRPr lang="en-US" b="1" smtClean="0">
              <a:latin typeface="Arial" pitchFamily="34" charset="0"/>
              <a:cs typeface="Arial" pitchFamily="34" charset="0"/>
            </a:endParaRPr>
          </a:p>
        </p:txBody>
      </p:sp>
    </p:spTree>
    <p:extLst>
      <p:ext uri="{BB962C8B-B14F-4D97-AF65-F5344CB8AC3E}">
        <p14:creationId xmlns:p14="http://schemas.microsoft.com/office/powerpoint/2010/main" val="863669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D19C22B-0766-48CA-8B95-A3F7E93459FB}" type="slidenum">
              <a:rPr lang="en-US" smtClean="0"/>
              <a:pPr/>
              <a:t>11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55491" y="4489387"/>
            <a:ext cx="5255204" cy="4253103"/>
          </a:xfrm>
          <a:noFill/>
          <a:ln/>
        </p:spPr>
        <p:txBody>
          <a:bodyPr/>
          <a:lstStyle/>
          <a:p>
            <a:pPr eaLnBrk="1" hangingPunct="1"/>
            <a:endParaRPr lang="en-US" b="1" smtClean="0">
              <a:cs typeface="Arial" charset="0"/>
            </a:endParaRPr>
          </a:p>
        </p:txBody>
      </p:sp>
    </p:spTree>
    <p:extLst>
      <p:ext uri="{BB962C8B-B14F-4D97-AF65-F5344CB8AC3E}">
        <p14:creationId xmlns:p14="http://schemas.microsoft.com/office/powerpoint/2010/main" val="196145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99B8B338-7644-4245-88A2-176338C5AF44}" type="slidenum">
              <a:rPr lang="en-US">
                <a:latin typeface="Arial" pitchFamily="34" charset="0"/>
              </a:rPr>
              <a:pPr/>
              <a:t>13</a:t>
            </a:fld>
            <a:endParaRPr lang="en-US">
              <a:latin typeface="Arial" pitchFamily="34" charset="0"/>
            </a:endParaRPr>
          </a:p>
        </p:txBody>
      </p:sp>
      <p:sp>
        <p:nvSpPr>
          <p:cNvPr id="272387" name="Rectangle 2"/>
          <p:cNvSpPr>
            <a:spLocks noGrp="1" noRot="1" noChangeAspect="1" noChangeArrowheads="1" noTextEdit="1"/>
          </p:cNvSpPr>
          <p:nvPr>
            <p:ph type="sldImg"/>
          </p:nvPr>
        </p:nvSpPr>
        <p:spPr>
          <a:solidFill>
            <a:srgbClr val="FFFFFF"/>
          </a:solidFill>
          <a:ln/>
        </p:spPr>
      </p:sp>
      <p:sp>
        <p:nvSpPr>
          <p:cNvPr id="272388" name="Rectangle 3"/>
          <p:cNvSpPr>
            <a:spLocks noGrp="1" noChangeArrowheads="1"/>
          </p:cNvSpPr>
          <p:nvPr>
            <p:ph type="body" idx="1"/>
          </p:nvPr>
        </p:nvSpPr>
        <p:spPr>
          <a:xfrm>
            <a:off x="955491" y="4489387"/>
            <a:ext cx="5255204" cy="4253103"/>
          </a:xfrm>
          <a:solidFill>
            <a:srgbClr val="FFFFFF"/>
          </a:solidFill>
          <a:ln>
            <a:solidFill>
              <a:srgbClr val="000000"/>
            </a:solidFill>
          </a:ln>
        </p:spPr>
        <p:txBody>
          <a:bodyPr/>
          <a:lstStyle/>
          <a:p>
            <a:pPr eaLnBrk="1" hangingPunct="1"/>
            <a:r>
              <a:rPr lang="en-US" b="1" smtClean="0">
                <a:latin typeface="Arial" pitchFamily="34" charset="0"/>
                <a:cs typeface="Arial" pitchFamily="34" charset="0"/>
              </a:rPr>
              <a:t>Preview Question 19: How do we perceive motion?</a:t>
            </a:r>
          </a:p>
        </p:txBody>
      </p:sp>
    </p:spTree>
    <p:extLst>
      <p:ext uri="{BB962C8B-B14F-4D97-AF65-F5344CB8AC3E}">
        <p14:creationId xmlns:p14="http://schemas.microsoft.com/office/powerpoint/2010/main" val="3421030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2F08901D-37ED-42FB-8905-A931BE5BD1B0}" type="slidenum">
              <a:rPr lang="en-US">
                <a:latin typeface="Arial" pitchFamily="34" charset="0"/>
              </a:rPr>
              <a:pPr/>
              <a:t>14</a:t>
            </a:fld>
            <a:endParaRPr lang="en-US">
              <a:latin typeface="Arial" pitchFamily="34" charset="0"/>
            </a:endParaRPr>
          </a:p>
        </p:txBody>
      </p:sp>
      <p:sp>
        <p:nvSpPr>
          <p:cNvPr id="273411" name="Rectangle 2"/>
          <p:cNvSpPr>
            <a:spLocks noGrp="1" noRot="1" noChangeAspect="1" noChangeArrowheads="1" noTextEdit="1"/>
          </p:cNvSpPr>
          <p:nvPr>
            <p:ph type="sldImg"/>
          </p:nvPr>
        </p:nvSpPr>
        <p:spPr>
          <a:solidFill>
            <a:srgbClr val="FFFFFF"/>
          </a:solidFill>
          <a:ln/>
        </p:spPr>
      </p:sp>
      <p:sp>
        <p:nvSpPr>
          <p:cNvPr id="273412" name="Rectangle 3"/>
          <p:cNvSpPr>
            <a:spLocks noGrp="1" noChangeArrowheads="1"/>
          </p:cNvSpPr>
          <p:nvPr>
            <p:ph type="body" idx="1"/>
          </p:nvPr>
        </p:nvSpPr>
        <p:spPr>
          <a:xfrm>
            <a:off x="955491" y="4489387"/>
            <a:ext cx="5255204" cy="4253103"/>
          </a:xfrm>
          <a:solidFill>
            <a:srgbClr val="FFFFFF"/>
          </a:solidFill>
          <a:ln>
            <a:solidFill>
              <a:srgbClr val="000000"/>
            </a:solidFill>
          </a:ln>
        </p:spPr>
        <p:txBody>
          <a:bodyPr/>
          <a:lstStyle/>
          <a:p>
            <a:pPr eaLnBrk="1" hangingPunct="1"/>
            <a:endParaRPr lang="en-US" b="1" smtClean="0">
              <a:latin typeface="Arial" pitchFamily="34" charset="0"/>
              <a:cs typeface="Arial" pitchFamily="34" charset="0"/>
            </a:endParaRPr>
          </a:p>
        </p:txBody>
      </p:sp>
    </p:spTree>
    <p:extLst>
      <p:ext uri="{BB962C8B-B14F-4D97-AF65-F5344CB8AC3E}">
        <p14:creationId xmlns:p14="http://schemas.microsoft.com/office/powerpoint/2010/main" val="3488720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148214D-C772-4D33-A569-CAD427FDBA9D}" type="slidenum">
              <a:rPr lang="en-US" smtClean="0"/>
              <a:pPr/>
              <a:t>15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55491" y="4489387"/>
            <a:ext cx="5255204" cy="4253103"/>
          </a:xfrm>
          <a:noFill/>
          <a:ln/>
        </p:spPr>
        <p:txBody>
          <a:bodyPr/>
          <a:lstStyle/>
          <a:p>
            <a:pPr eaLnBrk="1" hangingPunct="1"/>
            <a:endParaRPr lang="en-US" b="1" smtClean="0">
              <a:cs typeface="Arial" charset="0"/>
            </a:endParaRPr>
          </a:p>
        </p:txBody>
      </p:sp>
    </p:spTree>
    <p:extLst>
      <p:ext uri="{BB962C8B-B14F-4D97-AF65-F5344CB8AC3E}">
        <p14:creationId xmlns:p14="http://schemas.microsoft.com/office/powerpoint/2010/main" val="2610608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BF0D67-068A-46AE-A1BA-468794072F86}" type="slidenum">
              <a:rPr lang="en-US" smtClean="0"/>
              <a:pPr>
                <a:defRPr/>
              </a:pPr>
              <a:t>16</a:t>
            </a:fld>
            <a:endParaRPr lang="en-US" dirty="0"/>
          </a:p>
        </p:txBody>
      </p:sp>
    </p:spTree>
    <p:extLst>
      <p:ext uri="{BB962C8B-B14F-4D97-AF65-F5344CB8AC3E}">
        <p14:creationId xmlns:p14="http://schemas.microsoft.com/office/powerpoint/2010/main" val="166480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E57E82-3AE9-4E67-9CD7-B48D6A807D64}"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515BA-FC7C-4302-879F-B42710B55378}" type="slidenum">
              <a:rPr lang="en-US" smtClean="0"/>
              <a:t>‹#›</a:t>
            </a:fld>
            <a:endParaRPr lang="en-US"/>
          </a:p>
        </p:txBody>
      </p:sp>
    </p:spTree>
    <p:extLst>
      <p:ext uri="{BB962C8B-B14F-4D97-AF65-F5344CB8AC3E}">
        <p14:creationId xmlns:p14="http://schemas.microsoft.com/office/powerpoint/2010/main" val="370108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57E82-3AE9-4E67-9CD7-B48D6A807D64}"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515BA-FC7C-4302-879F-B42710B55378}" type="slidenum">
              <a:rPr lang="en-US" smtClean="0"/>
              <a:t>‹#›</a:t>
            </a:fld>
            <a:endParaRPr lang="en-US"/>
          </a:p>
        </p:txBody>
      </p:sp>
    </p:spTree>
    <p:extLst>
      <p:ext uri="{BB962C8B-B14F-4D97-AF65-F5344CB8AC3E}">
        <p14:creationId xmlns:p14="http://schemas.microsoft.com/office/powerpoint/2010/main" val="249744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57E82-3AE9-4E67-9CD7-B48D6A807D64}"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515BA-FC7C-4302-879F-B42710B55378}" type="slidenum">
              <a:rPr lang="en-US" smtClean="0"/>
              <a:t>‹#›</a:t>
            </a:fld>
            <a:endParaRPr lang="en-US"/>
          </a:p>
        </p:txBody>
      </p:sp>
    </p:spTree>
    <p:extLst>
      <p:ext uri="{BB962C8B-B14F-4D97-AF65-F5344CB8AC3E}">
        <p14:creationId xmlns:p14="http://schemas.microsoft.com/office/powerpoint/2010/main" val="283545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solidFill>
                <a:srgbClr val="575F6D"/>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solidFill>
                <a:srgbClr val="575F6D"/>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a:defRPr/>
            </a:pPr>
            <a:fld id="{DF88BC8C-200F-4A81-857B-6762EA4619C1}" type="slidenum">
              <a:rPr lang="en-US"/>
              <a:pPr>
                <a:defRPr/>
              </a:pPr>
              <a:t>‹#›</a:t>
            </a:fld>
            <a:endParaRPr lang="en-US"/>
          </a:p>
        </p:txBody>
      </p:sp>
    </p:spTree>
    <p:extLst>
      <p:ext uri="{BB962C8B-B14F-4D97-AF65-F5344CB8AC3E}">
        <p14:creationId xmlns:p14="http://schemas.microsoft.com/office/powerpoint/2010/main" val="3198129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E486FF5-49E1-48C6-8C3C-89F724B2F6B8}" type="slidenum">
              <a:rPr lang="en-US"/>
              <a:pPr>
                <a:defRPr/>
              </a:pPr>
              <a:t>‹#›</a:t>
            </a:fld>
            <a:endParaRPr lang="en-US"/>
          </a:p>
        </p:txBody>
      </p:sp>
    </p:spTree>
    <p:extLst>
      <p:ext uri="{BB962C8B-B14F-4D97-AF65-F5344CB8AC3E}">
        <p14:creationId xmlns:p14="http://schemas.microsoft.com/office/powerpoint/2010/main" val="21002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57E82-3AE9-4E67-9CD7-B48D6A807D64}"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515BA-FC7C-4302-879F-B42710B55378}" type="slidenum">
              <a:rPr lang="en-US" smtClean="0"/>
              <a:t>‹#›</a:t>
            </a:fld>
            <a:endParaRPr lang="en-US"/>
          </a:p>
        </p:txBody>
      </p:sp>
    </p:spTree>
    <p:extLst>
      <p:ext uri="{BB962C8B-B14F-4D97-AF65-F5344CB8AC3E}">
        <p14:creationId xmlns:p14="http://schemas.microsoft.com/office/powerpoint/2010/main" val="1190734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E57E82-3AE9-4E67-9CD7-B48D6A807D64}"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515BA-FC7C-4302-879F-B42710B55378}" type="slidenum">
              <a:rPr lang="en-US" smtClean="0"/>
              <a:t>‹#›</a:t>
            </a:fld>
            <a:endParaRPr lang="en-US"/>
          </a:p>
        </p:txBody>
      </p:sp>
    </p:spTree>
    <p:extLst>
      <p:ext uri="{BB962C8B-B14F-4D97-AF65-F5344CB8AC3E}">
        <p14:creationId xmlns:p14="http://schemas.microsoft.com/office/powerpoint/2010/main" val="3884566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E57E82-3AE9-4E67-9CD7-B48D6A807D64}"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515BA-FC7C-4302-879F-B42710B55378}" type="slidenum">
              <a:rPr lang="en-US" smtClean="0"/>
              <a:t>‹#›</a:t>
            </a:fld>
            <a:endParaRPr lang="en-US"/>
          </a:p>
        </p:txBody>
      </p:sp>
    </p:spTree>
    <p:extLst>
      <p:ext uri="{BB962C8B-B14F-4D97-AF65-F5344CB8AC3E}">
        <p14:creationId xmlns:p14="http://schemas.microsoft.com/office/powerpoint/2010/main" val="358062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E57E82-3AE9-4E67-9CD7-B48D6A807D64}" type="datetimeFigureOut">
              <a:rPr lang="en-US" smtClean="0"/>
              <a:t>10/3/2018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9515BA-FC7C-4302-879F-B42710B55378}" type="slidenum">
              <a:rPr lang="en-US" smtClean="0"/>
              <a:t>‹#›</a:t>
            </a:fld>
            <a:endParaRPr lang="en-US"/>
          </a:p>
        </p:txBody>
      </p:sp>
    </p:spTree>
    <p:extLst>
      <p:ext uri="{BB962C8B-B14F-4D97-AF65-F5344CB8AC3E}">
        <p14:creationId xmlns:p14="http://schemas.microsoft.com/office/powerpoint/2010/main" val="3666671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E57E82-3AE9-4E67-9CD7-B48D6A807D64}" type="datetimeFigureOut">
              <a:rPr lang="en-US" smtClean="0"/>
              <a:t>10/3/2018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9515BA-FC7C-4302-879F-B42710B55378}" type="slidenum">
              <a:rPr lang="en-US" smtClean="0"/>
              <a:t>‹#›</a:t>
            </a:fld>
            <a:endParaRPr lang="en-US"/>
          </a:p>
        </p:txBody>
      </p:sp>
    </p:spTree>
    <p:extLst>
      <p:ext uri="{BB962C8B-B14F-4D97-AF65-F5344CB8AC3E}">
        <p14:creationId xmlns:p14="http://schemas.microsoft.com/office/powerpoint/2010/main" val="1405660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57E82-3AE9-4E67-9CD7-B48D6A807D64}" type="datetimeFigureOut">
              <a:rPr lang="en-US" smtClean="0"/>
              <a:t>10/3/2018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9515BA-FC7C-4302-879F-B42710B55378}" type="slidenum">
              <a:rPr lang="en-US" smtClean="0"/>
              <a:t>‹#›</a:t>
            </a:fld>
            <a:endParaRPr lang="en-US"/>
          </a:p>
        </p:txBody>
      </p:sp>
    </p:spTree>
    <p:extLst>
      <p:ext uri="{BB962C8B-B14F-4D97-AF65-F5344CB8AC3E}">
        <p14:creationId xmlns:p14="http://schemas.microsoft.com/office/powerpoint/2010/main" val="3242068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E57E82-3AE9-4E67-9CD7-B48D6A807D64}"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515BA-FC7C-4302-879F-B42710B55378}" type="slidenum">
              <a:rPr lang="en-US" smtClean="0"/>
              <a:t>‹#›</a:t>
            </a:fld>
            <a:endParaRPr lang="en-US"/>
          </a:p>
        </p:txBody>
      </p:sp>
    </p:spTree>
    <p:extLst>
      <p:ext uri="{BB962C8B-B14F-4D97-AF65-F5344CB8AC3E}">
        <p14:creationId xmlns:p14="http://schemas.microsoft.com/office/powerpoint/2010/main" val="50475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E57E82-3AE9-4E67-9CD7-B48D6A807D64}"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515BA-FC7C-4302-879F-B42710B55378}" type="slidenum">
              <a:rPr lang="en-US" smtClean="0"/>
              <a:t>‹#›</a:t>
            </a:fld>
            <a:endParaRPr lang="en-US"/>
          </a:p>
        </p:txBody>
      </p:sp>
    </p:spTree>
    <p:extLst>
      <p:ext uri="{BB962C8B-B14F-4D97-AF65-F5344CB8AC3E}">
        <p14:creationId xmlns:p14="http://schemas.microsoft.com/office/powerpoint/2010/main" val="285673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57E82-3AE9-4E67-9CD7-B48D6A807D64}" type="datetimeFigureOut">
              <a:rPr lang="en-US" smtClean="0"/>
              <a:t>10/3/2018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515BA-FC7C-4302-879F-B42710B55378}" type="slidenum">
              <a:rPr lang="en-US" smtClean="0"/>
              <a:t>‹#›</a:t>
            </a:fld>
            <a:endParaRPr lang="en-US"/>
          </a:p>
        </p:txBody>
      </p:sp>
    </p:spTree>
    <p:extLst>
      <p:ext uri="{BB962C8B-B14F-4D97-AF65-F5344CB8AC3E}">
        <p14:creationId xmlns:p14="http://schemas.microsoft.com/office/powerpoint/2010/main" val="12557004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70C0"/>
                </a:solidFill>
              </a:rPr>
              <a:t>Chapter 6: Perception </a:t>
            </a:r>
            <a:endParaRPr lang="en-US" b="1" dirty="0">
              <a:solidFill>
                <a:srgbClr val="0070C0"/>
              </a:solidFill>
            </a:endParaRPr>
          </a:p>
        </p:txBody>
      </p:sp>
      <p:sp>
        <p:nvSpPr>
          <p:cNvPr id="3" name="Subtitle 2"/>
          <p:cNvSpPr>
            <a:spLocks noGrp="1"/>
          </p:cNvSpPr>
          <p:nvPr>
            <p:ph type="subTitle" idx="1"/>
          </p:nvPr>
        </p:nvSpPr>
        <p:spPr/>
        <p:txBody>
          <a:bodyPr>
            <a:normAutofit/>
          </a:bodyPr>
          <a:lstStyle/>
          <a:p>
            <a:r>
              <a:rPr lang="en-US" sz="4000" dirty="0" smtClean="0"/>
              <a:t>Pages 245-250</a:t>
            </a:r>
            <a:endParaRPr lang="en-US" sz="4000" dirty="0"/>
          </a:p>
        </p:txBody>
      </p:sp>
    </p:spTree>
    <p:extLst>
      <p:ext uri="{BB962C8B-B14F-4D97-AF65-F5344CB8AC3E}">
        <p14:creationId xmlns:p14="http://schemas.microsoft.com/office/powerpoint/2010/main" val="301553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95400" y="381000"/>
            <a:ext cx="9601200" cy="661988"/>
          </a:xfrm>
        </p:spPr>
        <p:txBody>
          <a:bodyPr>
            <a:normAutofit fontScale="90000"/>
          </a:bodyPr>
          <a:lstStyle/>
          <a:p>
            <a:r>
              <a:rPr lang="en-US" altLang="en-US" dirty="0">
                <a:latin typeface="Tahoma" panose="020B0604030504040204" pitchFamily="34" charset="0"/>
                <a:ea typeface="Tahoma" panose="020B0604030504040204" pitchFamily="34" charset="0"/>
                <a:cs typeface="Tahoma" panose="020B0604030504040204" pitchFamily="34" charset="0"/>
              </a:rPr>
              <a:t>Monocular Cues</a:t>
            </a:r>
            <a:endParaRPr lang="en-US" dirty="0"/>
          </a:p>
        </p:txBody>
      </p:sp>
      <p:sp>
        <p:nvSpPr>
          <p:cNvPr id="6" name="Content Placeholder 5"/>
          <p:cNvSpPr>
            <a:spLocks noGrp="1"/>
          </p:cNvSpPr>
          <p:nvPr>
            <p:ph idx="1"/>
          </p:nvPr>
        </p:nvSpPr>
        <p:spPr>
          <a:xfrm>
            <a:off x="1295400" y="1200150"/>
            <a:ext cx="9601200" cy="4800600"/>
          </a:xfrm>
        </p:spPr>
        <p:txBody>
          <a:bodyPr>
            <a:normAutofit/>
          </a:bodyPr>
          <a:lstStyle/>
          <a:p>
            <a:pPr marL="45720" indent="0">
              <a:buNone/>
            </a:pPr>
            <a:r>
              <a:rPr lang="en-US" sz="2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Relative Clarity: </a:t>
            </a:r>
            <a:r>
              <a:rPr lang="en-US" sz="2800" dirty="0" smtClean="0">
                <a:latin typeface="Tahoma" panose="020B0604030504040204" pitchFamily="34" charset="0"/>
                <a:ea typeface="Tahoma" panose="020B0604030504040204" pitchFamily="34" charset="0"/>
                <a:cs typeface="Tahoma" panose="020B0604030504040204" pitchFamily="34" charset="0"/>
              </a:rPr>
              <a:t>Because light from distinct objects passes through more light, we perceive hazy objects as farther away than sharp, clear objects. </a:t>
            </a:r>
          </a:p>
          <a:p>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513" y="2656846"/>
            <a:ext cx="3669868" cy="312896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643187"/>
            <a:ext cx="4188981" cy="3156281"/>
          </a:xfrm>
          <a:prstGeom prst="rect">
            <a:avLst/>
          </a:prstGeom>
        </p:spPr>
      </p:pic>
    </p:spTree>
    <p:extLst>
      <p:ext uri="{BB962C8B-B14F-4D97-AF65-F5344CB8AC3E}">
        <p14:creationId xmlns:p14="http://schemas.microsoft.com/office/powerpoint/2010/main" val="275755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609600" y="274638"/>
            <a:ext cx="10972800" cy="868362"/>
          </a:xfrm>
        </p:spPr>
        <p:txBody>
          <a:bodyPr>
            <a:normAutofit/>
          </a:bodyPr>
          <a:lstStyle/>
          <a:p>
            <a:pPr eaLnBrk="1" hangingPunct="1"/>
            <a:r>
              <a:rPr lang="en-US" altLang="en-US" sz="3600" dirty="0">
                <a:latin typeface="Tahoma" panose="020B0604030504040204" pitchFamily="34" charset="0"/>
                <a:ea typeface="Tahoma" panose="020B0604030504040204" pitchFamily="34" charset="0"/>
                <a:cs typeface="Tahoma" panose="020B0604030504040204" pitchFamily="34" charset="0"/>
              </a:rPr>
              <a:t>Monocular Cues</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21508" name="Rectangle 3"/>
          <p:cNvSpPr>
            <a:spLocks noGrp="1" noChangeArrowheads="1"/>
          </p:cNvSpPr>
          <p:nvPr>
            <p:ph type="body" sz="half" idx="1"/>
          </p:nvPr>
        </p:nvSpPr>
        <p:spPr>
          <a:xfrm>
            <a:off x="657225" y="1265837"/>
            <a:ext cx="10763250" cy="920151"/>
          </a:xfrm>
        </p:spPr>
        <p:txBody>
          <a:bodyPr>
            <a:noAutofit/>
          </a:bodyPr>
          <a:lstStyle/>
          <a:p>
            <a:pPr marL="0" indent="0">
              <a:buNone/>
            </a:pPr>
            <a:r>
              <a:rPr lang="en-US" alt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Relative Height: </a:t>
            </a:r>
            <a:r>
              <a:rPr lang="en-US" altLang="en-US" sz="2800" dirty="0">
                <a:latin typeface="Tahoma" panose="020B0604030504040204" pitchFamily="34" charset="0"/>
                <a:ea typeface="Tahoma" panose="020B0604030504040204" pitchFamily="34" charset="0"/>
                <a:cs typeface="Tahoma" panose="020B0604030504040204" pitchFamily="34" charset="0"/>
              </a:rPr>
              <a:t>We perceive objects that are higher in our field of vision to be farther away than those that are lower.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1506" name="Slide Number Placeholder 7"/>
          <p:cNvSpPr>
            <a:spLocks noGrp="1"/>
          </p:cNvSpPr>
          <p:nvPr>
            <p:ph type="sldNum" sz="quarter" idx="12"/>
          </p:nvPr>
        </p:nvSpPr>
        <p:spPr>
          <a:noFill/>
        </p:spPr>
        <p:txBody>
          <a:bodyPr/>
          <a:lstStyle/>
          <a:p>
            <a:fld id="{49A0DD49-79E1-4ECC-B4FB-EA3511E190E0}" type="slidenum">
              <a:rPr lang="en-US" smtClean="0"/>
              <a:pPr/>
              <a:t>11</a:t>
            </a:fld>
            <a:endParaRPr lang="en-US"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20" y="2919977"/>
            <a:ext cx="3414192" cy="27654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0421" y="2919977"/>
            <a:ext cx="3480054" cy="276549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9496" y="2919977"/>
            <a:ext cx="3121441" cy="2866461"/>
          </a:xfrm>
          <a:prstGeom prst="rect">
            <a:avLst/>
          </a:prstGeom>
        </p:spPr>
      </p:pic>
    </p:spTree>
    <p:extLst>
      <p:ext uri="{BB962C8B-B14F-4D97-AF65-F5344CB8AC3E}">
        <p14:creationId xmlns:p14="http://schemas.microsoft.com/office/powerpoint/2010/main" val="33612975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000125" y="371475"/>
            <a:ext cx="9896475" cy="652462"/>
          </a:xfrm>
        </p:spPr>
        <p:txBody>
          <a:bodyPr>
            <a:normAutofit fontScale="90000"/>
          </a:bodyPr>
          <a:lstStyle/>
          <a:p>
            <a:r>
              <a:rPr lang="en-US" altLang="en-US" dirty="0">
                <a:latin typeface="Tahoma" panose="020B0604030504040204" pitchFamily="34" charset="0"/>
                <a:ea typeface="Tahoma" panose="020B0604030504040204" pitchFamily="34" charset="0"/>
                <a:cs typeface="Tahoma" panose="020B0604030504040204" pitchFamily="34" charset="0"/>
              </a:rPr>
              <a:t>Monocular Cues</a:t>
            </a:r>
            <a:endParaRPr lang="en-US" dirty="0"/>
          </a:p>
        </p:txBody>
      </p:sp>
      <p:sp>
        <p:nvSpPr>
          <p:cNvPr id="7" name="Content Placeholder 6"/>
          <p:cNvSpPr>
            <a:spLocks noGrp="1"/>
          </p:cNvSpPr>
          <p:nvPr>
            <p:ph idx="1"/>
          </p:nvPr>
        </p:nvSpPr>
        <p:spPr>
          <a:xfrm>
            <a:off x="871538" y="1257300"/>
            <a:ext cx="10844212" cy="4686300"/>
          </a:xfrm>
        </p:spPr>
        <p:txBody>
          <a:bodyPr/>
          <a:lstStyle/>
          <a:p>
            <a:pPr marL="45720" indent="0">
              <a:buNone/>
            </a:pPr>
            <a:r>
              <a:rPr lang="en-US" sz="2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Texture Gradient: </a:t>
            </a:r>
            <a:r>
              <a:rPr lang="en-US" sz="2800" dirty="0" smtClean="0">
                <a:latin typeface="Tahoma" panose="020B0604030504040204" pitchFamily="34" charset="0"/>
                <a:ea typeface="Tahoma" panose="020B0604030504040204" pitchFamily="34" charset="0"/>
                <a:cs typeface="Tahoma" panose="020B0604030504040204" pitchFamily="34" charset="0"/>
              </a:rPr>
              <a:t>There is a gradual change in appearance of objects from coarse to fine. The closer the object is, the clearer the gradient, or degree of detail.  The farther away it is, the smoother and less detailed the texture becomes. </a:t>
            </a:r>
          </a:p>
          <a:p>
            <a:pPr marL="45720" indent="0">
              <a:buNone/>
            </a:pP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068581"/>
            <a:ext cx="4371265" cy="300992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977" y="3068581"/>
            <a:ext cx="3976688" cy="2982516"/>
          </a:xfrm>
          <a:prstGeom prst="rect">
            <a:avLst/>
          </a:prstGeom>
        </p:spPr>
      </p:pic>
    </p:spTree>
    <p:extLst>
      <p:ext uri="{BB962C8B-B14F-4D97-AF65-F5344CB8AC3E}">
        <p14:creationId xmlns:p14="http://schemas.microsoft.com/office/powerpoint/2010/main" val="364444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a:xfrm>
            <a:off x="1115568" y="304800"/>
            <a:ext cx="9095232" cy="893064"/>
          </a:xfrm>
        </p:spPr>
        <p:txBody>
          <a:bodyPr>
            <a:normAutofit/>
          </a:bodyPr>
          <a:lstStyle/>
          <a:p>
            <a:pPr eaLnBrk="1" hangingPunct="1"/>
            <a:r>
              <a:rPr lang="en-US" altLang="en-US" sz="3600" dirty="0">
                <a:latin typeface="Tahoma" panose="020B0604030504040204" pitchFamily="34" charset="0"/>
                <a:ea typeface="Tahoma" panose="020B0604030504040204" pitchFamily="34" charset="0"/>
                <a:cs typeface="Tahoma" panose="020B0604030504040204" pitchFamily="34" charset="0"/>
              </a:rPr>
              <a:t>Monocular Cues</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191492" name="Rectangle 3"/>
          <p:cNvSpPr>
            <a:spLocks noGrp="1" noChangeArrowheads="1"/>
          </p:cNvSpPr>
          <p:nvPr>
            <p:ph type="body" sz="half" idx="1"/>
          </p:nvPr>
        </p:nvSpPr>
        <p:spPr>
          <a:xfrm>
            <a:off x="1115568" y="1309965"/>
            <a:ext cx="9019032" cy="1828800"/>
          </a:xfrm>
        </p:spPr>
        <p:txBody>
          <a:bodyPr>
            <a:normAutofit/>
          </a:bodyPr>
          <a:lstStyle/>
          <a:p>
            <a:pPr marL="0" indent="0">
              <a:buNone/>
            </a:pPr>
            <a:r>
              <a:rPr lang="en-US" alt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Relative motion: </a:t>
            </a:r>
            <a:r>
              <a:rPr lang="en-US" altLang="en-US" sz="2800" dirty="0">
                <a:latin typeface="Tahoma" panose="020B0604030504040204" pitchFamily="34" charset="0"/>
                <a:ea typeface="Tahoma" panose="020B0604030504040204" pitchFamily="34" charset="0"/>
                <a:cs typeface="Tahoma" panose="020B0604030504040204" pitchFamily="34" charset="0"/>
              </a:rPr>
              <a:t>Objects beyond the fixation point appear to move with you; objects in front of the fixation point appear to move backward—the further they are from the fixation point, the faster they seem to move</a:t>
            </a:r>
          </a:p>
        </p:txBody>
      </p:sp>
      <p:sp>
        <p:nvSpPr>
          <p:cNvPr id="191490" name="Slide Number Placeholder 6"/>
          <p:cNvSpPr>
            <a:spLocks noGrp="1"/>
          </p:cNvSpPr>
          <p:nvPr>
            <p:ph type="sldNum" sz="quarter" idx="12"/>
          </p:nvPr>
        </p:nvSpPr>
        <p:spPr>
          <a:noFill/>
        </p:spPr>
        <p:txBody>
          <a:bodyPr/>
          <a:lstStyle/>
          <a:p>
            <a:fld id="{6D452605-B199-4827-84DC-B785A20510F0}" type="slidenum">
              <a:rPr lang="en-US">
                <a:latin typeface="Arial" pitchFamily="34" charset="0"/>
              </a:rPr>
              <a:pPr/>
              <a:t>13</a:t>
            </a:fld>
            <a:endParaRPr lang="en-US">
              <a:latin typeface="Arial" pitchFamily="34" charset="0"/>
            </a:endParaRPr>
          </a:p>
        </p:txBody>
      </p:sp>
      <p:pic>
        <p:nvPicPr>
          <p:cNvPr id="191493" name="Picture 5" descr="Myers9e_fig_6_35e"/>
          <p:cNvPicPr>
            <a:picLocks noChangeAspect="1" noChangeArrowheads="1"/>
          </p:cNvPicPr>
          <p:nvPr/>
        </p:nvPicPr>
        <p:blipFill>
          <a:blip r:embed="rId3" cstate="print"/>
          <a:srcRect/>
          <a:stretch>
            <a:fillRect/>
          </a:stretch>
        </p:blipFill>
        <p:spPr bwMode="auto">
          <a:xfrm>
            <a:off x="6152388" y="3011251"/>
            <a:ext cx="2971800" cy="3233974"/>
          </a:xfrm>
          <a:prstGeom prst="rect">
            <a:avLst/>
          </a:prstGeom>
          <a:noFill/>
          <a:ln w="9525">
            <a:noFill/>
            <a:miter lim="800000"/>
            <a:headEnd/>
            <a:tailEnd/>
          </a:ln>
        </p:spPr>
      </p:pic>
      <p:pic>
        <p:nvPicPr>
          <p:cNvPr id="8" name="Picture 7"/>
          <p:cNvPicPr>
            <a:picLocks noChangeAspect="1"/>
          </p:cNvPicPr>
          <p:nvPr/>
        </p:nvPicPr>
        <p:blipFill>
          <a:blip r:embed="rId4"/>
          <a:stretch>
            <a:fillRect/>
          </a:stretch>
        </p:blipFill>
        <p:spPr>
          <a:xfrm>
            <a:off x="1814576" y="3138765"/>
            <a:ext cx="3810508" cy="2888101"/>
          </a:xfrm>
          <a:prstGeom prst="rect">
            <a:avLst/>
          </a:prstGeom>
        </p:spPr>
      </p:pic>
    </p:spTree>
    <p:extLst>
      <p:ext uri="{BB962C8B-B14F-4D97-AF65-F5344CB8AC3E}">
        <p14:creationId xmlns:p14="http://schemas.microsoft.com/office/powerpoint/2010/main" val="130665113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2515" name="Rectangle 2"/>
          <p:cNvSpPr>
            <a:spLocks noGrp="1" noChangeArrowheads="1"/>
          </p:cNvSpPr>
          <p:nvPr>
            <p:ph type="title"/>
          </p:nvPr>
        </p:nvSpPr>
        <p:spPr/>
        <p:txBody>
          <a:bodyPr>
            <a:normAutofit/>
          </a:bodyPr>
          <a:lstStyle/>
          <a:p>
            <a:pPr eaLnBrk="1" hangingPunct="1"/>
            <a:r>
              <a:rPr lang="en-US" altLang="en-US" sz="3600" dirty="0">
                <a:latin typeface="Tahoma" panose="020B0604030504040204" pitchFamily="34" charset="0"/>
                <a:ea typeface="Tahoma" panose="020B0604030504040204" pitchFamily="34" charset="0"/>
                <a:cs typeface="Tahoma" panose="020B0604030504040204" pitchFamily="34" charset="0"/>
              </a:rPr>
              <a:t>Monocular Cues</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192516" name="Rectangle 3"/>
          <p:cNvSpPr>
            <a:spLocks noGrp="1" noChangeArrowheads="1"/>
          </p:cNvSpPr>
          <p:nvPr>
            <p:ph type="body" sz="half" idx="1"/>
          </p:nvPr>
        </p:nvSpPr>
        <p:spPr>
          <a:xfrm>
            <a:off x="609600" y="1600200"/>
            <a:ext cx="9525000" cy="1289304"/>
          </a:xfrm>
        </p:spPr>
        <p:txBody>
          <a:bodyPr/>
          <a:lstStyle/>
          <a:p>
            <a:pPr marL="0" indent="0">
              <a:buNone/>
            </a:pPr>
            <a:r>
              <a:rPr lang="en-US" alt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Linear Perspective: </a:t>
            </a:r>
            <a:r>
              <a:rPr lang="en-US" altLang="en-US" sz="2800" dirty="0">
                <a:latin typeface="Tahoma" panose="020B0604030504040204" pitchFamily="34" charset="0"/>
                <a:ea typeface="Tahoma" panose="020B0604030504040204" pitchFamily="34" charset="0"/>
                <a:cs typeface="Tahoma" panose="020B0604030504040204" pitchFamily="34" charset="0"/>
              </a:rPr>
              <a:t>Parallel lines, such as railroad tracks, appear to converge in the distance. The more the lines converge, the greater their perceived distance.</a:t>
            </a:r>
          </a:p>
        </p:txBody>
      </p:sp>
      <p:sp>
        <p:nvSpPr>
          <p:cNvPr id="192514" name="Slide Number Placeholder 6"/>
          <p:cNvSpPr>
            <a:spLocks noGrp="1"/>
          </p:cNvSpPr>
          <p:nvPr>
            <p:ph type="sldNum" sz="quarter" idx="12"/>
          </p:nvPr>
        </p:nvSpPr>
        <p:spPr>
          <a:xfrm>
            <a:off x="8753150" y="6353175"/>
            <a:ext cx="2133600" cy="476250"/>
          </a:xfrm>
          <a:noFill/>
        </p:spPr>
        <p:txBody>
          <a:bodyPr/>
          <a:lstStyle/>
          <a:p>
            <a:fld id="{59D011F2-3CE5-4C77-9BAC-F1C13776AFD1}" type="slidenum">
              <a:rPr lang="en-US">
                <a:latin typeface="Arial" pitchFamily="34" charset="0"/>
              </a:rPr>
              <a:pPr/>
              <a:t>14</a:t>
            </a:fld>
            <a:endParaRPr lang="en-US" dirty="0">
              <a:latin typeface="Arial" pitchFamily="34" charset="0"/>
            </a:endParaRPr>
          </a:p>
        </p:txBody>
      </p:sp>
      <p:pic>
        <p:nvPicPr>
          <p:cNvPr id="9" name="Picture 8"/>
          <p:cNvPicPr>
            <a:picLocks noChangeAspect="1"/>
          </p:cNvPicPr>
          <p:nvPr/>
        </p:nvPicPr>
        <p:blipFill>
          <a:blip r:embed="rId3"/>
          <a:stretch>
            <a:fillRect/>
          </a:stretch>
        </p:blipFill>
        <p:spPr>
          <a:xfrm>
            <a:off x="6257745" y="3072066"/>
            <a:ext cx="3876855" cy="2804259"/>
          </a:xfrm>
          <a:prstGeom prst="rect">
            <a:avLst/>
          </a:prstGeom>
        </p:spPr>
      </p:pic>
      <p:pic>
        <p:nvPicPr>
          <p:cNvPr id="13" name="Picture 12"/>
          <p:cNvPicPr>
            <a:picLocks noChangeAspect="1"/>
          </p:cNvPicPr>
          <p:nvPr/>
        </p:nvPicPr>
        <p:blipFill>
          <a:blip r:embed="rId4"/>
          <a:stretch>
            <a:fillRect/>
          </a:stretch>
        </p:blipFill>
        <p:spPr>
          <a:xfrm>
            <a:off x="2382440" y="2926684"/>
            <a:ext cx="2793063" cy="3162300"/>
          </a:xfrm>
          <a:prstGeom prst="rect">
            <a:avLst/>
          </a:prstGeom>
        </p:spPr>
      </p:pic>
    </p:spTree>
    <p:extLst>
      <p:ext uri="{BB962C8B-B14F-4D97-AF65-F5344CB8AC3E}">
        <p14:creationId xmlns:p14="http://schemas.microsoft.com/office/powerpoint/2010/main" val="28445191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905256" y="219774"/>
            <a:ext cx="10677144" cy="741509"/>
          </a:xfrm>
        </p:spPr>
        <p:txBody>
          <a:bodyPr>
            <a:normAutofit/>
          </a:bodyPr>
          <a:lstStyle/>
          <a:p>
            <a:pPr eaLnBrk="1" hangingPunct="1"/>
            <a:r>
              <a:rPr lang="en-US" altLang="en-US" sz="3600" dirty="0">
                <a:latin typeface="Tahoma" panose="020B0604030504040204" pitchFamily="34" charset="0"/>
                <a:ea typeface="Tahoma" panose="020B0604030504040204" pitchFamily="34" charset="0"/>
                <a:cs typeface="Tahoma" panose="020B0604030504040204" pitchFamily="34" charset="0"/>
              </a:rPr>
              <a:t>Monocular Cues</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24580" name="Rectangle 3"/>
          <p:cNvSpPr>
            <a:spLocks noGrp="1" noChangeArrowheads="1"/>
          </p:cNvSpPr>
          <p:nvPr>
            <p:ph type="body" sz="half" idx="1"/>
          </p:nvPr>
        </p:nvSpPr>
        <p:spPr>
          <a:xfrm>
            <a:off x="571500" y="1228758"/>
            <a:ext cx="5786438" cy="4748992"/>
          </a:xfrm>
        </p:spPr>
        <p:txBody>
          <a:bodyPr>
            <a:noAutofit/>
          </a:bodyPr>
          <a:lstStyle/>
          <a:p>
            <a:pPr marL="0" indent="0">
              <a:buNone/>
            </a:pPr>
            <a:r>
              <a:rPr lang="en-US" alt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Light and Shadow: </a:t>
            </a:r>
            <a:r>
              <a:rPr lang="en-US" altLang="en-US" sz="2800" dirty="0">
                <a:latin typeface="Tahoma" panose="020B0604030504040204" pitchFamily="34" charset="0"/>
                <a:ea typeface="Tahoma" panose="020B0604030504040204" pitchFamily="34" charset="0"/>
                <a:cs typeface="Tahoma" panose="020B0604030504040204" pitchFamily="34" charset="0"/>
              </a:rPr>
              <a:t>Nearby objects reflect more light into our eyes than more distant objects. Given two identical objects, the dimmer one appears to be farther </a:t>
            </a:r>
            <a:r>
              <a:rPr lang="en-US" altLang="en-US" sz="2800" dirty="0" smtClean="0">
                <a:latin typeface="Tahoma" panose="020B0604030504040204" pitchFamily="34" charset="0"/>
                <a:ea typeface="Tahoma" panose="020B0604030504040204" pitchFamily="34" charset="0"/>
                <a:cs typeface="Tahoma" panose="020B0604030504040204" pitchFamily="34" charset="0"/>
              </a:rPr>
              <a:t>away</a:t>
            </a:r>
          </a:p>
          <a:p>
            <a:pPr marL="0" indent="0">
              <a:buNone/>
            </a:pPr>
            <a:r>
              <a:rPr lang="en-US" altLang="en-US" sz="2800" dirty="0" smtClean="0">
                <a:latin typeface="Tahoma" panose="020B0604030504040204" pitchFamily="34" charset="0"/>
                <a:ea typeface="Tahoma" panose="020B0604030504040204" pitchFamily="34" charset="0"/>
                <a:cs typeface="Tahoma" panose="020B0604030504040204" pitchFamily="34" charset="0"/>
              </a:rPr>
              <a:t>Shadows are also clues because our brains assume that light comes from above.</a:t>
            </a:r>
          </a:p>
          <a:p>
            <a:pPr marL="0" indent="0">
              <a:buNone/>
            </a:pPr>
            <a:endParaRPr lang="en-US" alt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4578" name="Slide Number Placeholder 6"/>
          <p:cNvSpPr>
            <a:spLocks noGrp="1"/>
          </p:cNvSpPr>
          <p:nvPr>
            <p:ph type="sldNum" sz="quarter" idx="12"/>
          </p:nvPr>
        </p:nvSpPr>
        <p:spPr>
          <a:noFill/>
        </p:spPr>
        <p:txBody>
          <a:bodyPr/>
          <a:lstStyle/>
          <a:p>
            <a:fld id="{14EBE1B3-1657-4F3D-A150-B2E1B4B588EC}" type="slidenum">
              <a:rPr lang="en-US" smtClean="0"/>
              <a:pPr/>
              <a:t>15</a:t>
            </a:fld>
            <a:endParaRPr lang="en-US" smtClean="0"/>
          </a:p>
        </p:txBody>
      </p:sp>
      <p:pic>
        <p:nvPicPr>
          <p:cNvPr id="326664" name="Picture 8" descr="un06-p219-topright"/>
          <p:cNvPicPr>
            <a:picLocks noChangeAspect="1" noChangeArrowheads="1"/>
          </p:cNvPicPr>
          <p:nvPr/>
        </p:nvPicPr>
        <p:blipFill>
          <a:blip r:embed="rId3" cstate="print"/>
          <a:srcRect/>
          <a:stretch>
            <a:fillRect/>
          </a:stretch>
        </p:blipFill>
        <p:spPr bwMode="auto">
          <a:xfrm>
            <a:off x="7758113" y="3310077"/>
            <a:ext cx="2660650" cy="2667673"/>
          </a:xfrm>
          <a:prstGeom prst="rect">
            <a:avLst/>
          </a:prstGeom>
          <a:noFill/>
          <a:ln w="9525">
            <a:noFill/>
            <a:miter lim="800000"/>
            <a:headEnd/>
            <a:tailEnd/>
          </a:ln>
        </p:spPr>
      </p:pic>
      <p:pic>
        <p:nvPicPr>
          <p:cNvPr id="2" name="Picture 1" descr="Painted Desert 014 | The light in the Painted Desert i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1829" y="143160"/>
            <a:ext cx="3972434" cy="2979326"/>
          </a:xfrm>
          <a:prstGeom prst="rect">
            <a:avLst/>
          </a:prstGeom>
        </p:spPr>
      </p:pic>
    </p:spTree>
    <p:extLst>
      <p:ext uri="{BB962C8B-B14F-4D97-AF65-F5344CB8AC3E}">
        <p14:creationId xmlns:p14="http://schemas.microsoft.com/office/powerpoint/2010/main" val="1081671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3266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Movement Perception - Stroboscopic Movement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a:xfrm>
            <a:off x="1295400" y="1828800"/>
            <a:ext cx="6819900" cy="4114800"/>
          </a:xfrm>
        </p:spPr>
        <p:txBody>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Seeing a rapid series of slightly different images right after the other as movement!</a:t>
            </a:r>
          </a:p>
          <a:p>
            <a:r>
              <a:rPr lang="en-US" sz="3200" dirty="0" smtClean="0">
                <a:latin typeface="Tahoma" panose="020B0604030504040204" pitchFamily="34" charset="0"/>
                <a:ea typeface="Tahoma" panose="020B0604030504040204" pitchFamily="34" charset="0"/>
                <a:cs typeface="Tahoma" panose="020B0604030504040204" pitchFamily="34" charset="0"/>
              </a:rPr>
              <a:t>Examples: Movies, cartoons, or a flipbook</a:t>
            </a:r>
            <a:endParaRPr lang="en-US" sz="3200" dirty="0">
              <a:latin typeface="Tahoma" panose="020B0604030504040204" pitchFamily="34" charset="0"/>
              <a:ea typeface="Tahoma" panose="020B0604030504040204" pitchFamily="34" charset="0"/>
              <a:cs typeface="Tahoma" panose="020B0604030504040204" pitchFamily="34" charset="0"/>
            </a:endParaRPr>
          </a:p>
          <a:p>
            <a:pPr marL="4572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3900" y="1828800"/>
            <a:ext cx="3043238" cy="202178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4548187"/>
            <a:ext cx="10058400" cy="1524476"/>
          </a:xfrm>
          <a:prstGeom prst="rect">
            <a:avLst/>
          </a:prstGeom>
        </p:spPr>
      </p:pic>
    </p:spTree>
    <p:extLst>
      <p:ext uri="{BB962C8B-B14F-4D97-AF65-F5344CB8AC3E}">
        <p14:creationId xmlns:p14="http://schemas.microsoft.com/office/powerpoint/2010/main" val="157438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381000"/>
            <a:ext cx="10543032" cy="657588"/>
          </a:xfrm>
        </p:spPr>
        <p:txBody>
          <a:bodyPr>
            <a:normAutofit fontScale="90000"/>
          </a:bodyPr>
          <a:lstStyle/>
          <a:p>
            <a:r>
              <a:rPr lang="en-US" dirty="0" smtClean="0">
                <a:latin typeface="Tahoma" panose="020B0604030504040204" pitchFamily="34" charset="0"/>
                <a:ea typeface="Tahoma" panose="020B0604030504040204" pitchFamily="34" charset="0"/>
                <a:cs typeface="Tahoma" panose="020B0604030504040204" pitchFamily="34" charset="0"/>
              </a:rPr>
              <a:t>Movement Perception - Phi phenomenon</a:t>
            </a:r>
            <a:r>
              <a:rPr lang="en-US" dirty="0" smtClean="0"/>
              <a:t>	</a:t>
            </a:r>
            <a:endParaRPr lang="en-US" dirty="0"/>
          </a:p>
        </p:txBody>
      </p:sp>
      <p:sp>
        <p:nvSpPr>
          <p:cNvPr id="3" name="Content Placeholder 2"/>
          <p:cNvSpPr>
            <a:spLocks noGrp="1"/>
          </p:cNvSpPr>
          <p:nvPr>
            <p:ph idx="1"/>
          </p:nvPr>
        </p:nvSpPr>
        <p:spPr>
          <a:xfrm>
            <a:off x="740663" y="1457325"/>
            <a:ext cx="10775061" cy="4333876"/>
          </a:xfrm>
        </p:spPr>
        <p:txBody>
          <a:bodyPr>
            <a:norm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Two </a:t>
            </a:r>
            <a:r>
              <a:rPr lang="en-US" sz="2800" dirty="0">
                <a:latin typeface="Tahoma" panose="020B0604030504040204" pitchFamily="34" charset="0"/>
                <a:ea typeface="Tahoma" panose="020B0604030504040204" pitchFamily="34" charset="0"/>
                <a:cs typeface="Tahoma" panose="020B0604030504040204" pitchFamily="34" charset="0"/>
              </a:rPr>
              <a:t>adjacent stationary lights blink on and off in quick </a:t>
            </a:r>
            <a:r>
              <a:rPr lang="en-US" sz="2800" dirty="0" smtClean="0">
                <a:latin typeface="Tahoma" panose="020B0604030504040204" pitchFamily="34" charset="0"/>
                <a:ea typeface="Tahoma" panose="020B0604030504040204" pitchFamily="34" charset="0"/>
                <a:cs typeface="Tahoma" panose="020B0604030504040204" pitchFamily="34" charset="0"/>
              </a:rPr>
              <a:t>succession. </a:t>
            </a:r>
          </a:p>
          <a:p>
            <a:r>
              <a:rPr lang="en-US" sz="2800" dirty="0" smtClean="0">
                <a:latin typeface="Tahoma" panose="020B0604030504040204" pitchFamily="34" charset="0"/>
                <a:ea typeface="Tahoma" panose="020B0604030504040204" pitchFamily="34" charset="0"/>
                <a:cs typeface="Tahoma" panose="020B0604030504040204" pitchFamily="34" charset="0"/>
              </a:rPr>
              <a:t>We </a:t>
            </a:r>
            <a:r>
              <a:rPr lang="en-US" sz="2800" dirty="0">
                <a:latin typeface="Tahoma" panose="020B0604030504040204" pitchFamily="34" charset="0"/>
                <a:ea typeface="Tahoma" panose="020B0604030504040204" pitchFamily="34" charset="0"/>
                <a:cs typeface="Tahoma" panose="020B0604030504040204" pitchFamily="34" charset="0"/>
              </a:rPr>
              <a:t>perceive </a:t>
            </a:r>
            <a:r>
              <a:rPr lang="en-US" sz="2800" dirty="0" smtClean="0">
                <a:latin typeface="Tahoma" panose="020B0604030504040204" pitchFamily="34" charset="0"/>
                <a:ea typeface="Tahoma" panose="020B0604030504040204" pitchFamily="34" charset="0"/>
                <a:cs typeface="Tahoma" panose="020B0604030504040204" pitchFamily="34" charset="0"/>
              </a:rPr>
              <a:t>it as a </a:t>
            </a:r>
            <a:r>
              <a:rPr lang="en-US" sz="2800" dirty="0">
                <a:latin typeface="Tahoma" panose="020B0604030504040204" pitchFamily="34" charset="0"/>
                <a:ea typeface="Tahoma" panose="020B0604030504040204" pitchFamily="34" charset="0"/>
                <a:cs typeface="Tahoma" panose="020B0604030504040204" pitchFamily="34" charset="0"/>
              </a:rPr>
              <a:t>single light moving </a:t>
            </a:r>
            <a:r>
              <a:rPr lang="en-US" sz="2800" dirty="0" smtClean="0">
                <a:latin typeface="Tahoma" panose="020B0604030504040204" pitchFamily="34" charset="0"/>
                <a:ea typeface="Tahoma" panose="020B0604030504040204" pitchFamily="34" charset="0"/>
                <a:cs typeface="Tahoma" panose="020B0604030504040204" pitchFamily="34" charset="0"/>
              </a:rPr>
              <a:t>(Ex. a </a:t>
            </a:r>
            <a:r>
              <a:rPr lang="en-US" sz="2800" dirty="0">
                <a:latin typeface="Tahoma" panose="020B0604030504040204" pitchFamily="34" charset="0"/>
                <a:ea typeface="Tahoma" panose="020B0604030504040204" pitchFamily="34" charset="0"/>
                <a:cs typeface="Tahoma" panose="020B0604030504040204" pitchFamily="34" charset="0"/>
              </a:rPr>
              <a:t>moving </a:t>
            </a:r>
            <a:r>
              <a:rPr lang="en-US" sz="2800" dirty="0" smtClean="0">
                <a:latin typeface="Tahoma" panose="020B0604030504040204" pitchFamily="34" charset="0"/>
                <a:ea typeface="Tahoma" panose="020B0604030504040204" pitchFamily="34" charset="0"/>
                <a:cs typeface="Tahoma" panose="020B0604030504040204" pitchFamily="34" charset="0"/>
              </a:rPr>
              <a:t>arrow)</a:t>
            </a:r>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778" y="3430979"/>
            <a:ext cx="3545872" cy="23602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676" y="3219697"/>
            <a:ext cx="3854245" cy="2571504"/>
          </a:xfrm>
          <a:prstGeom prst="rect">
            <a:avLst/>
          </a:prstGeom>
        </p:spPr>
      </p:pic>
    </p:spTree>
    <p:extLst>
      <p:ext uri="{BB962C8B-B14F-4D97-AF65-F5344CB8AC3E}">
        <p14:creationId xmlns:p14="http://schemas.microsoft.com/office/powerpoint/2010/main" val="276936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6371" name="Rectangle 2"/>
          <p:cNvSpPr>
            <a:spLocks noGrp="1" noChangeArrowheads="1"/>
          </p:cNvSpPr>
          <p:nvPr>
            <p:ph type="title"/>
          </p:nvPr>
        </p:nvSpPr>
        <p:spPr>
          <a:xfrm>
            <a:off x="585786" y="409575"/>
            <a:ext cx="11387139" cy="790575"/>
          </a:xfrm>
        </p:spPr>
        <p:txBody>
          <a:bodyPr>
            <a:normAutofit fontScale="90000"/>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Depth Perception: The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Visual Cliff </a:t>
            </a:r>
            <a:r>
              <a:rPr lang="en-US" dirty="0">
                <a:latin typeface="Tahoma" panose="020B0604030504040204" pitchFamily="34" charset="0"/>
                <a:ea typeface="Tahoma" panose="020B0604030504040204" pitchFamily="34" charset="0"/>
                <a:cs typeface="Tahoma" panose="020B0604030504040204" pitchFamily="34" charset="0"/>
              </a:rPr>
              <a:t>Experiment</a:t>
            </a:r>
          </a:p>
        </p:txBody>
      </p:sp>
      <p:sp>
        <p:nvSpPr>
          <p:cNvPr id="186373" name="Rectangle 4"/>
          <p:cNvSpPr>
            <a:spLocks noGrp="1" noChangeArrowheads="1"/>
          </p:cNvSpPr>
          <p:nvPr>
            <p:ph idx="1"/>
          </p:nvPr>
        </p:nvSpPr>
        <p:spPr>
          <a:xfrm>
            <a:off x="673357" y="1457325"/>
            <a:ext cx="7413367" cy="4471987"/>
          </a:xfrm>
          <a:noFill/>
        </p:spPr>
        <p:txBody>
          <a:bodyPr>
            <a:noAutofit/>
          </a:bodyPr>
          <a:lstStyle/>
          <a:p>
            <a:pPr marL="0" indent="0">
              <a:lnSpc>
                <a:spcPct val="120000"/>
              </a:lnSpc>
              <a:spcBef>
                <a:spcPts val="0"/>
              </a:spcBef>
              <a:buNone/>
            </a:pPr>
            <a:r>
              <a:rPr lang="en-US" alt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Depth perception </a:t>
            </a:r>
            <a:r>
              <a:rPr lang="en-US" altLang="en-US" sz="2800" b="1" dirty="0" smtClean="0">
                <a:latin typeface="Tahoma" panose="020B0604030504040204" pitchFamily="34" charset="0"/>
                <a:ea typeface="Tahoma" panose="020B0604030504040204" pitchFamily="34" charset="0"/>
                <a:cs typeface="Tahoma" panose="020B0604030504040204" pitchFamily="34" charset="0"/>
              </a:rPr>
              <a:t>– </a:t>
            </a:r>
            <a:r>
              <a:rPr lang="en-US" altLang="en-US" sz="2800" dirty="0" smtClean="0">
                <a:latin typeface="Tahoma" panose="020B0604030504040204" pitchFamily="34" charset="0"/>
                <a:ea typeface="Tahoma" panose="020B0604030504040204" pitchFamily="34" charset="0"/>
                <a:cs typeface="Tahoma" panose="020B0604030504040204" pitchFamily="34" charset="0"/>
              </a:rPr>
              <a:t>the ability to see objects in three dimensions, although the images that strike the retina are two-dimensional - enables </a:t>
            </a:r>
            <a:r>
              <a:rPr lang="en-US" altLang="en-US" sz="2800" dirty="0">
                <a:latin typeface="Tahoma" panose="020B0604030504040204" pitchFamily="34" charset="0"/>
                <a:ea typeface="Tahoma" panose="020B0604030504040204" pitchFamily="34" charset="0"/>
                <a:cs typeface="Tahoma" panose="020B0604030504040204" pitchFamily="34" charset="0"/>
              </a:rPr>
              <a:t>us to judge distances. </a:t>
            </a:r>
            <a:endParaRPr lang="en-US" altLang="en-US" sz="2800"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spcBef>
                <a:spcPts val="0"/>
              </a:spcBef>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spcBef>
                <a:spcPts val="0"/>
              </a:spcBef>
              <a:buNone/>
            </a:pPr>
            <a:r>
              <a:rPr lang="en-US" sz="2800" dirty="0" smtClean="0">
                <a:latin typeface="Tahoma" panose="020B0604030504040204" pitchFamily="34" charset="0"/>
                <a:ea typeface="Tahoma" panose="020B0604030504040204" pitchFamily="34" charset="0"/>
                <a:cs typeface="Tahoma" panose="020B0604030504040204" pitchFamily="34" charset="0"/>
              </a:rPr>
              <a:t>Gibson </a:t>
            </a:r>
            <a:r>
              <a:rPr lang="en-US" sz="2800" dirty="0">
                <a:latin typeface="Tahoma" panose="020B0604030504040204" pitchFamily="34" charset="0"/>
                <a:ea typeface="Tahoma" panose="020B0604030504040204" pitchFamily="34" charset="0"/>
                <a:cs typeface="Tahoma" panose="020B0604030504040204" pitchFamily="34" charset="0"/>
              </a:rPr>
              <a:t>and Walk  (1960) suggested that human infants (crawling age) have depth perception. Even newborn animals show depth perception.</a:t>
            </a:r>
            <a:endParaRPr lang="en-US" alt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86370" name="Slide Number Placeholder 5"/>
          <p:cNvSpPr>
            <a:spLocks noGrp="1"/>
          </p:cNvSpPr>
          <p:nvPr>
            <p:ph type="sldNum" sz="quarter" idx="12"/>
          </p:nvPr>
        </p:nvSpPr>
        <p:spPr>
          <a:noFill/>
        </p:spPr>
        <p:txBody>
          <a:bodyPr/>
          <a:lstStyle/>
          <a:p>
            <a:fld id="{45D5ACFE-3AF7-4C9A-84DA-4C5157EF349D}" type="slidenum">
              <a:rPr lang="en-US">
                <a:latin typeface="Arial" pitchFamily="34" charset="0"/>
              </a:rPr>
              <a:pPr/>
              <a:t>2</a:t>
            </a:fld>
            <a:endParaRPr lang="en-US">
              <a:latin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380" y="2147886"/>
            <a:ext cx="4096545" cy="3781426"/>
          </a:xfrm>
          <a:prstGeom prst="rect">
            <a:avLst/>
          </a:prstGeom>
        </p:spPr>
      </p:pic>
    </p:spTree>
    <p:extLst>
      <p:ext uri="{BB962C8B-B14F-4D97-AF65-F5344CB8AC3E}">
        <p14:creationId xmlns:p14="http://schemas.microsoft.com/office/powerpoint/2010/main" val="311993376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046747"/>
          </a:xfrm>
        </p:spPr>
        <p:txBody>
          <a:bodyPr/>
          <a:lstStyle/>
          <a:p>
            <a:r>
              <a:rPr lang="en-US" sz="3600" b="1" dirty="0" smtClean="0">
                <a:latin typeface="Tahoma" panose="020B0604030504040204" pitchFamily="34" charset="0"/>
                <a:ea typeface="Tahoma" panose="020B0604030504040204" pitchFamily="34" charset="0"/>
                <a:cs typeface="Tahoma" panose="020B0604030504040204" pitchFamily="34" charset="0"/>
              </a:rPr>
              <a:t>Depth Perception – Binocular Cues</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609600" y="1191127"/>
            <a:ext cx="10972800" cy="4935038"/>
          </a:xfrm>
        </p:spPr>
        <p:txBody>
          <a:bodyPr>
            <a:normAutofit/>
          </a:bodyPr>
          <a:lstStyle/>
          <a:p>
            <a:pPr lvl="1">
              <a:lnSpc>
                <a:spcPct val="100000"/>
              </a:lnSpc>
              <a:spcBef>
                <a:spcPts val="0"/>
              </a:spcBef>
            </a:pPr>
            <a:r>
              <a:rPr lang="en-US" alt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Binocular Cues – </a:t>
            </a:r>
            <a:r>
              <a:rPr lang="en-US" altLang="en-US" sz="2800" dirty="0">
                <a:latin typeface="Tahoma" panose="020B0604030504040204" pitchFamily="34" charset="0"/>
                <a:ea typeface="Tahoma" panose="020B0604030504040204" pitchFamily="34" charset="0"/>
                <a:cs typeface="Tahoma" panose="020B0604030504040204" pitchFamily="34" charset="0"/>
              </a:rPr>
              <a:t>depth cues, such as retinal disparity and convergence, that depend on the use of two </a:t>
            </a:r>
            <a:r>
              <a:rPr lang="en-US" altLang="en-US" sz="2800" dirty="0" smtClean="0">
                <a:latin typeface="Tahoma" panose="020B0604030504040204" pitchFamily="34" charset="0"/>
                <a:ea typeface="Tahoma" panose="020B0604030504040204" pitchFamily="34" charset="0"/>
                <a:cs typeface="Tahoma" panose="020B0604030504040204" pitchFamily="34" charset="0"/>
              </a:rPr>
              <a:t>eyes</a:t>
            </a:r>
          </a:p>
          <a:p>
            <a:pPr lvl="1">
              <a:lnSpc>
                <a:spcPct val="100000"/>
              </a:lnSpc>
              <a:spcBef>
                <a:spcPts val="0"/>
              </a:spcBef>
            </a:pPr>
            <a:endParaRPr lang="en-US" altLang="en-US" sz="2800" dirty="0">
              <a:latin typeface="Tahoma" panose="020B0604030504040204" pitchFamily="34" charset="0"/>
              <a:ea typeface="Tahoma" panose="020B0604030504040204" pitchFamily="34" charset="0"/>
              <a:cs typeface="Tahoma" panose="020B0604030504040204" pitchFamily="34" charset="0"/>
            </a:endParaRPr>
          </a:p>
          <a:p>
            <a:pPr marL="746125" lvl="2">
              <a:lnSpc>
                <a:spcPct val="100000"/>
              </a:lnSpc>
              <a:spcBef>
                <a:spcPts val="0"/>
              </a:spcBef>
            </a:pPr>
            <a:r>
              <a:rPr lang="en-US" sz="2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Retinal disparity </a:t>
            </a:r>
            <a:r>
              <a:rPr lang="en-US" sz="2800" dirty="0" smtClean="0">
                <a:latin typeface="Tahoma" panose="020B0604030504040204" pitchFamily="34" charset="0"/>
                <a:ea typeface="Tahoma" panose="020B0604030504040204" pitchFamily="34" charset="0"/>
                <a:cs typeface="Tahoma" panose="020B0604030504040204" pitchFamily="34" charset="0"/>
              </a:rPr>
              <a:t>– by comparing images from two eyes, the brain computes the difference, the greater the distance between the two images, the closer the object</a:t>
            </a:r>
          </a:p>
          <a:p>
            <a:pPr marL="746125" lvl="2">
              <a:lnSpc>
                <a:spcPct val="100000"/>
              </a:lnSpc>
              <a:spcBef>
                <a:spcPts val="0"/>
              </a:spcBef>
            </a:pPr>
            <a:endParaRPr lang="en-US" sz="2800" dirty="0" smtClean="0">
              <a:latin typeface="Tahoma" panose="020B0604030504040204" pitchFamily="34" charset="0"/>
              <a:ea typeface="Tahoma" panose="020B0604030504040204" pitchFamily="34" charset="0"/>
              <a:cs typeface="Tahoma" panose="020B0604030504040204" pitchFamily="34" charset="0"/>
            </a:endParaRPr>
          </a:p>
          <a:p>
            <a:pPr marL="1660525" lvl="5">
              <a:lnSpc>
                <a:spcPct val="100000"/>
              </a:lnSpc>
              <a:spcBef>
                <a:spcPts val="0"/>
              </a:spcBef>
            </a:pPr>
            <a:r>
              <a:rPr lang="en-US" sz="2600" dirty="0" smtClean="0">
                <a:latin typeface="Tahoma" panose="020B0604030504040204" pitchFamily="34" charset="0"/>
                <a:ea typeface="Tahoma" panose="020B0604030504040204" pitchFamily="34" charset="0"/>
                <a:cs typeface="Tahoma" panose="020B0604030504040204" pitchFamily="34" charset="0"/>
              </a:rPr>
              <a:t>3-D movies rely on retinal disparity</a:t>
            </a:r>
          </a:p>
          <a:p>
            <a:pPr marL="1660525" lvl="5">
              <a:lnSpc>
                <a:spcPct val="100000"/>
              </a:lnSpc>
              <a:spcBef>
                <a:spcPts val="0"/>
              </a:spcBef>
            </a:pPr>
            <a:endParaRPr lang="en-US" sz="2600" dirty="0" smtClean="0">
              <a:latin typeface="Tahoma" panose="020B0604030504040204" pitchFamily="34" charset="0"/>
              <a:ea typeface="Tahoma" panose="020B0604030504040204" pitchFamily="34" charset="0"/>
              <a:cs typeface="Tahoma" panose="020B0604030504040204" pitchFamily="34" charset="0"/>
            </a:endParaRPr>
          </a:p>
          <a:p>
            <a:pPr marL="746125" lvl="2">
              <a:lnSpc>
                <a:spcPct val="100000"/>
              </a:lnSpc>
              <a:spcBef>
                <a:spcPts val="0"/>
              </a:spcBef>
            </a:pPr>
            <a:r>
              <a:rPr lang="en-US" sz="2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Convergence </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muscles rotate inward when viewing an object </a:t>
            </a:r>
            <a:r>
              <a:rPr lang="en-US" sz="2800" dirty="0" smtClean="0">
                <a:latin typeface="Tahoma" panose="020B0604030504040204" pitchFamily="34" charset="0"/>
                <a:ea typeface="Tahoma" panose="020B0604030504040204" pitchFamily="34" charset="0"/>
                <a:cs typeface="Tahoma" panose="020B0604030504040204" pitchFamily="34" charset="0"/>
              </a:rPr>
              <a:t>nearby; the greater the inward strain, the closer the object</a:t>
            </a:r>
            <a:endParaRPr lang="en-US" sz="2800" dirty="0">
              <a:latin typeface="Tahoma" panose="020B0604030504040204" pitchFamily="34" charset="0"/>
              <a:ea typeface="Tahoma" panose="020B0604030504040204" pitchFamily="34" charset="0"/>
              <a:cs typeface="Tahoma" panose="020B0604030504040204" pitchFamily="34" charset="0"/>
            </a:endParaRPr>
          </a:p>
          <a:p>
            <a:pPr marL="746125" indent="-228600">
              <a:lnSpc>
                <a:spcPct val="100000"/>
              </a:lnSpc>
              <a:spcBef>
                <a:spcPts val="0"/>
              </a:spcBef>
            </a:pP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055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1633538" y="5372100"/>
            <a:ext cx="10558462" cy="1371600"/>
          </a:xfrm>
        </p:spPr>
        <p:txBody>
          <a:bodyPr>
            <a:noAutofit/>
          </a:bodyPr>
          <a:lstStyle/>
          <a:p>
            <a:pPr marL="45720" indent="0">
              <a:buNone/>
            </a:pPr>
            <a:r>
              <a:rPr lang="en-US" sz="2800" dirty="0">
                <a:latin typeface="Tahoma" panose="020B0604030504040204" pitchFamily="34" charset="0"/>
                <a:ea typeface="Tahoma" panose="020B0604030504040204" pitchFamily="34" charset="0"/>
                <a:cs typeface="Tahoma" panose="020B0604030504040204" pitchFamily="34" charset="0"/>
              </a:rPr>
              <a:t>Two views of the same scene. The first shows what we would see if we closed our right eye; the second, what we would see if we closed our left eye.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142875"/>
            <a:ext cx="6854095" cy="5114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51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0" y="381000"/>
            <a:ext cx="4038600" cy="4406900"/>
          </a:xfrm>
        </p:spPr>
        <p:txBody>
          <a:bodyPr>
            <a:normAutofit lnSpcReduction="10000"/>
          </a:bodyPr>
          <a:lstStyle/>
          <a:p>
            <a:r>
              <a:rPr lang="en-US" altLang="en-US" dirty="0">
                <a:latin typeface="Palatino Linotype" pitchFamily="18" charset="0"/>
              </a:rPr>
              <a:t> </a:t>
            </a:r>
            <a:r>
              <a:rPr lang="en-US" altLang="en-US" dirty="0" smtClean="0">
                <a:latin typeface="Palatino Linotype" pitchFamily="18" charset="0"/>
              </a:rPr>
              <a:t>Point your two index fingers toward each other, about half an inch apart &amp; 5 inches in front of your eyes. Stare above your fingers.</a:t>
            </a:r>
          </a:p>
          <a:p>
            <a:endParaRPr lang="en-US" altLang="en-US" dirty="0">
              <a:latin typeface="Palatino Linotype" pitchFamily="18" charset="0"/>
            </a:endParaRPr>
          </a:p>
          <a:p>
            <a:r>
              <a:rPr lang="en-US" altLang="en-US" dirty="0" smtClean="0">
                <a:latin typeface="Palatino Linotype" pitchFamily="18" charset="0"/>
              </a:rPr>
              <a:t>You </a:t>
            </a:r>
            <a:r>
              <a:rPr lang="en-US" altLang="en-US" dirty="0">
                <a:latin typeface="Palatino Linotype" pitchFamily="18" charset="0"/>
              </a:rPr>
              <a:t>will see a “finger sausage” as shown in the inset.</a:t>
            </a:r>
          </a:p>
          <a:p>
            <a:endParaRPr lang="en-US" dirty="0"/>
          </a:p>
        </p:txBody>
      </p:sp>
      <p:pic>
        <p:nvPicPr>
          <p:cNvPr id="7" name="Picture 7" descr="Myers9e_fig_6_33"/>
          <p:cNvPicPr>
            <a:picLocks noChangeAspect="1" noChangeArrowheads="1"/>
          </p:cNvPicPr>
          <p:nvPr/>
        </p:nvPicPr>
        <p:blipFill>
          <a:blip r:embed="rId2" cstate="print"/>
          <a:srcRect/>
          <a:stretch>
            <a:fillRect/>
          </a:stretch>
        </p:blipFill>
        <p:spPr>
          <a:xfrm>
            <a:off x="1676401" y="4038601"/>
            <a:ext cx="4196391" cy="2657475"/>
          </a:xfrm>
          <a:prstGeom prst="rect">
            <a:avLst/>
          </a:prstGeom>
        </p:spPr>
      </p:pic>
      <p:sp>
        <p:nvSpPr>
          <p:cNvPr id="8" name="Content Placeholder 5"/>
          <p:cNvSpPr txBox="1">
            <a:spLocks/>
          </p:cNvSpPr>
          <p:nvPr/>
        </p:nvSpPr>
        <p:spPr>
          <a:xfrm>
            <a:off x="6096000" y="1295400"/>
            <a:ext cx="4038600" cy="4406900"/>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altLang="en-US" dirty="0">
                <a:latin typeface="Palatino Linotype" pitchFamily="18" charset="0"/>
              </a:rPr>
              <a:t> Roll a sheet of paper into a tube.  Look through tube with right eye.</a:t>
            </a:r>
          </a:p>
          <a:p>
            <a:r>
              <a:rPr lang="en-US" altLang="en-US" dirty="0">
                <a:latin typeface="Palatino Linotype" pitchFamily="18" charset="0"/>
              </a:rPr>
              <a:t>Hold up left hand next to tube.  Continue to focus ahead.</a:t>
            </a:r>
          </a:p>
          <a:p>
            <a:r>
              <a:rPr lang="en-US" altLang="en-US" dirty="0">
                <a:latin typeface="Palatino Linotype" pitchFamily="18" charset="0"/>
              </a:rPr>
              <a:t>You should see a hold in the palm of your hand!</a:t>
            </a:r>
          </a:p>
          <a:p>
            <a:endParaRPr lang="en-US" altLang="en-US" dirty="0">
              <a:latin typeface="Palatino Linotype" pitchFamily="18" charset="0"/>
            </a:endParaRPr>
          </a:p>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49" y="4271962"/>
            <a:ext cx="420624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124576" y="204490"/>
            <a:ext cx="3957009" cy="923330"/>
          </a:xfrm>
          <a:prstGeom prst="rect">
            <a:avLst/>
          </a:prstGeom>
          <a:noFill/>
        </p:spPr>
        <p:txBody>
          <a:bodyPr wrap="square" rtlCol="0">
            <a:spAutoFit/>
          </a:bodyPr>
          <a:lstStyle/>
          <a:p>
            <a:pPr algn="ctr"/>
            <a:r>
              <a:rPr lang="en-US" sz="5400" b="1" dirty="0">
                <a:latin typeface="Script MT Bold" pitchFamily="66" charset="0"/>
              </a:rPr>
              <a:t>Try this!</a:t>
            </a:r>
          </a:p>
        </p:txBody>
      </p:sp>
    </p:spTree>
    <p:extLst>
      <p:ext uri="{BB962C8B-B14F-4D97-AF65-F5344CB8AC3E}">
        <p14:creationId xmlns:p14="http://schemas.microsoft.com/office/powerpoint/2010/main" val="98579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723900" y="1457325"/>
            <a:ext cx="4876799" cy="4486275"/>
          </a:xfrm>
          <a:prstGeom prst="rect">
            <a:avLst/>
          </a:prstGeom>
        </p:spPr>
        <p:txBody>
          <a:bodyPr>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lgn="ctr">
              <a:lnSpc>
                <a:spcPct val="90000"/>
              </a:lnSpc>
              <a:buNone/>
            </a:pPr>
            <a:r>
              <a:rPr lang="en-US" sz="2400" dirty="0"/>
              <a:t>.</a:t>
            </a:r>
            <a:endParaRPr lang="en-US" altLang="en-US" sz="2400" b="1" u="sng" dirty="0">
              <a:solidFill>
                <a:srgbClr val="C00000"/>
              </a:solidFill>
              <a:latin typeface="Palatino Linotype" pitchFamily="18" charset="0"/>
            </a:endParaRPr>
          </a:p>
        </p:txBody>
      </p:sp>
      <p:sp>
        <p:nvSpPr>
          <p:cNvPr id="3" name="Title 2"/>
          <p:cNvSpPr>
            <a:spLocks noGrp="1"/>
          </p:cNvSpPr>
          <p:nvPr>
            <p:ph type="title"/>
          </p:nvPr>
        </p:nvSpPr>
        <p:spPr>
          <a:xfrm>
            <a:off x="1066800" y="381000"/>
            <a:ext cx="9601200" cy="911225"/>
          </a:xfrm>
        </p:spPr>
        <p:txBody>
          <a:bodyPr>
            <a:normAutofit/>
          </a:bodyPr>
          <a:lstStyle/>
          <a:p>
            <a:r>
              <a:rPr lang="en-US" sz="3600" dirty="0" smtClean="0">
                <a:latin typeface="Tahoma" panose="020B0604030504040204" pitchFamily="34" charset="0"/>
                <a:ea typeface="Tahoma" panose="020B0604030504040204" pitchFamily="34" charset="0"/>
                <a:cs typeface="Tahoma" panose="020B0604030504040204" pitchFamily="34" charset="0"/>
              </a:rPr>
              <a:t>Binocular cues</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sz="half" idx="1"/>
          </p:nvPr>
        </p:nvSpPr>
        <p:spPr>
          <a:xfrm>
            <a:off x="723900" y="1457325"/>
            <a:ext cx="5334000" cy="4772025"/>
          </a:xfrm>
        </p:spPr>
        <p:txBody>
          <a:bodyPr>
            <a:noAutofit/>
          </a:bodyPr>
          <a:lstStyle/>
          <a:p>
            <a:pPr marL="0" indent="0" algn="ctr">
              <a:lnSpc>
                <a:spcPct val="110000"/>
              </a:lnSpc>
              <a:spcBef>
                <a:spcPts val="0"/>
              </a:spcBef>
              <a:buNone/>
            </a:pPr>
            <a:r>
              <a:rPr lang="en-US" altLang="en-US" sz="2400" b="1" u="sng" dirty="0">
                <a:solidFill>
                  <a:srgbClr val="C00000"/>
                </a:solidFill>
                <a:latin typeface="Tahoma" panose="020B0604030504040204" pitchFamily="34" charset="0"/>
                <a:ea typeface="Tahoma" panose="020B0604030504040204" pitchFamily="34" charset="0"/>
                <a:cs typeface="Tahoma" panose="020B0604030504040204" pitchFamily="34" charset="0"/>
              </a:rPr>
              <a:t>Convergence: </a:t>
            </a:r>
          </a:p>
          <a:p>
            <a:pPr marL="457200" indent="-457200">
              <a:lnSpc>
                <a:spcPct val="110000"/>
              </a:lnSpc>
              <a:spcBef>
                <a:spcPts val="0"/>
              </a:spcBef>
            </a:pPr>
            <a:r>
              <a:rPr lang="en-US" sz="2400" dirty="0">
                <a:latin typeface="Tahoma" panose="020B0604030504040204" pitchFamily="34" charset="0"/>
                <a:ea typeface="Tahoma" panose="020B0604030504040204" pitchFamily="34" charset="0"/>
                <a:cs typeface="Tahoma" panose="020B0604030504040204" pitchFamily="34" charset="0"/>
              </a:rPr>
              <a:t>Your two eye balls focus on the same object. In doing so they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converge</a:t>
            </a:r>
            <a:r>
              <a:rPr lang="en-US" sz="2400" dirty="0" smtClean="0">
                <a:latin typeface="Tahoma" panose="020B0604030504040204" pitchFamily="34" charset="0"/>
                <a:ea typeface="Tahoma" panose="020B0604030504040204" pitchFamily="34" charset="0"/>
                <a:cs typeface="Tahoma" panose="020B0604030504040204" pitchFamily="34" charset="0"/>
              </a:rPr>
              <a:t>.</a:t>
            </a:r>
          </a:p>
          <a:p>
            <a:pPr marL="0" indent="0">
              <a:lnSpc>
                <a:spcPct val="110000"/>
              </a:lnSpc>
              <a:spcBef>
                <a:spcPts val="0"/>
              </a:spcBef>
              <a:buNone/>
            </a:pPr>
            <a:r>
              <a:rPr lang="en-US" sz="2400" dirty="0" smtClean="0">
                <a:latin typeface="Tahoma" panose="020B0604030504040204" pitchFamily="34" charset="0"/>
                <a:ea typeface="Tahoma" panose="020B0604030504040204" pitchFamily="34" charset="0"/>
                <a:cs typeface="Tahoma" panose="020B0604030504040204" pitchFamily="34" charset="0"/>
              </a:rPr>
              <a:t> </a:t>
            </a:r>
          </a:p>
          <a:p>
            <a:pPr marL="457200" indent="-457200">
              <a:lnSpc>
                <a:spcPct val="110000"/>
              </a:lnSpc>
              <a:spcBef>
                <a:spcPts val="0"/>
              </a:spcBef>
            </a:pPr>
            <a:r>
              <a:rPr lang="en-US" sz="2400" dirty="0" smtClean="0">
                <a:latin typeface="Tahoma" panose="020B0604030504040204" pitchFamily="34" charset="0"/>
                <a:ea typeface="Tahoma" panose="020B0604030504040204" pitchFamily="34" charset="0"/>
                <a:cs typeface="Tahoma" panose="020B0604030504040204" pitchFamily="34" charset="0"/>
              </a:rPr>
              <a:t>The </a:t>
            </a:r>
            <a:r>
              <a:rPr lang="en-US" sz="2400" dirty="0">
                <a:latin typeface="Tahoma" panose="020B0604030504040204" pitchFamily="34" charset="0"/>
                <a:ea typeface="Tahoma" panose="020B0604030504040204" pitchFamily="34" charset="0"/>
                <a:cs typeface="Tahoma" panose="020B0604030504040204" pitchFamily="34" charset="0"/>
              </a:rPr>
              <a:t>angle of convergence is smaller when the eye is fixating on far away objects. </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lnSpc>
                <a:spcPct val="110000"/>
              </a:lnSpc>
              <a:spcBef>
                <a:spcPts val="0"/>
              </a:spcBef>
            </a:pP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lnSpc>
                <a:spcPct val="110000"/>
              </a:lnSpc>
              <a:spcBef>
                <a:spcPts val="0"/>
              </a:spcBef>
            </a:pPr>
            <a:r>
              <a:rPr lang="en-US" sz="2400" dirty="0" smtClean="0">
                <a:latin typeface="Tahoma" panose="020B0604030504040204" pitchFamily="34" charset="0"/>
                <a:ea typeface="Tahoma" panose="020B0604030504040204" pitchFamily="34" charset="0"/>
                <a:cs typeface="Tahoma" panose="020B0604030504040204" pitchFamily="34" charset="0"/>
              </a:rPr>
              <a:t>In simple terms:  YOUR EYES TURN IN TOWARD EACH OTHER!</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p:cNvSpPr>
            <a:spLocks noGrp="1"/>
          </p:cNvSpPr>
          <p:nvPr>
            <p:ph sz="half" idx="2"/>
          </p:nvPr>
        </p:nvSpPr>
        <p:spPr>
          <a:xfrm>
            <a:off x="6253163" y="1557655"/>
            <a:ext cx="4724400" cy="4117975"/>
          </a:xfrm>
        </p:spPr>
        <p:txBody>
          <a:bodyPr>
            <a:normAutofit fontScale="92500" lnSpcReduction="10000"/>
          </a:bodyPr>
          <a:lstStyle/>
          <a:p>
            <a:pPr marL="45720" indent="0" algn="ctr">
              <a:buNone/>
            </a:pPr>
            <a:r>
              <a:rPr lang="en-US" sz="5700" b="1" dirty="0">
                <a:latin typeface="Script MT Bold" pitchFamily="66" charset="0"/>
              </a:rPr>
              <a:t>Try this!</a:t>
            </a:r>
          </a:p>
          <a:p>
            <a:pPr>
              <a:lnSpc>
                <a:spcPct val="110000"/>
              </a:lnSpc>
              <a:spcBef>
                <a:spcPts val="0"/>
              </a:spcBef>
            </a:pPr>
            <a:r>
              <a:rPr lang="en-US" sz="2400" dirty="0" smtClean="0">
                <a:latin typeface="Tahoma" panose="020B0604030504040204" pitchFamily="34" charset="0"/>
                <a:ea typeface="Tahoma" panose="020B0604030504040204" pitchFamily="34" charset="0"/>
                <a:cs typeface="Tahoma" panose="020B0604030504040204" pitchFamily="34" charset="0"/>
              </a:rPr>
              <a:t>Hold your index finger in front of your nose and move it away and toward yourself.  </a:t>
            </a: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110000"/>
              </a:lnSpc>
              <a:spcBef>
                <a:spcPts val="0"/>
              </a:spcBef>
            </a:pP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a:lnSpc>
                <a:spcPct val="110000"/>
              </a:lnSpc>
              <a:spcBef>
                <a:spcPts val="0"/>
              </a:spcBef>
            </a:pPr>
            <a:r>
              <a:rPr lang="en-US" sz="2400" dirty="0" smtClean="0">
                <a:latin typeface="Tahoma" panose="020B0604030504040204" pitchFamily="34" charset="0"/>
                <a:ea typeface="Tahoma" panose="020B0604030504040204" pitchFamily="34" charset="0"/>
                <a:cs typeface="Tahoma" panose="020B0604030504040204" pitchFamily="34" charset="0"/>
              </a:rPr>
              <a:t>Notice what your eyeballs are doing….</a:t>
            </a:r>
          </a:p>
          <a:p>
            <a:pPr>
              <a:lnSpc>
                <a:spcPct val="110000"/>
              </a:lnSpc>
              <a:spcBef>
                <a:spcPts val="0"/>
              </a:spcBef>
            </a:pP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a:lnSpc>
                <a:spcPct val="110000"/>
              </a:lnSpc>
              <a:spcBef>
                <a:spcPts val="0"/>
              </a:spcBef>
            </a:pPr>
            <a:r>
              <a:rPr lang="en-US" sz="2400" dirty="0" smtClean="0">
                <a:latin typeface="Tahoma" panose="020B0604030504040204" pitchFamily="34" charset="0"/>
                <a:ea typeface="Tahoma" panose="020B0604030504040204" pitchFamily="34" charset="0"/>
                <a:cs typeface="Tahoma" panose="020B0604030504040204" pitchFamily="34" charset="0"/>
              </a:rPr>
              <a:t>Try this with a partner; watch his/her eyes.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7963" y="281305"/>
            <a:ext cx="1219200" cy="18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00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Monocular Cues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half" idx="1"/>
          </p:nvPr>
        </p:nvSpPr>
        <p:spPr>
          <a:xfrm>
            <a:off x="1295400" y="1825625"/>
            <a:ext cx="10381488" cy="4117975"/>
          </a:xfrm>
        </p:spPr>
        <p:txBody>
          <a:bodyPr>
            <a:norm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Depth cues, such as interposition and linear perspective, available to either eye separately</a:t>
            </a:r>
          </a:p>
          <a:p>
            <a:r>
              <a:rPr lang="en-US" sz="3200" dirty="0">
                <a:latin typeface="Tahoma" panose="020B0604030504040204" pitchFamily="34" charset="0"/>
                <a:ea typeface="Tahoma" panose="020B0604030504040204" pitchFamily="34" charset="0"/>
                <a:cs typeface="Tahoma" panose="020B0604030504040204" pitchFamily="34" charset="0"/>
              </a:rPr>
              <a:t>Monocular cues </a:t>
            </a:r>
            <a:r>
              <a:rPr lang="en-US" sz="3200" dirty="0" smtClean="0">
                <a:latin typeface="Tahoma" panose="020B0604030504040204" pitchFamily="34" charset="0"/>
                <a:ea typeface="Tahoma" panose="020B0604030504040204" pitchFamily="34" charset="0"/>
                <a:cs typeface="Tahoma" panose="020B0604030504040204" pitchFamily="34" charset="0"/>
              </a:rPr>
              <a:t>provide </a:t>
            </a:r>
            <a:r>
              <a:rPr lang="en-US" sz="3200" dirty="0">
                <a:latin typeface="Tahoma" panose="020B0604030504040204" pitchFamily="34" charset="0"/>
                <a:ea typeface="Tahoma" panose="020B0604030504040204" pitchFamily="34" charset="0"/>
                <a:cs typeface="Tahoma" panose="020B0604030504040204" pitchFamily="34" charset="0"/>
              </a:rPr>
              <a:t>size, distance and </a:t>
            </a:r>
            <a:r>
              <a:rPr lang="en-US" sz="3200" dirty="0" smtClean="0">
                <a:latin typeface="Tahoma" panose="020B0604030504040204" pitchFamily="34" charset="0"/>
                <a:ea typeface="Tahoma" panose="020B0604030504040204" pitchFamily="34" charset="0"/>
                <a:cs typeface="Tahoma" panose="020B0604030504040204" pitchFamily="34" charset="0"/>
              </a:rPr>
              <a:t>location </a:t>
            </a:r>
            <a:r>
              <a:rPr lang="en-US" sz="3200" dirty="0">
                <a:latin typeface="Tahoma" panose="020B0604030504040204" pitchFamily="34" charset="0"/>
                <a:ea typeface="Tahoma" panose="020B0604030504040204" pitchFamily="34" charset="0"/>
                <a:cs typeface="Tahoma" panose="020B0604030504040204" pitchFamily="34" charset="0"/>
              </a:rPr>
              <a:t>information</a:t>
            </a:r>
            <a:endParaRPr lang="en-US" sz="3200" dirty="0" smtClean="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Vision | Introduction to Psycholo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496" y="3566160"/>
            <a:ext cx="3956304" cy="2377440"/>
          </a:xfrm>
          <a:prstGeom prst="rect">
            <a:avLst/>
          </a:prstGeom>
        </p:spPr>
      </p:pic>
    </p:spTree>
    <p:extLst>
      <p:ext uri="{BB962C8B-B14F-4D97-AF65-F5344CB8AC3E}">
        <p14:creationId xmlns:p14="http://schemas.microsoft.com/office/powerpoint/2010/main" val="413728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8419" name="Rectangle 2"/>
          <p:cNvSpPr>
            <a:spLocks noGrp="1" noChangeArrowheads="1"/>
          </p:cNvSpPr>
          <p:nvPr>
            <p:ph type="title"/>
          </p:nvPr>
        </p:nvSpPr>
        <p:spPr>
          <a:xfrm>
            <a:off x="609600" y="274638"/>
            <a:ext cx="10972800" cy="822642"/>
          </a:xfrm>
        </p:spPr>
        <p:txBody>
          <a:bodyPr>
            <a:normAutofit/>
          </a:bodyPr>
          <a:lstStyle/>
          <a:p>
            <a:pPr eaLnBrk="1" hangingPunct="1"/>
            <a:r>
              <a:rPr lang="en-US" altLang="en-US" sz="3600" dirty="0">
                <a:latin typeface="Tahoma" panose="020B0604030504040204" pitchFamily="34" charset="0"/>
                <a:ea typeface="Tahoma" panose="020B0604030504040204" pitchFamily="34" charset="0"/>
                <a:cs typeface="Tahoma" panose="020B0604030504040204" pitchFamily="34" charset="0"/>
              </a:rPr>
              <a:t>Monocular Cues</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188420" name="Rectangle 3"/>
          <p:cNvSpPr>
            <a:spLocks noGrp="1" noChangeArrowheads="1"/>
          </p:cNvSpPr>
          <p:nvPr>
            <p:ph type="body" sz="half" idx="1"/>
          </p:nvPr>
        </p:nvSpPr>
        <p:spPr>
          <a:xfrm>
            <a:off x="694944" y="1243584"/>
            <a:ext cx="9453944" cy="1261872"/>
          </a:xfrm>
        </p:spPr>
        <p:txBody>
          <a:bodyPr/>
          <a:lstStyle/>
          <a:p>
            <a:pPr marL="0" indent="0">
              <a:buNone/>
            </a:pPr>
            <a:r>
              <a:rPr lang="en-US" altLang="en-US" sz="2800" b="1" dirty="0">
                <a:solidFill>
                  <a:srgbClr val="C00000"/>
                </a:solidFill>
                <a:latin typeface="Palatino Linotype" pitchFamily="18" charset="0"/>
              </a:rPr>
              <a:t>Relative Size:</a:t>
            </a:r>
            <a:r>
              <a:rPr lang="en-US" altLang="en-US" sz="2800" b="1" dirty="0">
                <a:solidFill>
                  <a:srgbClr val="6600CC"/>
                </a:solidFill>
                <a:latin typeface="Palatino Linotype" pitchFamily="18" charset="0"/>
              </a:rPr>
              <a:t> </a:t>
            </a:r>
            <a:r>
              <a:rPr lang="en-US" altLang="en-US" sz="2800" dirty="0">
                <a:latin typeface="Palatino Linotype" pitchFamily="18" charset="0"/>
              </a:rPr>
              <a:t>If two objects are similar in size, we perceive the one that casts a smaller retinal image to be farther away.</a:t>
            </a:r>
            <a:endParaRPr lang="en-US" sz="2800" dirty="0">
              <a:latin typeface="Palatino Linotype" pitchFamily="18" charset="0"/>
            </a:endParaRPr>
          </a:p>
        </p:txBody>
      </p:sp>
      <p:sp>
        <p:nvSpPr>
          <p:cNvPr id="188418" name="Slide Number Placeholder 6"/>
          <p:cNvSpPr>
            <a:spLocks noGrp="1"/>
          </p:cNvSpPr>
          <p:nvPr>
            <p:ph type="sldNum" sz="quarter" idx="12"/>
          </p:nvPr>
        </p:nvSpPr>
        <p:spPr>
          <a:noFill/>
        </p:spPr>
        <p:txBody>
          <a:bodyPr/>
          <a:lstStyle/>
          <a:p>
            <a:fld id="{FB13B7C8-6D8D-4CB2-8994-37C10DE5A7EE}" type="slidenum">
              <a:rPr lang="en-US">
                <a:latin typeface="Arial" pitchFamily="34" charset="0"/>
              </a:rPr>
              <a:pPr/>
              <a:t>8</a:t>
            </a:fld>
            <a:endParaRPr lang="en-US">
              <a:latin typeface="Arial" pitchFamily="34" charset="0"/>
            </a:endParaRPr>
          </a:p>
        </p:txBody>
      </p:sp>
      <p:pic>
        <p:nvPicPr>
          <p:cNvPr id="7" name="Picture 6"/>
          <p:cNvPicPr>
            <a:picLocks noChangeAspect="1"/>
          </p:cNvPicPr>
          <p:nvPr/>
        </p:nvPicPr>
        <p:blipFill>
          <a:blip r:embed="rId3"/>
          <a:stretch>
            <a:fillRect/>
          </a:stretch>
        </p:blipFill>
        <p:spPr>
          <a:xfrm>
            <a:off x="5952267" y="2614083"/>
            <a:ext cx="5053296" cy="2947756"/>
          </a:xfrm>
          <a:prstGeom prst="rect">
            <a:avLst/>
          </a:prstGeom>
        </p:spPr>
      </p:pic>
      <p:pic>
        <p:nvPicPr>
          <p:cNvPr id="8" name="Picture 2" descr="Image result for illustration of depth perception monocular cues relative heigh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3164" y="2614082"/>
            <a:ext cx="3337166" cy="344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7585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9443" name="Rectangle 2"/>
          <p:cNvSpPr>
            <a:spLocks noGrp="1" noChangeArrowheads="1"/>
          </p:cNvSpPr>
          <p:nvPr>
            <p:ph type="title"/>
          </p:nvPr>
        </p:nvSpPr>
        <p:spPr>
          <a:xfrm>
            <a:off x="969264" y="301623"/>
            <a:ext cx="10549128" cy="777873"/>
          </a:xfrm>
        </p:spPr>
        <p:txBody>
          <a:bodyPr>
            <a:normAutofit/>
          </a:bodyPr>
          <a:lstStyle/>
          <a:p>
            <a:pPr eaLnBrk="1" hangingPunct="1"/>
            <a:r>
              <a:rPr lang="en-US" altLang="en-US" sz="3600" dirty="0">
                <a:latin typeface="Tahoma" panose="020B0604030504040204" pitchFamily="34" charset="0"/>
                <a:ea typeface="Tahoma" panose="020B0604030504040204" pitchFamily="34" charset="0"/>
                <a:cs typeface="Tahoma" panose="020B0604030504040204" pitchFamily="34" charset="0"/>
              </a:rPr>
              <a:t>Monocular Cues</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189444" name="Rectangle 3"/>
          <p:cNvSpPr>
            <a:spLocks noGrp="1" noChangeArrowheads="1"/>
          </p:cNvSpPr>
          <p:nvPr>
            <p:ph type="body" sz="half" idx="1"/>
          </p:nvPr>
        </p:nvSpPr>
        <p:spPr>
          <a:xfrm>
            <a:off x="886968" y="1193004"/>
            <a:ext cx="9261920" cy="1019844"/>
          </a:xfrm>
        </p:spPr>
        <p:txBody>
          <a:bodyPr/>
          <a:lstStyle/>
          <a:p>
            <a:pPr marL="0" indent="0">
              <a:buNone/>
            </a:pPr>
            <a:r>
              <a:rPr lang="en-US" alt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Interposition:</a:t>
            </a:r>
            <a:r>
              <a:rPr lang="en-US" altLang="en-US" sz="2800" dirty="0">
                <a:solidFill>
                  <a:srgbClr val="6600CC"/>
                </a:solidFill>
                <a:latin typeface="Tahoma" panose="020B0604030504040204" pitchFamily="34" charset="0"/>
                <a:ea typeface="Tahoma" panose="020B0604030504040204" pitchFamily="34" charset="0"/>
                <a:cs typeface="Tahoma" panose="020B0604030504040204" pitchFamily="34" charset="0"/>
              </a:rPr>
              <a:t> </a:t>
            </a:r>
            <a:r>
              <a:rPr lang="en-US" altLang="en-US" sz="2800" dirty="0">
                <a:latin typeface="Tahoma" panose="020B0604030504040204" pitchFamily="34" charset="0"/>
                <a:ea typeface="Tahoma" panose="020B0604030504040204" pitchFamily="34" charset="0"/>
                <a:cs typeface="Tahoma" panose="020B0604030504040204" pitchFamily="34" charset="0"/>
              </a:rPr>
              <a:t>Objects that block other objects tend to be perceived as closer.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89442" name="Slide Number Placeholder 6"/>
          <p:cNvSpPr>
            <a:spLocks noGrp="1"/>
          </p:cNvSpPr>
          <p:nvPr>
            <p:ph type="sldNum" sz="quarter" idx="12"/>
          </p:nvPr>
        </p:nvSpPr>
        <p:spPr>
          <a:xfrm>
            <a:off x="6890512" y="4779962"/>
            <a:ext cx="2844800" cy="476250"/>
          </a:xfrm>
          <a:noFill/>
        </p:spPr>
        <p:txBody>
          <a:bodyPr/>
          <a:lstStyle/>
          <a:p>
            <a:fld id="{81A22652-3150-4659-9345-87B0D84DC5AD}" type="slidenum">
              <a:rPr lang="en-US">
                <a:latin typeface="Arial" pitchFamily="34" charset="0"/>
              </a:rPr>
              <a:pPr/>
              <a:t>9</a:t>
            </a:fld>
            <a:endParaRPr lang="en-US">
              <a:latin typeface="Arial" pitchFamily="34" charset="0"/>
            </a:endParaRPr>
          </a:p>
        </p:txBody>
      </p:sp>
      <p:pic>
        <p:nvPicPr>
          <p:cNvPr id="7" name="Picture 3" descr="INTERP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40" y="2528888"/>
            <a:ext cx="3195491" cy="34225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3898052" y="2956545"/>
            <a:ext cx="3406819" cy="2567224"/>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2092" y="2323940"/>
            <a:ext cx="4266439" cy="3199829"/>
          </a:xfrm>
          <a:prstGeom prst="rect">
            <a:avLst/>
          </a:prstGeom>
        </p:spPr>
      </p:pic>
    </p:spTree>
    <p:extLst>
      <p:ext uri="{BB962C8B-B14F-4D97-AF65-F5344CB8AC3E}">
        <p14:creationId xmlns:p14="http://schemas.microsoft.com/office/powerpoint/2010/main" val="90167578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TotalTime>
  <Words>751</Words>
  <Application>Microsoft Office PowerPoint</Application>
  <PresentationFormat>Widescreen</PresentationFormat>
  <Paragraphs>79</Paragraphs>
  <Slides>17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Palatino Linotype</vt:lpstr>
      <vt:lpstr>Script MT Bold</vt:lpstr>
      <vt:lpstr>Tahoma</vt:lpstr>
      <vt:lpstr>Wingdings 2</vt:lpstr>
      <vt:lpstr>Office Theme</vt:lpstr>
      <vt:lpstr>Chapter 6: Perception </vt:lpstr>
      <vt:lpstr>Depth Perception: The Visual Cliff Experiment</vt:lpstr>
      <vt:lpstr>Depth Perception – Binocular Cues</vt:lpstr>
      <vt:lpstr>PowerPoint Presentation</vt:lpstr>
      <vt:lpstr>PowerPoint Presentation</vt:lpstr>
      <vt:lpstr>Binocular cues</vt:lpstr>
      <vt:lpstr>Monocular Cues</vt:lpstr>
      <vt:lpstr>Monocular Cues</vt:lpstr>
      <vt:lpstr>Monocular Cues</vt:lpstr>
      <vt:lpstr>Monocular Cues</vt:lpstr>
      <vt:lpstr>Monocular Cues</vt:lpstr>
      <vt:lpstr>Monocular Cues</vt:lpstr>
      <vt:lpstr>Monocular Cues</vt:lpstr>
      <vt:lpstr>Monocular Cues</vt:lpstr>
      <vt:lpstr>Monocular Cues</vt:lpstr>
      <vt:lpstr>Movement Perception - Stroboscopic Movement</vt:lpstr>
      <vt:lpstr>Movement Perception - Phi phenomenon </vt:lpstr>
    </vt:vector>
  </TitlesOfParts>
  <Company>WCS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cp:revision>
  <dcterms:created xsi:type="dcterms:W3CDTF">2018-10-03T18:13:41Z</dcterms:created>
  <dcterms:modified xsi:type="dcterms:W3CDTF">2018-10-03T18:56:29Z</dcterms:modified>
</cp:coreProperties>
</file>