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257" r:id="rId2"/>
    <p:sldId id="272" r:id="rId3"/>
    <p:sldId id="315" r:id="rId4"/>
    <p:sldId id="273" r:id="rId5"/>
    <p:sldId id="316" r:id="rId6"/>
    <p:sldId id="274" r:id="rId7"/>
    <p:sldId id="258" r:id="rId8"/>
    <p:sldId id="276" r:id="rId9"/>
    <p:sldId id="305" r:id="rId10"/>
    <p:sldId id="306" r:id="rId11"/>
    <p:sldId id="309" r:id="rId12"/>
    <p:sldId id="307" r:id="rId13"/>
    <p:sldId id="308" r:id="rId14"/>
    <p:sldId id="310" r:id="rId15"/>
    <p:sldId id="311" r:id="rId16"/>
    <p:sldId id="312" r:id="rId17"/>
    <p:sldId id="313" r:id="rId18"/>
    <p:sldId id="314" r:id="rId19"/>
    <p:sldId id="277" r:id="rId20"/>
    <p:sldId id="261" r:id="rId21"/>
    <p:sldId id="278" r:id="rId22"/>
    <p:sldId id="262" r:id="rId23"/>
    <p:sldId id="292" r:id="rId24"/>
    <p:sldId id="263" r:id="rId25"/>
    <p:sldId id="264" r:id="rId26"/>
    <p:sldId id="265" r:id="rId27"/>
    <p:sldId id="266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268" r:id="rId39"/>
    <p:sldId id="304" r:id="rId40"/>
    <p:sldId id="269" r:id="rId41"/>
    <p:sldId id="270" r:id="rId42"/>
    <p:sldId id="271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9911" autoAdjust="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17268" y="4490032"/>
            <a:ext cx="5731651" cy="4252780"/>
          </a:xfrm>
          <a:prstGeom prst="rect">
            <a:avLst/>
          </a:prstGeom>
        </p:spPr>
        <p:txBody>
          <a:bodyPr wrap="square" lIns="93162" tIns="93162" rIns="93162" bIns="93162" anchor="ctr" anchorCtr="0">
            <a:noAutofit/>
          </a:bodyPr>
          <a:lstStyle/>
          <a:p>
            <a:r>
              <a:rPr lang="en-US"/>
              <a:t>Prospective Memory - memory for future events </a:t>
            </a:r>
          </a:p>
          <a:p>
            <a:r>
              <a:rPr lang="en-US"/>
              <a:t>Eidetic - TRUE photographic memory</a:t>
            </a: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20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9: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 Psychology </a:t>
            </a:r>
            <a:endParaRPr lang="en-US" sz="3200" b="1" dirty="0"/>
          </a:p>
        </p:txBody>
      </p:sp>
      <p:pic>
        <p:nvPicPr>
          <p:cNvPr id="4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7250" y="4086224"/>
            <a:ext cx="3646488" cy="244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88"/>
            <a:ext cx="10972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Encoding Information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0250"/>
            <a:ext cx="8605838" cy="463143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Effortful Processing </a:t>
            </a:r>
            <a:r>
              <a:rPr lang="en-US" dirty="0">
                <a:solidFill>
                  <a:schemeClr val="tx1"/>
                </a:solidFill>
              </a:rPr>
              <a:t>- encoding that requires attention </a:t>
            </a:r>
            <a:r>
              <a:rPr lang="en-US" dirty="0" smtClean="0">
                <a:solidFill>
                  <a:schemeClr val="tx1"/>
                </a:solidFill>
              </a:rPr>
              <a:t>and conscious effort – for learning novel information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Often </a:t>
            </a:r>
            <a:r>
              <a:rPr lang="en-US" dirty="0">
                <a:solidFill>
                  <a:schemeClr val="tx1"/>
                </a:solidFill>
              </a:rPr>
              <a:t>produces durable &amp; accessible memories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Strategies include </a:t>
            </a:r>
            <a:r>
              <a:rPr lang="en-US" b="1" dirty="0" smtClean="0">
                <a:solidFill>
                  <a:schemeClr val="tx1"/>
                </a:solidFill>
              </a:rPr>
              <a:t>rehearsal, chunking, mnemonics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b="1" dirty="0" smtClean="0">
                <a:solidFill>
                  <a:schemeClr val="tx1"/>
                </a:solidFill>
              </a:rPr>
              <a:t>hierarchies 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Rehearsal</a:t>
            </a:r>
            <a:r>
              <a:rPr lang="en-US" sz="2800" dirty="0">
                <a:solidFill>
                  <a:schemeClr val="tx1"/>
                </a:solidFill>
              </a:rPr>
              <a:t> - the conscious repetition of information, either to maintain it in consciousness or to encode it for storage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57" y="928688"/>
            <a:ext cx="2802555" cy="2042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12" y="3457575"/>
            <a:ext cx="19145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90" y="4448391"/>
            <a:ext cx="3271522" cy="2179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4" y="857250"/>
            <a:ext cx="10639425" cy="6429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Encoding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" y="1500188"/>
            <a:ext cx="11368087" cy="5127291"/>
          </a:xfrm>
        </p:spPr>
        <p:txBody>
          <a:bodyPr>
            <a:normAutofit/>
          </a:bodyPr>
          <a:lstStyle/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Next-in-line effect </a:t>
            </a:r>
            <a:r>
              <a:rPr lang="en-US" sz="2800" dirty="0" smtClean="0">
                <a:solidFill>
                  <a:schemeClr val="tx1"/>
                </a:solidFill>
              </a:rPr>
              <a:t>– (encoding error) when we are next in line, we focus on our own performance &amp; fail to process the last person’s words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Spacing </a:t>
            </a:r>
            <a:r>
              <a:rPr lang="en-US" sz="2800" b="1" dirty="0">
                <a:solidFill>
                  <a:srgbClr val="C00000"/>
                </a:solidFill>
              </a:rPr>
              <a:t>effect </a:t>
            </a:r>
            <a:r>
              <a:rPr lang="en-US" sz="2800" dirty="0">
                <a:solidFill>
                  <a:schemeClr val="tx1"/>
                </a:solidFill>
              </a:rPr>
              <a:t>- the tendency for distributed study </a:t>
            </a:r>
            <a:r>
              <a:rPr lang="en-US" sz="2800" dirty="0" smtClean="0">
                <a:solidFill>
                  <a:schemeClr val="tx1"/>
                </a:solidFill>
              </a:rPr>
              <a:t>or practice </a:t>
            </a:r>
            <a:r>
              <a:rPr lang="en-US" sz="2800" dirty="0">
                <a:solidFill>
                  <a:schemeClr val="tx1"/>
                </a:solidFill>
              </a:rPr>
              <a:t>to yield better long-term retention than is </a:t>
            </a:r>
            <a:r>
              <a:rPr lang="en-US" sz="2800" dirty="0" smtClean="0">
                <a:solidFill>
                  <a:schemeClr val="tx1"/>
                </a:solidFill>
              </a:rPr>
              <a:t>achieved through </a:t>
            </a:r>
            <a:r>
              <a:rPr lang="en-US" sz="2800" dirty="0">
                <a:solidFill>
                  <a:schemeClr val="tx1"/>
                </a:solidFill>
              </a:rPr>
              <a:t>massed study or </a:t>
            </a:r>
            <a:r>
              <a:rPr lang="en-US" sz="2800" dirty="0" smtClean="0">
                <a:solidFill>
                  <a:schemeClr val="tx1"/>
                </a:solidFill>
              </a:rPr>
              <a:t>practice (cramming).</a:t>
            </a:r>
            <a:endParaRPr lang="en-US" sz="2800" dirty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Distributed </a:t>
            </a:r>
            <a:r>
              <a:rPr lang="en-US" sz="2600" dirty="0">
                <a:solidFill>
                  <a:schemeClr val="tx1"/>
                </a:solidFill>
              </a:rPr>
              <a:t>practice </a:t>
            </a:r>
            <a:r>
              <a:rPr lang="en-US" sz="2600" dirty="0" smtClean="0">
                <a:solidFill>
                  <a:schemeClr val="tx1"/>
                </a:solidFill>
              </a:rPr>
              <a:t>= </a:t>
            </a:r>
            <a:r>
              <a:rPr lang="en-US" sz="2600" dirty="0">
                <a:solidFill>
                  <a:schemeClr val="tx1"/>
                </a:solidFill>
              </a:rPr>
              <a:t>better long term </a:t>
            </a:r>
            <a:r>
              <a:rPr lang="en-US" sz="2600" dirty="0" smtClean="0">
                <a:solidFill>
                  <a:schemeClr val="tx1"/>
                </a:solidFill>
              </a:rPr>
              <a:t>recall!</a:t>
            </a:r>
          </a:p>
          <a:p>
            <a:pPr marL="628650" lvl="2"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Overlearning </a:t>
            </a:r>
            <a:r>
              <a:rPr lang="en-US" sz="2800" dirty="0">
                <a:solidFill>
                  <a:schemeClr val="tx1"/>
                </a:solidFill>
              </a:rPr>
              <a:t>– even after we learn material, additional rehearsal increases retention </a:t>
            </a:r>
          </a:p>
          <a:p>
            <a:pPr lvl="2"/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50" y="985838"/>
            <a:ext cx="10972800" cy="714375"/>
          </a:xfrm>
        </p:spPr>
        <p:txBody>
          <a:bodyPr/>
          <a:lstStyle/>
          <a:p>
            <a:r>
              <a:rPr lang="en-US" b="1" dirty="0"/>
              <a:t>Encoding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8" y="1757363"/>
            <a:ext cx="7915275" cy="48171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Herman </a:t>
            </a:r>
            <a:r>
              <a:rPr lang="en-US" b="1" dirty="0" err="1">
                <a:solidFill>
                  <a:srgbClr val="C00000"/>
                </a:solidFill>
              </a:rPr>
              <a:t>Ebbinghaus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pioneering researcher </a:t>
            </a:r>
            <a:r>
              <a:rPr lang="en-US" dirty="0">
                <a:solidFill>
                  <a:schemeClr val="tx1"/>
                </a:solidFill>
              </a:rPr>
              <a:t>in verbal memory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amount remembered </a:t>
            </a:r>
            <a:r>
              <a:rPr lang="en-US" b="1" dirty="0" smtClean="0">
                <a:solidFill>
                  <a:schemeClr val="tx1"/>
                </a:solidFill>
              </a:rPr>
              <a:t>depends on </a:t>
            </a:r>
            <a:r>
              <a:rPr lang="en-US" b="1" dirty="0">
                <a:solidFill>
                  <a:schemeClr val="tx1"/>
                </a:solidFill>
              </a:rPr>
              <a:t>the time spent </a:t>
            </a:r>
            <a:r>
              <a:rPr lang="en-US" b="1" dirty="0" smtClean="0">
                <a:solidFill>
                  <a:schemeClr val="tx1"/>
                </a:solidFill>
              </a:rPr>
              <a:t>learning and what we do while learning.</a:t>
            </a: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is important to continue </a:t>
            </a:r>
            <a:r>
              <a:rPr lang="en-US" dirty="0" smtClean="0">
                <a:solidFill>
                  <a:schemeClr val="tx1"/>
                </a:solidFill>
              </a:rPr>
              <a:t>to rehearse </a:t>
            </a:r>
            <a:r>
              <a:rPr lang="en-US" dirty="0">
                <a:solidFill>
                  <a:schemeClr val="tx1"/>
                </a:solidFill>
              </a:rPr>
              <a:t>course material </a:t>
            </a:r>
            <a:r>
              <a:rPr lang="en-US" dirty="0" smtClean="0">
                <a:solidFill>
                  <a:schemeClr val="tx1"/>
                </a:solidFill>
              </a:rPr>
              <a:t>even after </a:t>
            </a:r>
            <a:r>
              <a:rPr lang="en-US" dirty="0">
                <a:solidFill>
                  <a:schemeClr val="tx1"/>
                </a:solidFill>
              </a:rPr>
              <a:t>you know </a:t>
            </a:r>
            <a:r>
              <a:rPr lang="en-US" dirty="0" smtClean="0">
                <a:solidFill>
                  <a:schemeClr val="tx1"/>
                </a:solidFill>
              </a:rPr>
              <a:t>it – overlearn!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more time we spend </a:t>
            </a:r>
            <a:r>
              <a:rPr lang="en-US" dirty="0" smtClean="0">
                <a:solidFill>
                  <a:schemeClr val="tx1"/>
                </a:solidFill>
              </a:rPr>
              <a:t>learning novel </a:t>
            </a:r>
            <a:r>
              <a:rPr lang="en-US" dirty="0">
                <a:solidFill>
                  <a:schemeClr val="tx1"/>
                </a:solidFill>
              </a:rPr>
              <a:t>information, the more </a:t>
            </a:r>
            <a:r>
              <a:rPr lang="en-US" dirty="0" smtClean="0">
                <a:solidFill>
                  <a:schemeClr val="tx1"/>
                </a:solidFill>
              </a:rPr>
              <a:t>we retain.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0" y="1985963"/>
            <a:ext cx="2613095" cy="3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28687"/>
            <a:ext cx="10972800" cy="51435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Ebbinghaus</a:t>
            </a:r>
            <a:r>
              <a:rPr lang="en-US" b="1" dirty="0" smtClean="0"/>
              <a:t> Retention Curve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274" y="1843088"/>
            <a:ext cx="5428028" cy="4672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9450" y="2143125"/>
            <a:ext cx="488632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more times he practiced a list of nonsense syllables on day 1, the fewer repetitions he required to relearn it on day 2. </a:t>
            </a:r>
          </a:p>
          <a:p>
            <a:endParaRPr lang="en-US" sz="2400" b="1" dirty="0"/>
          </a:p>
          <a:p>
            <a:r>
              <a:rPr lang="en-US" sz="3200" b="1" dirty="0" smtClean="0">
                <a:solidFill>
                  <a:srgbClr val="C00000"/>
                </a:solidFill>
              </a:rPr>
              <a:t>Practice </a:t>
            </a:r>
            <a:r>
              <a:rPr lang="en-US" sz="3200" b="1" dirty="0">
                <a:solidFill>
                  <a:srgbClr val="C00000"/>
                </a:solidFill>
              </a:rPr>
              <a:t>makes perfect!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00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4" y="4710811"/>
            <a:ext cx="2341132" cy="1863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1240630"/>
            <a:ext cx="3481300" cy="3835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00112"/>
            <a:ext cx="10972800" cy="6810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Encoding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5938"/>
            <a:ext cx="7305675" cy="478859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Serial position effect – </a:t>
            </a:r>
            <a:r>
              <a:rPr lang="en-US" dirty="0" smtClean="0">
                <a:solidFill>
                  <a:schemeClr val="tx1"/>
                </a:solidFill>
              </a:rPr>
              <a:t>we tend to remember the first and last items on a list better than those in the middle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Primacy effect </a:t>
            </a:r>
            <a:r>
              <a:rPr lang="en-US" sz="2800" dirty="0">
                <a:solidFill>
                  <a:schemeClr val="tx1"/>
                </a:solidFill>
              </a:rPr>
              <a:t>– predicts that we are more likely to recall the first </a:t>
            </a:r>
            <a:r>
              <a:rPr lang="en-US" sz="2800" dirty="0" smtClean="0">
                <a:solidFill>
                  <a:schemeClr val="tx1"/>
                </a:solidFill>
              </a:rPr>
              <a:t>items on a list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b="1" dirty="0" err="1" smtClean="0">
                <a:solidFill>
                  <a:srgbClr val="C00000"/>
                </a:solidFill>
              </a:rPr>
              <a:t>Recency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effect </a:t>
            </a:r>
            <a:r>
              <a:rPr lang="en-US" sz="2800" dirty="0" smtClean="0">
                <a:solidFill>
                  <a:schemeClr val="tx1"/>
                </a:solidFill>
              </a:rPr>
              <a:t>– refers to our ability to recall last items because </a:t>
            </a:r>
            <a:r>
              <a:rPr lang="en-US" sz="2800" dirty="0">
                <a:solidFill>
                  <a:schemeClr val="tx1"/>
                </a:solidFill>
              </a:rPr>
              <a:t>they are still </a:t>
            </a:r>
            <a:r>
              <a:rPr lang="en-US" sz="2800" dirty="0" smtClean="0">
                <a:solidFill>
                  <a:schemeClr val="tx1"/>
                </a:solidFill>
              </a:rPr>
              <a:t>in working memory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8676"/>
            <a:ext cx="10972800" cy="7429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Encoding Meaning – Levels of Processing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1626"/>
            <a:ext cx="10972800" cy="5002910"/>
          </a:xfrm>
        </p:spPr>
        <p:txBody>
          <a:bodyPr>
            <a:normAutofit/>
          </a:bodyPr>
          <a:lstStyle/>
          <a:p>
            <a:pPr marL="292608" lvl="1" indent="0">
              <a:spcBef>
                <a:spcPts val="0"/>
              </a:spcBef>
              <a:buSzPct val="100000"/>
              <a:buNone/>
            </a:pPr>
            <a:r>
              <a:rPr lang="en-US" sz="2800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Encoding can be influenced by levels of processing or the manner in which we engage with information </a:t>
            </a:r>
          </a:p>
          <a:p>
            <a:pPr marL="571500" lvl="1" indent="-2794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a typeface="PT Sans"/>
                <a:cs typeface="PT Sans"/>
                <a:sym typeface="PT Sans"/>
              </a:rPr>
              <a:t>Shallow </a:t>
            </a:r>
            <a:r>
              <a:rPr lang="en-US" sz="2800" b="1" dirty="0">
                <a:solidFill>
                  <a:srgbClr val="C00000"/>
                </a:solidFill>
                <a:ea typeface="PT Sans"/>
                <a:cs typeface="PT Sans"/>
                <a:sym typeface="PT Sans"/>
              </a:rPr>
              <a:t>processing </a:t>
            </a:r>
            <a:r>
              <a:rPr lang="en-US" sz="2800" dirty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– trying to memorize something without attaching meaning to </a:t>
            </a:r>
            <a:r>
              <a:rPr lang="en-US" sz="2800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it, </a:t>
            </a:r>
          </a:p>
          <a:p>
            <a:pPr marL="1092708" lvl="3" indent="-2794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superficial level – only memorizing</a:t>
            </a:r>
          </a:p>
          <a:p>
            <a:pPr marL="1092708" lvl="3" indent="-2794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physical &amp; perceptual features are analyzed</a:t>
            </a:r>
          </a:p>
          <a:p>
            <a:pPr marL="571500" lvl="1" indent="-2794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a typeface="PT Sans"/>
                <a:cs typeface="PT Sans"/>
                <a:sym typeface="PT Sans"/>
              </a:rPr>
              <a:t>Deep </a:t>
            </a:r>
            <a:r>
              <a:rPr lang="en-US" sz="2800" b="1" dirty="0">
                <a:solidFill>
                  <a:srgbClr val="C00000"/>
                </a:solidFill>
                <a:ea typeface="PT Sans"/>
                <a:cs typeface="PT Sans"/>
                <a:sym typeface="PT Sans"/>
              </a:rPr>
              <a:t>processing </a:t>
            </a:r>
            <a:r>
              <a:rPr lang="en-US" sz="2800" dirty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– involves elaborative rehearsal along with meaningful analysis of the ideas and words being </a:t>
            </a:r>
            <a:r>
              <a:rPr lang="en-US" sz="2800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learned</a:t>
            </a:r>
          </a:p>
          <a:p>
            <a:pPr marL="1092708" lvl="3" indent="-2794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Involves </a:t>
            </a:r>
            <a:r>
              <a:rPr lang="en-US" sz="2800" b="1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elaboration</a:t>
            </a:r>
            <a:r>
              <a:rPr lang="en-US" sz="2800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 – the formation of a number of different connections to a stimulus</a:t>
            </a:r>
          </a:p>
          <a:p>
            <a:pPr marL="1092708" lvl="3" indent="-2794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a typeface="PT Sans"/>
                <a:cs typeface="PT Sans"/>
                <a:sym typeface="PT Sans"/>
              </a:rPr>
              <a:t>Self-Reference effect </a:t>
            </a:r>
            <a:r>
              <a:rPr lang="en-US" sz="2800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- relating it to what you already know</a:t>
            </a:r>
            <a:endParaRPr lang="en-US" sz="2800" dirty="0">
              <a:solidFill>
                <a:schemeClr val="tx1"/>
              </a:solidFill>
              <a:ea typeface="PT Sans"/>
              <a:cs typeface="PT Sans"/>
              <a:sym typeface="PT Sans"/>
            </a:endParaRPr>
          </a:p>
          <a:p>
            <a:pPr marL="4572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ea typeface="PT Sans"/>
              <a:cs typeface="PT Sans"/>
              <a:sym typeface="PT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511"/>
            <a:ext cx="10972800" cy="88582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Encoding Meaning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5335"/>
            <a:ext cx="10972800" cy="509262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SzPct val="100000"/>
              <a:buNone/>
            </a:pPr>
            <a:r>
              <a:rPr lang="en-US" b="1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Types of encoding for verbal information: </a:t>
            </a:r>
          </a:p>
          <a:p>
            <a:pPr marL="4572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ea typeface="PT Sans"/>
                <a:cs typeface="PT Sans"/>
                <a:sym typeface="PT Sans"/>
              </a:rPr>
              <a:t>Visual encoding </a:t>
            </a:r>
            <a:r>
              <a:rPr lang="en-US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– visual appearance of the letters or images</a:t>
            </a:r>
          </a:p>
          <a:p>
            <a:pPr marL="514350" lvl="1" indent="0">
              <a:spcBef>
                <a:spcPts val="0"/>
              </a:spcBef>
              <a:buSzPct val="100000"/>
              <a:buNone/>
            </a:pPr>
            <a:r>
              <a:rPr lang="en-US" sz="2800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(Shallow processing) </a:t>
            </a:r>
          </a:p>
          <a:p>
            <a:pPr marL="4572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ea typeface="PT Sans"/>
                <a:cs typeface="PT Sans"/>
                <a:sym typeface="PT Sans"/>
              </a:rPr>
              <a:t>Acoustic encoding </a:t>
            </a:r>
            <a:r>
              <a:rPr lang="en-US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– the sound of the words</a:t>
            </a:r>
          </a:p>
          <a:p>
            <a:pPr marL="749300" lvl="1" indent="-2921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Rhyming aphorisms – “If the glove doesn’t fit, you must acquit”</a:t>
            </a:r>
          </a:p>
          <a:p>
            <a:pPr marL="4572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ea typeface="PT Sans"/>
                <a:cs typeface="PT Sans"/>
                <a:sym typeface="PT Sans"/>
              </a:rPr>
              <a:t>Semantic encoding </a:t>
            </a:r>
            <a:r>
              <a:rPr lang="en-US" dirty="0" smtClean="0">
                <a:solidFill>
                  <a:schemeClr val="tx1"/>
                </a:solidFill>
                <a:ea typeface="PT Sans"/>
                <a:cs typeface="PT Sans"/>
                <a:sym typeface="PT Sans"/>
              </a:rPr>
              <a:t>– the meaning of the words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Deeper, semantic processing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Produces better recognition later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Rephrasing what we read &amp; hear into meaningful terms helps memorizing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Self-reference effect – better recall for info that is relevant to us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ea typeface="PT Sans"/>
              <a:cs typeface="PT Sans"/>
              <a:sym typeface="PT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09" y="1897425"/>
            <a:ext cx="768322" cy="532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430" y="2429604"/>
            <a:ext cx="362283" cy="65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070" y="3673533"/>
            <a:ext cx="1290000" cy="16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1149"/>
            <a:ext cx="10972800" cy="874776"/>
          </a:xfrm>
        </p:spPr>
        <p:txBody>
          <a:bodyPr/>
          <a:lstStyle/>
          <a:p>
            <a:r>
              <a:rPr lang="en-US" b="1" dirty="0"/>
              <a:t>Encoding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1637"/>
            <a:ext cx="10972800" cy="47457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Craik &amp; </a:t>
            </a:r>
            <a:r>
              <a:rPr lang="en-US" dirty="0" err="1" smtClean="0">
                <a:solidFill>
                  <a:schemeClr val="tx1"/>
                </a:solidFill>
              </a:rPr>
              <a:t>Tulving</a:t>
            </a:r>
            <a:r>
              <a:rPr lang="en-US" dirty="0" smtClean="0">
                <a:solidFill>
                  <a:schemeClr val="tx1"/>
                </a:solidFill>
              </a:rPr>
              <a:t> experimented to compare the 3 types of encoding.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Flashed a word at people and then asked a question that required people to process the words.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8" y="3246246"/>
            <a:ext cx="10254244" cy="301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885825"/>
            <a:ext cx="10972800" cy="800100"/>
          </a:xfrm>
        </p:spPr>
        <p:txBody>
          <a:bodyPr>
            <a:normAutofit/>
          </a:bodyPr>
          <a:lstStyle/>
          <a:p>
            <a:r>
              <a:rPr lang="en-US" b="1" dirty="0"/>
              <a:t>Encoding Meaning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1685925"/>
            <a:ext cx="8905875" cy="50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0087"/>
            <a:ext cx="10972800" cy="7286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Information </a:t>
            </a:r>
            <a:r>
              <a:rPr lang="en-US" b="1" dirty="0"/>
              <a:t>Processing Model of Memory 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4488"/>
            <a:ext cx="10972800" cy="496004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Long-term memory </a:t>
            </a:r>
            <a:r>
              <a:rPr lang="en-US" dirty="0">
                <a:solidFill>
                  <a:schemeClr val="tx1"/>
                </a:solidFill>
              </a:rPr>
              <a:t>- the relatively permanent and limitless storehouse of the memory </a:t>
            </a:r>
            <a:r>
              <a:rPr lang="en-US" dirty="0" smtClean="0">
                <a:solidFill>
                  <a:schemeClr val="tx1"/>
                </a:solidFill>
              </a:rPr>
              <a:t>system</a:t>
            </a:r>
          </a:p>
          <a:p>
            <a:r>
              <a:rPr lang="en-US" b="1" dirty="0">
                <a:solidFill>
                  <a:schemeClr val="tx1"/>
                </a:solidFill>
              </a:rPr>
              <a:t>Types of Long-Term Memory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Declarative (Explicit)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>
                <a:solidFill>
                  <a:schemeClr val="tx1"/>
                </a:solidFill>
              </a:rPr>
              <a:t>require conscious </a:t>
            </a:r>
            <a:r>
              <a:rPr lang="en-US" sz="2800" dirty="0" smtClean="0">
                <a:solidFill>
                  <a:schemeClr val="tx1"/>
                </a:solidFill>
              </a:rPr>
              <a:t>thinking (</a:t>
            </a:r>
            <a:r>
              <a:rPr lang="en-US" sz="2800" b="1" dirty="0" smtClean="0">
                <a:solidFill>
                  <a:schemeClr val="tx1"/>
                </a:solidFill>
              </a:rPr>
              <a:t>effortful processing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>
                <a:solidFill>
                  <a:schemeClr val="tx1"/>
                </a:solidFill>
              </a:rPr>
              <a:t>to recall </a:t>
            </a:r>
            <a:r>
              <a:rPr lang="en-US" sz="2800" dirty="0" smtClean="0">
                <a:solidFill>
                  <a:schemeClr val="tx1"/>
                </a:solidFill>
              </a:rPr>
              <a:t>information – specific facts &amp; experiences that we know &amp; can verbalize </a:t>
            </a:r>
            <a:endParaRPr lang="en-US" sz="2800" dirty="0">
              <a:solidFill>
                <a:schemeClr val="tx1"/>
              </a:solidFill>
            </a:endParaRPr>
          </a:p>
          <a:p>
            <a:pPr lvl="3"/>
            <a:r>
              <a:rPr lang="en-US" sz="2800" b="1" dirty="0">
                <a:solidFill>
                  <a:srgbClr val="C00000"/>
                </a:solidFill>
              </a:rPr>
              <a:t>Episodic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>
                <a:solidFill>
                  <a:schemeClr val="tx1"/>
                </a:solidFill>
              </a:rPr>
              <a:t>personal memories, things </a:t>
            </a:r>
            <a:r>
              <a:rPr lang="en-US" sz="2800" dirty="0" smtClean="0">
                <a:solidFill>
                  <a:schemeClr val="tx1"/>
                </a:solidFill>
              </a:rPr>
              <a:t>you </a:t>
            </a:r>
            <a:r>
              <a:rPr lang="en-US" sz="2800" dirty="0">
                <a:solidFill>
                  <a:schemeClr val="tx1"/>
                </a:solidFill>
              </a:rPr>
              <a:t>have done, learned, experienced – your life story </a:t>
            </a:r>
          </a:p>
          <a:p>
            <a:pPr lvl="3"/>
            <a:r>
              <a:rPr lang="en-US" sz="2800" b="1" dirty="0">
                <a:solidFill>
                  <a:srgbClr val="C00000"/>
                </a:solidFill>
              </a:rPr>
              <a:t>Semantic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>
                <a:solidFill>
                  <a:schemeClr val="tx1"/>
                </a:solidFill>
              </a:rPr>
              <a:t>general </a:t>
            </a:r>
            <a:r>
              <a:rPr lang="en-US" sz="2800" dirty="0" smtClean="0">
                <a:solidFill>
                  <a:schemeClr val="tx1"/>
                </a:solidFill>
              </a:rPr>
              <a:t>knowledge about the world –</a:t>
            </a:r>
          </a:p>
          <a:p>
            <a:pPr marL="1207008" lvl="4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Important facts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smtClean="0">
                <a:solidFill>
                  <a:schemeClr val="tx1"/>
                </a:solidFill>
              </a:rPr>
              <a:t>rules, meanings, etc. 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52" y="4856228"/>
            <a:ext cx="1904046" cy="19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7250"/>
            <a:ext cx="10972800" cy="942975"/>
          </a:xfrm>
        </p:spPr>
        <p:txBody>
          <a:bodyPr/>
          <a:lstStyle/>
          <a:p>
            <a:r>
              <a:rPr lang="en-US" b="1" dirty="0" smtClean="0"/>
              <a:t>Memory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800225"/>
            <a:ext cx="8548688" cy="477431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Memory </a:t>
            </a:r>
            <a:r>
              <a:rPr lang="en-US" dirty="0">
                <a:solidFill>
                  <a:schemeClr val="tx1"/>
                </a:solidFill>
              </a:rPr>
              <a:t>– the persistence of learning over time through the storage and retrieval of information </a:t>
            </a:r>
            <a:r>
              <a:rPr lang="en-US" dirty="0"/>
              <a:t> 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“You </a:t>
            </a:r>
            <a:r>
              <a:rPr lang="en-US" b="1" i="1" dirty="0">
                <a:solidFill>
                  <a:schemeClr val="tx1"/>
                </a:solidFill>
              </a:rPr>
              <a:t>are what you </a:t>
            </a:r>
            <a:r>
              <a:rPr lang="en-US" b="1" i="1" dirty="0" smtClean="0">
                <a:solidFill>
                  <a:schemeClr val="tx1"/>
                </a:solidFill>
              </a:rPr>
              <a:t>remember” </a:t>
            </a:r>
            <a:r>
              <a:rPr lang="en-US" dirty="0">
                <a:solidFill>
                  <a:schemeClr val="tx1"/>
                </a:solidFill>
              </a:rPr>
              <a:t>– your storage of past </a:t>
            </a:r>
            <a:r>
              <a:rPr lang="en-US" dirty="0" smtClean="0">
                <a:solidFill>
                  <a:schemeClr val="tx1"/>
                </a:solidFill>
              </a:rPr>
              <a:t>experiences in </a:t>
            </a:r>
            <a:r>
              <a:rPr lang="en-US" dirty="0">
                <a:solidFill>
                  <a:schemeClr val="tx1"/>
                </a:solidFill>
              </a:rPr>
              <a:t>your brain </a:t>
            </a:r>
            <a:r>
              <a:rPr lang="en-US" dirty="0" smtClean="0">
                <a:solidFill>
                  <a:schemeClr val="tx1"/>
                </a:solidFill>
              </a:rPr>
              <a:t>makes </a:t>
            </a:r>
            <a:r>
              <a:rPr lang="en-US" dirty="0">
                <a:solidFill>
                  <a:schemeClr val="tx1"/>
                </a:solidFill>
              </a:rPr>
              <a:t>who you are today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Without </a:t>
            </a:r>
            <a:r>
              <a:rPr lang="en-US" dirty="0">
                <a:solidFill>
                  <a:schemeClr val="tx1"/>
                </a:solidFill>
              </a:rPr>
              <a:t>memory, you would live in a constant “</a:t>
            </a:r>
            <a:r>
              <a:rPr lang="en-US" dirty="0" smtClean="0">
                <a:solidFill>
                  <a:schemeClr val="tx1"/>
                </a:solidFill>
              </a:rPr>
              <a:t>present;” loved ones </a:t>
            </a:r>
            <a:r>
              <a:rPr lang="en-US" dirty="0">
                <a:solidFill>
                  <a:schemeClr val="tx1"/>
                </a:solidFill>
              </a:rPr>
              <a:t>would </a:t>
            </a:r>
            <a:r>
              <a:rPr lang="en-US" dirty="0" smtClean="0">
                <a:solidFill>
                  <a:schemeClr val="tx1"/>
                </a:solidFill>
              </a:rPr>
              <a:t>be strangers; you </a:t>
            </a:r>
            <a:r>
              <a:rPr lang="en-US" dirty="0">
                <a:solidFill>
                  <a:schemeClr val="tx1"/>
                </a:solidFill>
              </a:rPr>
              <a:t>would </a:t>
            </a:r>
            <a:r>
              <a:rPr lang="en-US" dirty="0" smtClean="0">
                <a:solidFill>
                  <a:schemeClr val="tx1"/>
                </a:solidFill>
              </a:rPr>
              <a:t>have to </a:t>
            </a:r>
            <a:r>
              <a:rPr lang="en-US" dirty="0">
                <a:solidFill>
                  <a:schemeClr val="tx1"/>
                </a:solidFill>
              </a:rPr>
              <a:t>learn every easy task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chemeClr val="tx1"/>
                </a:solidFill>
              </a:rPr>
              <a:t>scratch each </a:t>
            </a:r>
            <a:r>
              <a:rPr lang="en-US" dirty="0" smtClean="0">
                <a:solidFill>
                  <a:schemeClr val="tx1"/>
                </a:solidFill>
              </a:rPr>
              <a:t>day; you </a:t>
            </a:r>
            <a:r>
              <a:rPr lang="en-US" dirty="0">
                <a:solidFill>
                  <a:schemeClr val="tx1"/>
                </a:solidFill>
              </a:rPr>
              <a:t>would be a stranger </a:t>
            </a:r>
            <a:r>
              <a:rPr lang="en-US" dirty="0" smtClean="0">
                <a:solidFill>
                  <a:schemeClr val="tx1"/>
                </a:solidFill>
              </a:rPr>
              <a:t>to yourself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158" y="2071687"/>
            <a:ext cx="2945548" cy="29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446639"/>
            <a:ext cx="10972800" cy="1560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Information </a:t>
            </a:r>
            <a:r>
              <a:rPr lang="en-US" b="1" dirty="0"/>
              <a:t>Processing Model of Memory  </a:t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8691563" cy="4860036"/>
          </a:xfrm>
        </p:spPr>
        <p:txBody>
          <a:bodyPr>
            <a:normAutofit/>
          </a:bodyPr>
          <a:lstStyle/>
          <a:p>
            <a:pPr marL="228600" lvl="1" indent="18256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Types of Long-Term </a:t>
            </a:r>
            <a:r>
              <a:rPr lang="en-US" sz="2800" b="1" dirty="0" smtClean="0">
                <a:solidFill>
                  <a:schemeClr val="tx1"/>
                </a:solidFill>
              </a:rPr>
              <a:t>Memory cont. </a:t>
            </a:r>
            <a:endParaRPr lang="en-US" sz="2800" b="1" dirty="0">
              <a:solidFill>
                <a:schemeClr val="tx1"/>
              </a:solidFill>
            </a:endParaRPr>
          </a:p>
          <a:p>
            <a:pPr lvl="1"/>
            <a:r>
              <a:rPr lang="en-US" sz="2800" b="1" dirty="0" err="1" smtClean="0">
                <a:solidFill>
                  <a:srgbClr val="C00000"/>
                </a:solidFill>
              </a:rPr>
              <a:t>Nondeclarative</a:t>
            </a:r>
            <a:r>
              <a:rPr lang="en-US" sz="2800" b="1" dirty="0" smtClean="0">
                <a:solidFill>
                  <a:srgbClr val="C00000"/>
                </a:solidFill>
              </a:rPr>
              <a:t> (Implicit) </a:t>
            </a:r>
            <a:r>
              <a:rPr lang="en-US" sz="2800" dirty="0" smtClean="0">
                <a:solidFill>
                  <a:schemeClr val="tx1"/>
                </a:solidFill>
              </a:rPr>
              <a:t>– things that you </a:t>
            </a:r>
            <a:r>
              <a:rPr lang="en-US" sz="2800" dirty="0">
                <a:solidFill>
                  <a:schemeClr val="tx1"/>
                </a:solidFill>
              </a:rPr>
              <a:t>know that you can show by doing </a:t>
            </a:r>
            <a:r>
              <a:rPr lang="en-US" sz="2800" dirty="0" smtClean="0">
                <a:solidFill>
                  <a:schemeClr val="tx1"/>
                </a:solidFill>
              </a:rPr>
              <a:t>(affected by prior experience)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Involves</a:t>
            </a:r>
            <a:r>
              <a:rPr lang="en-US" sz="2800" b="1" dirty="0" smtClean="0">
                <a:solidFill>
                  <a:schemeClr val="tx1"/>
                </a:solidFill>
              </a:rPr>
              <a:t> automatic processing - </a:t>
            </a:r>
            <a:r>
              <a:rPr lang="en-US" sz="2800" dirty="0" smtClean="0">
                <a:solidFill>
                  <a:schemeClr val="tx1"/>
                </a:solidFill>
              </a:rPr>
              <a:t>unconscious retrieval </a:t>
            </a:r>
          </a:p>
          <a:p>
            <a:pPr lvl="2"/>
            <a:r>
              <a:rPr lang="en-US" sz="2800" b="1" dirty="0" smtClean="0">
                <a:solidFill>
                  <a:srgbClr val="C00000"/>
                </a:solidFill>
              </a:rPr>
              <a:t>Procedural memory</a:t>
            </a:r>
            <a:r>
              <a:rPr lang="en-US" sz="2800" dirty="0" smtClean="0">
                <a:solidFill>
                  <a:schemeClr val="tx1"/>
                </a:solidFill>
              </a:rPr>
              <a:t> – involves motor &amp; cognitive skills that we can do automatically </a:t>
            </a:r>
          </a:p>
          <a:p>
            <a:pPr lvl="2"/>
            <a:r>
              <a:rPr lang="en-US" sz="2800" b="1" dirty="0" smtClean="0">
                <a:solidFill>
                  <a:srgbClr val="C00000"/>
                </a:solidFill>
              </a:rPr>
              <a:t>Classical &amp; Operant Conditioning effects </a:t>
            </a:r>
            <a:r>
              <a:rPr lang="en-US" sz="2800" dirty="0" smtClean="0">
                <a:solidFill>
                  <a:schemeClr val="tx1"/>
                </a:solidFill>
              </a:rPr>
              <a:t>– learned associations between stimuli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13" y="1714500"/>
            <a:ext cx="2029655" cy="1912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56" y="4019698"/>
            <a:ext cx="2203532" cy="12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981200" y="1371600"/>
            <a:ext cx="3733800" cy="2575500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Declarative (Explicit) Memories: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Facts 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 Info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Processed in the Hippocampus</a:t>
            </a:r>
          </a:p>
        </p:txBody>
      </p:sp>
      <p:sp>
        <p:nvSpPr>
          <p:cNvPr id="244" name="Shape 244"/>
          <p:cNvSpPr/>
          <p:nvPr/>
        </p:nvSpPr>
        <p:spPr>
          <a:xfrm>
            <a:off x="1884348" y="4229100"/>
            <a:ext cx="2014800" cy="2487900"/>
          </a:xfrm>
          <a:prstGeom prst="flowChartAlternateProcess">
            <a:avLst/>
          </a:prstGeom>
          <a:solidFill>
            <a:schemeClr val="dk1"/>
          </a:solidFill>
          <a:ln w="254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Semantic Memory: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Facts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Rules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 Info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 chronological</a:t>
            </a:r>
          </a:p>
        </p:txBody>
      </p:sp>
      <p:sp>
        <p:nvSpPr>
          <p:cNvPr id="245" name="Shape 245"/>
          <p:cNvSpPr/>
          <p:nvPr/>
        </p:nvSpPr>
        <p:spPr>
          <a:xfrm>
            <a:off x="4217974" y="4038600"/>
            <a:ext cx="2801700" cy="2575500"/>
          </a:xfrm>
          <a:prstGeom prst="flowChartAlternateProcess">
            <a:avLst/>
          </a:prstGeom>
          <a:solidFill>
            <a:schemeClr val="dk1"/>
          </a:solidFill>
          <a:ln w="254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Episodic Memory: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 about YOU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 life story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Things you’ve done,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learned, experienced</a:t>
            </a:r>
          </a:p>
        </p:txBody>
      </p:sp>
      <p:sp>
        <p:nvSpPr>
          <p:cNvPr id="246" name="Shape 246"/>
          <p:cNvSpPr/>
          <p:nvPr/>
        </p:nvSpPr>
        <p:spPr>
          <a:xfrm>
            <a:off x="3269400" y="556200"/>
            <a:ext cx="7010400" cy="533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Long Term Memories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8077200" y="1752600"/>
            <a:ext cx="2202600" cy="41040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Implicit Memory (Procedural):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Memory for Actions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Motor Skills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Emotional Memories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Conditioned</a:t>
            </a:r>
          </a:p>
          <a:p>
            <a:pPr algn="ctr">
              <a:buClr>
                <a:schemeClr val="dk1"/>
              </a:buClr>
              <a:buSzPct val="25000"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FFFFFF"/>
              </a:buClr>
              <a:buSzPct val="25000"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Stored and Processed in the Cerebellum</a:t>
            </a:r>
          </a:p>
        </p:txBody>
      </p:sp>
      <p:cxnSp>
        <p:nvCxnSpPr>
          <p:cNvPr id="248" name="Shape 248"/>
          <p:cNvCxnSpPr/>
          <p:nvPr/>
        </p:nvCxnSpPr>
        <p:spPr>
          <a:xfrm flipH="1">
            <a:off x="2514600" y="3543300"/>
            <a:ext cx="838200" cy="68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49" name="Shape 249"/>
          <p:cNvCxnSpPr/>
          <p:nvPr/>
        </p:nvCxnSpPr>
        <p:spPr>
          <a:xfrm>
            <a:off x="4495800" y="2971800"/>
            <a:ext cx="914400" cy="1257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50" name="Shape 250"/>
          <p:cNvCxnSpPr/>
          <p:nvPr/>
        </p:nvCxnSpPr>
        <p:spPr>
          <a:xfrm rot="10800000" flipH="1">
            <a:off x="4217987" y="838200"/>
            <a:ext cx="1497012" cy="68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51" name="Shape 251"/>
          <p:cNvCxnSpPr/>
          <p:nvPr/>
        </p:nvCxnSpPr>
        <p:spPr>
          <a:xfrm>
            <a:off x="7620000" y="723900"/>
            <a:ext cx="1295400" cy="1257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252" name="Shape 252"/>
          <p:cNvSpPr txBox="1"/>
          <p:nvPr/>
        </p:nvSpPr>
        <p:spPr>
          <a:xfrm>
            <a:off x="7252575" y="6031325"/>
            <a:ext cx="32019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100">
                <a:latin typeface="Architects Daughter"/>
                <a:ea typeface="Architects Daughter"/>
                <a:cs typeface="Architects Daughter"/>
                <a:sym typeface="Architects Daughter"/>
              </a:rPr>
              <a:t>*Prospective Memory</a:t>
            </a:r>
          </a:p>
          <a:p>
            <a:r>
              <a:rPr lang="en-US" sz="2100">
                <a:latin typeface="Architects Daughter"/>
                <a:ea typeface="Architects Daughter"/>
                <a:cs typeface="Architects Daughter"/>
                <a:sym typeface="Architects Daughter"/>
              </a:rPr>
              <a:t>*Eidetic Memory </a:t>
            </a:r>
          </a:p>
        </p:txBody>
      </p:sp>
    </p:spTree>
    <p:extLst>
      <p:ext uri="{BB962C8B-B14F-4D97-AF65-F5344CB8AC3E}">
        <p14:creationId xmlns:p14="http://schemas.microsoft.com/office/powerpoint/2010/main" val="17457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55684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Storing Memories in the Brain – Synaptic Changes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1638"/>
            <a:ext cx="8354786" cy="49028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Memories do not reside in single, specific spots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Memory Trace </a:t>
            </a:r>
            <a:r>
              <a:rPr lang="en-US" dirty="0" smtClean="0">
                <a:solidFill>
                  <a:schemeClr val="tx1"/>
                </a:solidFill>
              </a:rPr>
              <a:t>- Nerve cells communicating memories through synapses </a:t>
            </a:r>
            <a:r>
              <a:rPr lang="en-US" sz="2400" i="1" dirty="0" smtClean="0">
                <a:solidFill>
                  <a:schemeClr val="tx1"/>
                </a:solidFill>
              </a:rPr>
              <a:t>(to understand memory, we study these synapses)</a:t>
            </a:r>
          </a:p>
          <a:p>
            <a:r>
              <a:rPr lang="en-US" dirty="0">
                <a:solidFill>
                  <a:schemeClr val="tx1"/>
                </a:solidFill>
              </a:rPr>
              <a:t>Experience modifies </a:t>
            </a:r>
            <a:r>
              <a:rPr lang="en-US" dirty="0" smtClean="0">
                <a:solidFill>
                  <a:schemeClr val="tx1"/>
                </a:solidFill>
              </a:rPr>
              <a:t>neural pathways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they </a:t>
            </a:r>
            <a:r>
              <a:rPr lang="en-US" dirty="0">
                <a:solidFill>
                  <a:schemeClr val="tx1"/>
                </a:solidFill>
              </a:rPr>
              <a:t>form </a:t>
            </a:r>
            <a:r>
              <a:rPr lang="en-US" dirty="0" smtClean="0">
                <a:solidFill>
                  <a:schemeClr val="tx1"/>
                </a:solidFill>
              </a:rPr>
              <a:t>&amp; strengthen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Serotonin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neurotransmitter released when learning occurs – synapses become more efficient at transmitting signals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138" y="4229607"/>
            <a:ext cx="3150829" cy="2344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386" y="1802266"/>
            <a:ext cx="2679262" cy="22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99" y="873580"/>
            <a:ext cx="10972800" cy="653143"/>
          </a:xfrm>
        </p:spPr>
        <p:txBody>
          <a:bodyPr>
            <a:normAutofit/>
          </a:bodyPr>
          <a:lstStyle/>
          <a:p>
            <a:r>
              <a:rPr lang="en-US" sz="3200" b="1" dirty="0"/>
              <a:t>Storing Memories in the Brain – Synaptic Changes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743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Long-term potentiation (LTP) – </a:t>
            </a:r>
            <a:r>
              <a:rPr lang="en-US" dirty="0">
                <a:solidFill>
                  <a:schemeClr val="tx1"/>
                </a:solidFill>
              </a:rPr>
              <a:t>an increase in a </a:t>
            </a:r>
            <a:r>
              <a:rPr lang="en-US" dirty="0" smtClean="0">
                <a:solidFill>
                  <a:schemeClr val="tx1"/>
                </a:solidFill>
              </a:rPr>
              <a:t>neuron’s </a:t>
            </a:r>
            <a:r>
              <a:rPr lang="en-US" dirty="0">
                <a:solidFill>
                  <a:schemeClr val="tx1"/>
                </a:solidFill>
              </a:rPr>
              <a:t>firing potential after brief, rapid </a:t>
            </a:r>
            <a:r>
              <a:rPr lang="en-US" dirty="0" smtClean="0">
                <a:solidFill>
                  <a:schemeClr val="tx1"/>
                </a:solidFill>
              </a:rPr>
              <a:t>stimulation</a:t>
            </a:r>
          </a:p>
          <a:p>
            <a:pPr marL="9715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Your brain LITERALLY changing</a:t>
            </a:r>
          </a:p>
          <a:p>
            <a:pPr marL="971550" lvl="1" indent="-285750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Neurons </a:t>
            </a:r>
            <a:r>
              <a:rPr lang="en-US" sz="2800" dirty="0">
                <a:solidFill>
                  <a:schemeClr val="tx1"/>
                </a:solidFill>
              </a:rPr>
              <a:t>become more efficient</a:t>
            </a:r>
          </a:p>
          <a:p>
            <a:pPr marL="971550" lvl="1" indent="-285750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Neural path “better connected” and “stronger paths” </a:t>
            </a:r>
          </a:p>
          <a:p>
            <a:pPr marL="971550" lvl="1" indent="-285750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Neural </a:t>
            </a:r>
            <a:r>
              <a:rPr lang="en-US" sz="2800" dirty="0">
                <a:solidFill>
                  <a:schemeClr val="tx1"/>
                </a:solidFill>
              </a:rPr>
              <a:t>basis for memory and learning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Memory-boosting </a:t>
            </a:r>
            <a:r>
              <a:rPr lang="en-US" dirty="0">
                <a:solidFill>
                  <a:schemeClr val="tx1"/>
                </a:solidFill>
              </a:rPr>
              <a:t>drugs – researching ways to help Alzheimer’s patients or other forms of memory loss</a:t>
            </a:r>
          </a:p>
        </p:txBody>
      </p:sp>
      <p:pic>
        <p:nvPicPr>
          <p:cNvPr id="4" name="Shape 4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22913" y="4087368"/>
            <a:ext cx="4166078" cy="1453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1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53067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Storing Memories in the Brain - Stress Hormones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3293"/>
            <a:ext cx="10972800" cy="47212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When stressed or emotional, more glucose becomes available to fuel brain activity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Amygdala </a:t>
            </a:r>
            <a:r>
              <a:rPr lang="en-US" dirty="0" smtClean="0">
                <a:solidFill>
                  <a:schemeClr val="tx1"/>
                </a:solidFill>
              </a:rPr>
              <a:t>boosts activity and available proteins in memory-forming areas of the brain.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Stronger emotional experiences = stronger, more reliable memories  (ex. Traumatic experiences)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Prolonged stress corrodes memory formation – corrodes neural connections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Flashbulb memory </a:t>
            </a:r>
            <a:r>
              <a:rPr lang="en-US" dirty="0">
                <a:solidFill>
                  <a:schemeClr val="tx1"/>
                </a:solidFill>
              </a:rPr>
              <a:t>- a clear memory of an </a:t>
            </a:r>
            <a:r>
              <a:rPr lang="en-US" dirty="0" smtClean="0">
                <a:solidFill>
                  <a:schemeClr val="tx1"/>
                </a:solidFill>
              </a:rPr>
              <a:t>emotionally significant </a:t>
            </a:r>
            <a:r>
              <a:rPr lang="en-US" dirty="0">
                <a:solidFill>
                  <a:schemeClr val="tx1"/>
                </a:solidFill>
              </a:rPr>
              <a:t>moment or event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9/11 WTC Photo | 9/11 World Trade Center Attack Photo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9078" y="4898571"/>
            <a:ext cx="1338261" cy="17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9702"/>
            <a:ext cx="10972800" cy="6286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Storing Implicit and Explicit Memories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1651"/>
            <a:ext cx="9585960" cy="48028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Amnesia </a:t>
            </a:r>
            <a:r>
              <a:rPr lang="en-US" dirty="0" smtClean="0">
                <a:solidFill>
                  <a:schemeClr val="tx1"/>
                </a:solidFill>
              </a:rPr>
              <a:t>– loss of memory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Amnesia victims might know </a:t>
            </a:r>
            <a:r>
              <a:rPr lang="en-US" i="1" dirty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to do something (implicit memory), but not be able to declare </a:t>
            </a:r>
            <a:r>
              <a:rPr lang="en-US" i="1" dirty="0">
                <a:solidFill>
                  <a:schemeClr val="tx1"/>
                </a:solidFill>
              </a:rPr>
              <a:t>what we know </a:t>
            </a:r>
            <a:r>
              <a:rPr lang="en-US" dirty="0">
                <a:solidFill>
                  <a:schemeClr val="tx1"/>
                </a:solidFill>
              </a:rPr>
              <a:t>(explicit memory).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Their behavior challenges </a:t>
            </a:r>
            <a:r>
              <a:rPr lang="en-US" dirty="0" smtClean="0">
                <a:solidFill>
                  <a:schemeClr val="tx1"/>
                </a:solidFill>
              </a:rPr>
              <a:t>the idea that memory is a single, unified, conscious system </a:t>
            </a:r>
          </a:p>
          <a:p>
            <a:pPr marL="342900" lvl="0" indent="-3238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b="1" dirty="0" smtClean="0">
                <a:solidFill>
                  <a:srgbClr val="C00000"/>
                </a:solidFill>
                <a:latin typeface="+mj-lt"/>
                <a:ea typeface="PT Sans"/>
                <a:cs typeface="PT Sans"/>
                <a:sym typeface="PT Sans"/>
              </a:rPr>
              <a:t>Retrograde </a:t>
            </a:r>
            <a:r>
              <a:rPr lang="en-US" b="1" dirty="0" smtClean="0">
                <a:solidFill>
                  <a:srgbClr val="C00000"/>
                </a:solidFill>
                <a:latin typeface="+mj-lt"/>
                <a:ea typeface="PT Sans"/>
                <a:cs typeface="PT Sans"/>
                <a:sym typeface="PT Sans"/>
              </a:rPr>
              <a:t>Amnesia</a:t>
            </a:r>
            <a:r>
              <a:rPr lang="en-US" dirty="0">
                <a:solidFill>
                  <a:srgbClr val="C00000"/>
                </a:solidFill>
                <a:latin typeface="+mj-lt"/>
                <a:ea typeface="PT Sans"/>
                <a:cs typeface="PT Sans"/>
                <a:sym typeface="PT San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+mj-lt"/>
                <a:ea typeface="PT Sans"/>
                <a:cs typeface="PT Sans"/>
                <a:sym typeface="PT Sans"/>
              </a:rPr>
              <a:t>- can’t </a:t>
            </a:r>
            <a:r>
              <a:rPr lang="en-US" dirty="0">
                <a:solidFill>
                  <a:schemeClr val="dk1"/>
                </a:solidFill>
                <a:latin typeface="+mj-lt"/>
                <a:ea typeface="PT Sans"/>
                <a:cs typeface="PT Sans"/>
                <a:sym typeface="PT Sans"/>
              </a:rPr>
              <a:t>remember what happened before a certain date.</a:t>
            </a:r>
          </a:p>
          <a:p>
            <a:pPr marL="342900" lvl="0" indent="-32385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-US" b="1" dirty="0" smtClean="0">
                <a:solidFill>
                  <a:srgbClr val="C00000"/>
                </a:solidFill>
                <a:latin typeface="+mj-lt"/>
                <a:ea typeface="PT Sans"/>
                <a:cs typeface="PT Sans"/>
                <a:sym typeface="PT Sans"/>
              </a:rPr>
              <a:t>Anterograde Amnesia</a:t>
            </a:r>
            <a:r>
              <a:rPr lang="en-US" dirty="0" smtClean="0">
                <a:solidFill>
                  <a:srgbClr val="C00000"/>
                </a:solidFill>
                <a:latin typeface="+mj-lt"/>
                <a:ea typeface="PT Sans"/>
                <a:cs typeface="PT Sans"/>
                <a:sym typeface="PT San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PT Sans"/>
                <a:cs typeface="PT Sans"/>
                <a:sym typeface="PT Sans"/>
              </a:rPr>
              <a:t>- </a:t>
            </a:r>
            <a:r>
              <a:rPr lang="en-US" dirty="0" smtClean="0">
                <a:solidFill>
                  <a:schemeClr val="dk1"/>
                </a:solidFill>
                <a:latin typeface="+mj-lt"/>
                <a:ea typeface="PT Sans"/>
                <a:cs typeface="PT Sans"/>
                <a:sym typeface="PT Sans"/>
              </a:rPr>
              <a:t>can’t </a:t>
            </a:r>
            <a:r>
              <a:rPr lang="en-US" dirty="0">
                <a:solidFill>
                  <a:schemeClr val="dk1"/>
                </a:solidFill>
                <a:latin typeface="+mj-lt"/>
                <a:ea typeface="PT Sans"/>
                <a:cs typeface="PT Sans"/>
                <a:sym typeface="PT Sans"/>
              </a:rPr>
              <a:t>transfer working memory to long-term memory</a:t>
            </a:r>
            <a:r>
              <a:rPr lang="en-US" dirty="0" smtClean="0">
                <a:solidFill>
                  <a:schemeClr val="dk1"/>
                </a:solidFill>
                <a:latin typeface="+mj-lt"/>
                <a:ea typeface="PT Sans"/>
                <a:cs typeface="PT Sans"/>
                <a:sym typeface="PT Sans"/>
              </a:rPr>
              <a:t>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Dissociative Amnesia | Dr. Kathleen Young: Treating Traum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45" y="1003064"/>
            <a:ext cx="2005312" cy="20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3386"/>
            <a:ext cx="10972800" cy="702128"/>
          </a:xfrm>
        </p:spPr>
        <p:txBody>
          <a:bodyPr>
            <a:normAutofit/>
          </a:bodyPr>
          <a:lstStyle/>
          <a:p>
            <a:r>
              <a:rPr lang="en-US" sz="3200" b="1" dirty="0"/>
              <a:t>Storing Implicit and Explicit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7979"/>
            <a:ext cx="10972800" cy="478655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Hippocampus</a:t>
            </a:r>
            <a:r>
              <a:rPr lang="en-US" dirty="0" smtClean="0">
                <a:solidFill>
                  <a:schemeClr val="tx1"/>
                </a:solidFill>
              </a:rPr>
              <a:t> – helps process explicit memories for storage (names, images, events)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Location where the brain temporarily stores the elements of a remembered episode (pathway to the cortex)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Transfer of info from short-term memory to long-term explicit memory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Infantile amnesia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don’t have explicit memories of life until around age 3-4 because the hippocampus is one of the last of the brain structures to mature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Know your brain: Hippocampus — Neuroscientifically Challeng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93" y="4836036"/>
            <a:ext cx="2430235" cy="18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43" y="1216478"/>
            <a:ext cx="10972800" cy="595993"/>
          </a:xfrm>
        </p:spPr>
        <p:txBody>
          <a:bodyPr>
            <a:normAutofit/>
          </a:bodyPr>
          <a:lstStyle/>
          <a:p>
            <a:r>
              <a:rPr lang="en-US" sz="3200" b="1" dirty="0"/>
              <a:t>Storing Implicit and Explicit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9864"/>
            <a:ext cx="7171944" cy="439467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Cerebellum</a:t>
            </a:r>
            <a:r>
              <a:rPr lang="en-US" dirty="0" smtClean="0">
                <a:solidFill>
                  <a:schemeClr val="tx1"/>
                </a:solidFill>
              </a:rPr>
              <a:t> stores implicit (procedural) memories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Responsible for certain motor reflexes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Plays a key role in forming and storing the implicit memories created by classical conditioning</a:t>
            </a:r>
          </a:p>
        </p:txBody>
      </p:sp>
      <p:pic>
        <p:nvPicPr>
          <p:cNvPr id="4" name="Picture 3" descr="January | 2012 | Beyond the D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23" y="2179864"/>
            <a:ext cx="3436193" cy="28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0" y="832757"/>
            <a:ext cx="10419305" cy="596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677636" y="579664"/>
            <a:ext cx="9990363" cy="7157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Memory Storage</a:t>
            </a:r>
          </a:p>
        </p:txBody>
      </p:sp>
    </p:spTree>
    <p:extLst>
      <p:ext uri="{BB962C8B-B14F-4D97-AF65-F5344CB8AC3E}">
        <p14:creationId xmlns:p14="http://schemas.microsoft.com/office/powerpoint/2010/main" val="34341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8073"/>
            <a:ext cx="10972800" cy="49802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Retrieval: Getting Information Out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23987"/>
            <a:ext cx="5384800" cy="39673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Recall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ability to </a:t>
            </a:r>
            <a:r>
              <a:rPr lang="en-US" sz="2800" dirty="0" smtClean="0">
                <a:solidFill>
                  <a:schemeClr val="tx1"/>
                </a:solidFill>
              </a:rPr>
              <a:t>retrieve information </a:t>
            </a:r>
            <a:r>
              <a:rPr lang="en-US" sz="2800" dirty="0">
                <a:solidFill>
                  <a:schemeClr val="tx1"/>
                </a:solidFill>
              </a:rPr>
              <a:t>not in </a:t>
            </a:r>
            <a:r>
              <a:rPr lang="en-US" sz="2800" dirty="0" smtClean="0">
                <a:solidFill>
                  <a:schemeClr val="tx1"/>
                </a:solidFill>
              </a:rPr>
              <a:t>conscious awareness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Ex. Short answer, essay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90507" y="2623987"/>
            <a:ext cx="5891893" cy="39673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C00000"/>
                </a:solidFill>
              </a:rPr>
              <a:t>Recognition </a:t>
            </a:r>
            <a:r>
              <a:rPr lang="en-US" sz="2800" dirty="0">
                <a:solidFill>
                  <a:schemeClr val="tx1"/>
                </a:solidFill>
              </a:rPr>
              <a:t>– measure of memory in which person need only identify items previously learned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Ex. Multiple choice tests, police lineup, high school classmates</a:t>
            </a:r>
          </a:p>
        </p:txBody>
      </p:sp>
      <p:pic>
        <p:nvPicPr>
          <p:cNvPr id="4" name="Picture 3" descr="Nos autoevaluamos para el segundo examen | De poetas y pirata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32" y="5059479"/>
            <a:ext cx="2147336" cy="1570264"/>
          </a:xfrm>
          <a:prstGeom prst="rect">
            <a:avLst/>
          </a:prstGeom>
        </p:spPr>
      </p:pic>
      <p:pic>
        <p:nvPicPr>
          <p:cNvPr id="5" name="Picture 4" descr="-: CLAVES PARA UNA ESCRITURA EFICAZ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64" y="5155239"/>
            <a:ext cx="2626179" cy="13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957264"/>
            <a:ext cx="10972800" cy="742950"/>
          </a:xfrm>
        </p:spPr>
        <p:txBody>
          <a:bodyPr>
            <a:normAutofit/>
          </a:bodyPr>
          <a:lstStyle/>
          <a:p>
            <a:r>
              <a:rPr lang="en-US" b="1" dirty="0" smtClean="0"/>
              <a:t>Information Processing Model of Memory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4"/>
            <a:ext cx="10453687" cy="46171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According to this model, forming memories involves:</a:t>
            </a:r>
          </a:p>
          <a:p>
            <a:pPr lvl="2" defTabSz="184150">
              <a:buFont typeface="Arial" panose="020B0604020202020204" pitchFamily="34" charset="0"/>
              <a:buChar char="•"/>
              <a:tabLst>
                <a:tab pos="971550" algn="l"/>
              </a:tabLst>
            </a:pPr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Encoding </a:t>
            </a:r>
            <a:r>
              <a:rPr lang="en-US" sz="2800" b="1" dirty="0" smtClean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getting info. into our brain in a usable format</a:t>
            </a:r>
          </a:p>
          <a:p>
            <a:pPr lvl="2" defTabSz="184150">
              <a:buFont typeface="Arial" panose="020B0604020202020204" pitchFamily="34" charset="0"/>
              <a:buChar char="•"/>
              <a:tabLst>
                <a:tab pos="971550" algn="l"/>
              </a:tabLst>
            </a:pPr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Storage </a:t>
            </a:r>
            <a:r>
              <a:rPr lang="en-US" sz="2800" b="1" dirty="0" smtClean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manipulation &amp; rehearsal of info. so that it can be retained</a:t>
            </a:r>
          </a:p>
          <a:p>
            <a:pPr lvl="2" defTabSz="184150">
              <a:buFont typeface="Arial" panose="020B0604020202020204" pitchFamily="34" charset="0"/>
              <a:buChar char="•"/>
              <a:tabLst>
                <a:tab pos="971550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	Retrieval </a:t>
            </a:r>
            <a:r>
              <a:rPr lang="en-US" sz="2800" b="1" dirty="0" smtClean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get the information back out</a:t>
            </a:r>
          </a:p>
          <a:p>
            <a:pPr marL="219075" lvl="2" indent="-219075" defTabSz="184150">
              <a:buFont typeface="Arial" panose="020B0604020202020204" pitchFamily="34" charset="0"/>
              <a:buChar char="•"/>
              <a:tabLst>
                <a:tab pos="97155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Similar to a computer’s information processing system. </a:t>
            </a:r>
          </a:p>
          <a:p>
            <a:pPr lvl="2" defTabSz="184150">
              <a:buFont typeface="Arial" panose="020B0604020202020204" pitchFamily="34" charset="0"/>
              <a:buChar char="•"/>
              <a:tabLst>
                <a:tab pos="971550" algn="l"/>
              </a:tabLst>
            </a:pPr>
            <a:endParaRPr lang="en-US" sz="2800" dirty="0" smtClean="0">
              <a:solidFill>
                <a:schemeClr val="tx1"/>
              </a:solidFill>
            </a:endParaRPr>
          </a:p>
          <a:p>
            <a:pPr lvl="2" defTabSz="184150">
              <a:buFont typeface="Arial" panose="020B0604020202020204" pitchFamily="34" charset="0"/>
              <a:buChar char="•"/>
              <a:tabLst>
                <a:tab pos="971550" algn="l"/>
              </a:tabLst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43" y="4586712"/>
            <a:ext cx="3248025" cy="1948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4" y="4694587"/>
            <a:ext cx="5667375" cy="17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873578"/>
            <a:ext cx="10972800" cy="498021"/>
          </a:xfrm>
        </p:spPr>
        <p:txBody>
          <a:bodyPr>
            <a:noAutofit/>
          </a:bodyPr>
          <a:lstStyle/>
          <a:p>
            <a:r>
              <a:rPr lang="en-US" sz="3200" b="1" dirty="0"/>
              <a:t>Retrieval: Getting Information Out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779813"/>
            <a:ext cx="10972800" cy="470491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Memory is stored in a web of interconnected associations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Retrieval cues </a:t>
            </a:r>
            <a:r>
              <a:rPr lang="en-US" dirty="0" smtClean="0">
                <a:solidFill>
                  <a:schemeClr val="tx1"/>
                </a:solidFill>
              </a:rPr>
              <a:t>– clues or hints (anchor points) that help trigger a long-term memory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More cues = better chance of finding the info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EX: courtroom scene – “let me refresh your memory…”</a:t>
            </a:r>
          </a:p>
          <a:p>
            <a:r>
              <a:rPr lang="en-US" dirty="0">
                <a:solidFill>
                  <a:schemeClr val="tx1"/>
                </a:solidFill>
              </a:rPr>
              <a:t>Mnemonic </a:t>
            </a:r>
            <a:r>
              <a:rPr lang="en-US" dirty="0" smtClean="0">
                <a:solidFill>
                  <a:schemeClr val="tx1"/>
                </a:solidFill>
              </a:rPr>
              <a:t>devices serve </a:t>
            </a:r>
            <a:r>
              <a:rPr lang="en-US" dirty="0">
                <a:solidFill>
                  <a:schemeClr val="tx1"/>
                </a:solidFill>
              </a:rPr>
              <a:t>as decent cues</a:t>
            </a:r>
            <a:r>
              <a:rPr lang="en-US" dirty="0" smtClean="0">
                <a:solidFill>
                  <a:schemeClr val="tx1"/>
                </a:solidFill>
              </a:rPr>
              <a:t>, but </a:t>
            </a:r>
            <a:r>
              <a:rPr lang="en-US" dirty="0">
                <a:solidFill>
                  <a:schemeClr val="tx1"/>
                </a:solidFill>
              </a:rPr>
              <a:t>best come from associations formed </a:t>
            </a:r>
            <a:r>
              <a:rPr lang="en-US" dirty="0" smtClean="0">
                <a:solidFill>
                  <a:schemeClr val="tx1"/>
                </a:solidFill>
              </a:rPr>
              <a:t>at exact </a:t>
            </a:r>
            <a:r>
              <a:rPr lang="en-US" dirty="0">
                <a:solidFill>
                  <a:schemeClr val="tx1"/>
                </a:solidFill>
              </a:rPr>
              <a:t>moment of </a:t>
            </a:r>
            <a:r>
              <a:rPr lang="en-US" i="1" dirty="0">
                <a:solidFill>
                  <a:schemeClr val="tx1"/>
                </a:solidFill>
              </a:rPr>
              <a:t>encoding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memory – Tastes</a:t>
            </a:r>
            <a:r>
              <a:rPr lang="en-US" dirty="0">
                <a:solidFill>
                  <a:schemeClr val="tx1"/>
                </a:solidFill>
              </a:rPr>
              <a:t>, smells, sights, visual cues </a:t>
            </a:r>
            <a:r>
              <a:rPr lang="en-US" dirty="0" smtClean="0">
                <a:solidFill>
                  <a:schemeClr val="tx1"/>
                </a:solidFill>
              </a:rPr>
              <a:t>evoke good </a:t>
            </a:r>
            <a:r>
              <a:rPr lang="en-US" dirty="0">
                <a:solidFill>
                  <a:schemeClr val="tx1"/>
                </a:solidFill>
              </a:rPr>
              <a:t>retrieval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Mentally </a:t>
            </a:r>
            <a:r>
              <a:rPr lang="en-US" dirty="0">
                <a:solidFill>
                  <a:schemeClr val="tx1"/>
                </a:solidFill>
              </a:rPr>
              <a:t>placing yourself back in </a:t>
            </a:r>
            <a:r>
              <a:rPr lang="en-US" dirty="0" smtClean="0">
                <a:solidFill>
                  <a:schemeClr val="tx1"/>
                </a:solidFill>
              </a:rPr>
              <a:t>the moment </a:t>
            </a:r>
            <a:r>
              <a:rPr lang="en-US" dirty="0">
                <a:solidFill>
                  <a:schemeClr val="tx1"/>
                </a:solidFill>
              </a:rPr>
              <a:t>helps </a:t>
            </a:r>
            <a:r>
              <a:rPr lang="en-US" dirty="0" smtClean="0">
                <a:solidFill>
                  <a:schemeClr val="tx1"/>
                </a:solidFill>
              </a:rPr>
              <a:t>retrieval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Context-dependent memories </a:t>
            </a:r>
            <a:r>
              <a:rPr lang="en-US" dirty="0" smtClean="0">
                <a:solidFill>
                  <a:schemeClr val="tx1"/>
                </a:solidFill>
              </a:rPr>
              <a:t>- Put </a:t>
            </a:r>
            <a:r>
              <a:rPr lang="en-US" dirty="0">
                <a:solidFill>
                  <a:schemeClr val="tx1"/>
                </a:solidFill>
              </a:rPr>
              <a:t>yourself back in the </a:t>
            </a:r>
            <a:r>
              <a:rPr lang="en-US" i="1" dirty="0">
                <a:solidFill>
                  <a:schemeClr val="tx1"/>
                </a:solidFill>
              </a:rPr>
              <a:t>context </a:t>
            </a:r>
            <a:r>
              <a:rPr lang="en-US" dirty="0">
                <a:solidFill>
                  <a:schemeClr val="tx1"/>
                </a:solidFill>
              </a:rPr>
              <a:t>in which you learned it, you will be primed to recall or recognize easier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057" y="932373"/>
            <a:ext cx="851400" cy="128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49" y="2764668"/>
            <a:ext cx="1611042" cy="12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8892"/>
            <a:ext cx="10972800" cy="538843"/>
          </a:xfrm>
        </p:spPr>
        <p:txBody>
          <a:bodyPr>
            <a:noAutofit/>
          </a:bodyPr>
          <a:lstStyle/>
          <a:p>
            <a:r>
              <a:rPr lang="en-US" sz="3200" b="1" dirty="0"/>
              <a:t>Retrieval: Getting Information Out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6143"/>
            <a:ext cx="8118021" cy="47783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Priming</a:t>
            </a:r>
            <a:r>
              <a:rPr lang="en-US" dirty="0">
                <a:solidFill>
                  <a:schemeClr val="tx1"/>
                </a:solidFill>
              </a:rPr>
              <a:t> – awakening of particular associations (often unconsciously)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Tip-of-the-tongue phenomenon </a:t>
            </a:r>
            <a:r>
              <a:rPr lang="en-US" dirty="0">
                <a:solidFill>
                  <a:schemeClr val="tx1"/>
                </a:solidFill>
              </a:rPr>
              <a:t>– info is stored in long-term memory but retrieval cue is not strong </a:t>
            </a:r>
            <a:r>
              <a:rPr lang="en-US" dirty="0" smtClean="0">
                <a:solidFill>
                  <a:schemeClr val="tx1"/>
                </a:solidFill>
              </a:rPr>
              <a:t>enough</a:t>
            </a: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Déjà Vu </a:t>
            </a:r>
            <a:r>
              <a:rPr lang="en-US" dirty="0" smtClean="0">
                <a:solidFill>
                  <a:schemeClr val="dk2"/>
                </a:solidFill>
                <a:ea typeface="Arial"/>
                <a:cs typeface="Arial"/>
                <a:sym typeface="Arial"/>
              </a:rPr>
              <a:t>- </a:t>
            </a:r>
            <a:r>
              <a:rPr lang="en-US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That </a:t>
            </a:r>
            <a:r>
              <a:rPr lang="en-US" dirty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“eerie sense that you have experienced something before.”</a:t>
            </a:r>
          </a:p>
          <a:p>
            <a:pPr lvl="1">
              <a:spcBef>
                <a:spcPts val="640"/>
              </a:spcBef>
              <a:buClr>
                <a:schemeClr val="dk1"/>
              </a:buClr>
              <a:buSzPct val="100000"/>
              <a:buFont typeface="PT Sans"/>
            </a:pPr>
            <a:r>
              <a:rPr lang="en-US" sz="2800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Your current </a:t>
            </a:r>
            <a:r>
              <a:rPr lang="en-US" sz="2800" dirty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situation cues past experiences that are very similar to the present </a:t>
            </a:r>
            <a:r>
              <a:rPr lang="en-US" sz="2800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one - </a:t>
            </a:r>
            <a:r>
              <a:rPr lang="en-US" sz="2800" dirty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your mind gets confused.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261" y="2722804"/>
            <a:ext cx="3394889" cy="22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34835"/>
            <a:ext cx="10972800" cy="6613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Retrieval: Getting Information 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6582"/>
            <a:ext cx="7252607" cy="44871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Emotions can be retrieval </a:t>
            </a:r>
            <a:r>
              <a:rPr lang="en-US" dirty="0" smtClean="0">
                <a:solidFill>
                  <a:schemeClr val="tx1"/>
                </a:solidFill>
              </a:rPr>
              <a:t>cues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we return to an </a:t>
            </a:r>
            <a:r>
              <a:rPr lang="en-US" dirty="0" smtClean="0">
                <a:solidFill>
                  <a:schemeClr val="tx1"/>
                </a:solidFill>
              </a:rPr>
              <a:t>experienced emotion</a:t>
            </a:r>
            <a:r>
              <a:rPr lang="en-US" dirty="0">
                <a:solidFill>
                  <a:schemeClr val="tx1"/>
                </a:solidFill>
              </a:rPr>
              <a:t>, it might trigger or prime </a:t>
            </a:r>
            <a:r>
              <a:rPr lang="en-US" dirty="0" smtClean="0">
                <a:solidFill>
                  <a:schemeClr val="tx1"/>
                </a:solidFill>
              </a:rPr>
              <a:t>us to </a:t>
            </a:r>
            <a:r>
              <a:rPr lang="en-US" dirty="0">
                <a:solidFill>
                  <a:schemeClr val="tx1"/>
                </a:solidFill>
              </a:rPr>
              <a:t>think about an old </a:t>
            </a:r>
            <a:r>
              <a:rPr lang="en-US" dirty="0" smtClean="0">
                <a:solidFill>
                  <a:schemeClr val="tx1"/>
                </a:solidFill>
              </a:rPr>
              <a:t>experience again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State-dependent memory </a:t>
            </a:r>
            <a:r>
              <a:rPr lang="en-US" dirty="0" smtClean="0">
                <a:solidFill>
                  <a:schemeClr val="tx1"/>
                </a:solidFill>
              </a:rPr>
              <a:t>- If </a:t>
            </a:r>
            <a:r>
              <a:rPr lang="en-US" dirty="0">
                <a:solidFill>
                  <a:schemeClr val="tx1"/>
                </a:solidFill>
              </a:rPr>
              <a:t>we learn something new in </a:t>
            </a:r>
            <a:r>
              <a:rPr lang="en-US" dirty="0" smtClean="0">
                <a:solidFill>
                  <a:schemeClr val="tx1"/>
                </a:solidFill>
              </a:rPr>
              <a:t>one state </a:t>
            </a:r>
            <a:r>
              <a:rPr lang="en-US" dirty="0">
                <a:solidFill>
                  <a:schemeClr val="tx1"/>
                </a:solidFill>
              </a:rPr>
              <a:t>of mind, we better recall </a:t>
            </a:r>
            <a:r>
              <a:rPr lang="en-US" dirty="0" smtClean="0">
                <a:solidFill>
                  <a:schemeClr val="tx1"/>
                </a:solidFill>
              </a:rPr>
              <a:t>it later </a:t>
            </a:r>
            <a:r>
              <a:rPr lang="en-US" dirty="0">
                <a:solidFill>
                  <a:schemeClr val="tx1"/>
                </a:solidFill>
              </a:rPr>
              <a:t>if we return to that state </a:t>
            </a:r>
            <a:r>
              <a:rPr lang="en-US" dirty="0" smtClean="0">
                <a:solidFill>
                  <a:schemeClr val="tx1"/>
                </a:solidFill>
              </a:rPr>
              <a:t>of mind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3" descr="MyAP1e_7aUN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58" y="1981268"/>
            <a:ext cx="4269377" cy="39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0921"/>
            <a:ext cx="10972800" cy="612321"/>
          </a:xfrm>
        </p:spPr>
        <p:txBody>
          <a:bodyPr>
            <a:normAutofit/>
          </a:bodyPr>
          <a:lstStyle/>
          <a:p>
            <a:r>
              <a:rPr lang="en-US" sz="3200" b="1" dirty="0"/>
              <a:t>Retrieval: Getting Information Out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9186"/>
            <a:ext cx="7791450" cy="49253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Mood can serve as a retrieval cue.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Mood-congruent </a:t>
            </a:r>
            <a:r>
              <a:rPr lang="en-US" b="1" dirty="0">
                <a:solidFill>
                  <a:srgbClr val="C00000"/>
                </a:solidFill>
              </a:rPr>
              <a:t>memory </a:t>
            </a:r>
            <a:r>
              <a:rPr lang="en-US" dirty="0" smtClean="0">
                <a:solidFill>
                  <a:schemeClr val="tx1"/>
                </a:solidFill>
              </a:rPr>
              <a:t>– the tendency to recall experiences that are consistent with one’s current good or bad mood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</a:t>
            </a:r>
            <a:r>
              <a:rPr lang="en-US" dirty="0">
                <a:solidFill>
                  <a:schemeClr val="tx1"/>
                </a:solidFill>
              </a:rPr>
              <a:t>: Having a bad day, </a:t>
            </a:r>
            <a:r>
              <a:rPr lang="en-US" dirty="0" smtClean="0">
                <a:solidFill>
                  <a:schemeClr val="tx1"/>
                </a:solidFill>
              </a:rPr>
              <a:t>you think </a:t>
            </a:r>
            <a:r>
              <a:rPr lang="en-US" dirty="0">
                <a:solidFill>
                  <a:schemeClr val="tx1"/>
                </a:solidFill>
              </a:rPr>
              <a:t>of other bad </a:t>
            </a:r>
            <a:r>
              <a:rPr lang="en-US" dirty="0" smtClean="0">
                <a:solidFill>
                  <a:schemeClr val="tx1"/>
                </a:solidFill>
              </a:rPr>
              <a:t>days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EX: </a:t>
            </a:r>
            <a:r>
              <a:rPr lang="en-US" dirty="0">
                <a:solidFill>
                  <a:schemeClr val="tx1"/>
                </a:solidFill>
              </a:rPr>
              <a:t>When you’re mad at </a:t>
            </a:r>
            <a:r>
              <a:rPr lang="en-US" dirty="0" smtClean="0">
                <a:solidFill>
                  <a:schemeClr val="tx1"/>
                </a:solidFill>
              </a:rPr>
              <a:t>your parents </a:t>
            </a:r>
            <a:r>
              <a:rPr lang="en-US" dirty="0">
                <a:solidFill>
                  <a:schemeClr val="tx1"/>
                </a:solidFill>
              </a:rPr>
              <a:t>or teachers, </a:t>
            </a:r>
            <a:r>
              <a:rPr lang="en-US" dirty="0" smtClean="0">
                <a:solidFill>
                  <a:schemeClr val="tx1"/>
                </a:solidFill>
              </a:rPr>
              <a:t>you remember </a:t>
            </a:r>
            <a:r>
              <a:rPr lang="en-US" dirty="0">
                <a:solidFill>
                  <a:schemeClr val="tx1"/>
                </a:solidFill>
              </a:rPr>
              <a:t>them as </a:t>
            </a:r>
            <a:r>
              <a:rPr lang="en-US" dirty="0" smtClean="0">
                <a:solidFill>
                  <a:schemeClr val="tx1"/>
                </a:solidFill>
              </a:rPr>
              <a:t>horrible parents or teachers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73" y="2454512"/>
            <a:ext cx="3768619" cy="28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Sights: April 20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218" y="1085851"/>
            <a:ext cx="2032090" cy="2032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1526"/>
            <a:ext cx="10972800" cy="6286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Forgetting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7736"/>
            <a:ext cx="10972800" cy="50641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Schacter’s</a:t>
            </a:r>
            <a:r>
              <a:rPr lang="en-US" b="1" dirty="0" smtClean="0">
                <a:solidFill>
                  <a:srgbClr val="C00000"/>
                </a:solidFill>
              </a:rPr>
              <a:t> 7 ways our memories fail us: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Three Sins </a:t>
            </a:r>
            <a:r>
              <a:rPr lang="en-US" b="1" dirty="0">
                <a:solidFill>
                  <a:srgbClr val="C00000"/>
                </a:solidFill>
              </a:rPr>
              <a:t>of Forgetting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Absent-mindedness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inattention to details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EX</a:t>
            </a:r>
            <a:r>
              <a:rPr lang="en-US" sz="2800" dirty="0">
                <a:solidFill>
                  <a:schemeClr val="tx1"/>
                </a:solidFill>
              </a:rPr>
              <a:t>: our mind is elsewhere when we </a:t>
            </a:r>
            <a:r>
              <a:rPr lang="en-US" sz="2800" dirty="0" smtClean="0">
                <a:solidFill>
                  <a:schemeClr val="tx1"/>
                </a:solidFill>
              </a:rPr>
              <a:t>put down </a:t>
            </a:r>
            <a:r>
              <a:rPr lang="en-US" sz="2800" dirty="0">
                <a:solidFill>
                  <a:schemeClr val="tx1"/>
                </a:solidFill>
              </a:rPr>
              <a:t>our phone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Transience </a:t>
            </a:r>
            <a:r>
              <a:rPr lang="en-US" sz="2800" dirty="0">
                <a:solidFill>
                  <a:schemeClr val="tx1"/>
                </a:solidFill>
              </a:rPr>
              <a:t>– storage decay over time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EX</a:t>
            </a:r>
            <a:r>
              <a:rPr lang="en-US" sz="2800" dirty="0">
                <a:solidFill>
                  <a:schemeClr val="tx1"/>
                </a:solidFill>
              </a:rPr>
              <a:t>: unused information fades </a:t>
            </a:r>
            <a:r>
              <a:rPr lang="en-US" sz="2800" dirty="0" smtClean="0">
                <a:solidFill>
                  <a:schemeClr val="tx1"/>
                </a:solidFill>
              </a:rPr>
              <a:t>– your memories of kindergarten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Blocking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inaccessibility of stored information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EX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That </a:t>
            </a:r>
            <a:r>
              <a:rPr lang="en-US" sz="2800" dirty="0">
                <a:solidFill>
                  <a:schemeClr val="tx1"/>
                </a:solidFill>
              </a:rPr>
              <a:t>actor’s name is on the </a:t>
            </a:r>
            <a:r>
              <a:rPr lang="en-US" sz="2800" i="1" dirty="0" smtClean="0">
                <a:solidFill>
                  <a:schemeClr val="tx1"/>
                </a:solidFill>
              </a:rPr>
              <a:t>tip-of-the-tongue </a:t>
            </a:r>
            <a:r>
              <a:rPr lang="en-US" sz="2800" dirty="0">
                <a:solidFill>
                  <a:schemeClr val="tx1"/>
                </a:solidFill>
              </a:rPr>
              <a:t>but you can’t get it out</a:t>
            </a:r>
          </a:p>
        </p:txBody>
      </p:sp>
    </p:spTree>
    <p:extLst>
      <p:ext uri="{BB962C8B-B14F-4D97-AF65-F5344CB8AC3E}">
        <p14:creationId xmlns:p14="http://schemas.microsoft.com/office/powerpoint/2010/main" val="2895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3965"/>
            <a:ext cx="10972800" cy="58782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Forgetting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7929"/>
            <a:ext cx="10972800" cy="518660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Schacter’s</a:t>
            </a:r>
            <a:r>
              <a:rPr lang="en-US" b="1" dirty="0" smtClean="0">
                <a:solidFill>
                  <a:srgbClr val="C00000"/>
                </a:solidFill>
              </a:rPr>
              <a:t> 7 </a:t>
            </a:r>
            <a:r>
              <a:rPr lang="en-US" b="1" dirty="0">
                <a:solidFill>
                  <a:srgbClr val="C00000"/>
                </a:solidFill>
              </a:rPr>
              <a:t>ways our memories fail us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Three sins of distortion  </a:t>
            </a:r>
            <a:endParaRPr lang="en-US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Misattribution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confusing the source of information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EX</a:t>
            </a:r>
            <a:r>
              <a:rPr lang="en-US" sz="2800" dirty="0">
                <a:solidFill>
                  <a:schemeClr val="tx1"/>
                </a:solidFill>
              </a:rPr>
              <a:t>: put word’s in someone else’s mouth, think </a:t>
            </a:r>
            <a:r>
              <a:rPr lang="en-US" sz="2800" dirty="0" smtClean="0">
                <a:solidFill>
                  <a:schemeClr val="tx1"/>
                </a:solidFill>
              </a:rPr>
              <a:t>a dream </a:t>
            </a:r>
            <a:r>
              <a:rPr lang="en-US" sz="2800" dirty="0">
                <a:solidFill>
                  <a:schemeClr val="tx1"/>
                </a:solidFill>
              </a:rPr>
              <a:t>was real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Suggestibility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lingering effects of misinformation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EX</a:t>
            </a:r>
            <a:r>
              <a:rPr lang="en-US" sz="2800" dirty="0">
                <a:solidFill>
                  <a:schemeClr val="tx1"/>
                </a:solidFill>
              </a:rPr>
              <a:t>: “Did </a:t>
            </a:r>
            <a:r>
              <a:rPr lang="en-US" sz="2800" dirty="0" smtClean="0">
                <a:solidFill>
                  <a:schemeClr val="tx1"/>
                </a:solidFill>
              </a:rPr>
              <a:t>the teacher call you stupid?” </a:t>
            </a:r>
            <a:r>
              <a:rPr lang="en-US" sz="2800" dirty="0">
                <a:solidFill>
                  <a:schemeClr val="tx1"/>
                </a:solidFill>
              </a:rPr>
              <a:t>becomes </a:t>
            </a:r>
            <a:r>
              <a:rPr lang="en-US" sz="2800" dirty="0" smtClean="0">
                <a:solidFill>
                  <a:schemeClr val="tx1"/>
                </a:solidFill>
              </a:rPr>
              <a:t>false reality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Bias </a:t>
            </a:r>
            <a:r>
              <a:rPr lang="en-US" sz="2800" dirty="0">
                <a:solidFill>
                  <a:schemeClr val="tx1"/>
                </a:solidFill>
              </a:rPr>
              <a:t>– belief-colored recollections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EX</a:t>
            </a:r>
            <a:r>
              <a:rPr lang="en-US" sz="2800" dirty="0">
                <a:solidFill>
                  <a:schemeClr val="tx1"/>
                </a:solidFill>
              </a:rPr>
              <a:t>: current feelings about something may color </a:t>
            </a:r>
            <a:r>
              <a:rPr lang="en-US" sz="2800" dirty="0" smtClean="0">
                <a:solidFill>
                  <a:schemeClr val="tx1"/>
                </a:solidFill>
              </a:rPr>
              <a:t>our recalled </a:t>
            </a:r>
            <a:r>
              <a:rPr lang="en-US" sz="2800" dirty="0">
                <a:solidFill>
                  <a:schemeClr val="tx1"/>
                </a:solidFill>
              </a:rPr>
              <a:t>initial feelings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b="1" dirty="0" smtClean="0">
                <a:solidFill>
                  <a:srgbClr val="C00000"/>
                </a:solidFill>
              </a:rPr>
              <a:t>One Sin </a:t>
            </a:r>
            <a:r>
              <a:rPr lang="en-US" b="1" dirty="0">
                <a:solidFill>
                  <a:srgbClr val="C00000"/>
                </a:solidFill>
              </a:rPr>
              <a:t>of intrusion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Persistence </a:t>
            </a:r>
            <a:r>
              <a:rPr lang="en-US" sz="2800" dirty="0">
                <a:solidFill>
                  <a:schemeClr val="tx1"/>
                </a:solidFill>
              </a:rPr>
              <a:t>– unwanted memories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EX</a:t>
            </a:r>
            <a:r>
              <a:rPr lang="en-US" sz="2800" dirty="0">
                <a:solidFill>
                  <a:schemeClr val="tx1"/>
                </a:solidFill>
              </a:rPr>
              <a:t>: haunted by images of traumatic </a:t>
            </a:r>
            <a:r>
              <a:rPr lang="en-US" sz="2800" dirty="0" smtClean="0">
                <a:solidFill>
                  <a:schemeClr val="tx1"/>
                </a:solidFill>
              </a:rPr>
              <a:t>events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Chaos - 100 word story - Creatika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12" y="693965"/>
            <a:ext cx="1885269" cy="18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2371"/>
            <a:ext cx="109728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Forgetting – Why we can’t remember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7543"/>
            <a:ext cx="10972800" cy="5006993"/>
          </a:xfrm>
        </p:spPr>
        <p:txBody>
          <a:bodyPr>
            <a:normAutofit/>
          </a:bodyPr>
          <a:lstStyle/>
          <a:p>
            <a:pPr marL="576263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Sometimes we </a:t>
            </a:r>
            <a:r>
              <a:rPr lang="en-US" dirty="0" smtClean="0">
                <a:solidFill>
                  <a:schemeClr val="tx1"/>
                </a:solidFill>
              </a:rPr>
              <a:t>fail to encode </a:t>
            </a:r>
            <a:r>
              <a:rPr lang="en-US" dirty="0" smtClean="0">
                <a:solidFill>
                  <a:schemeClr val="tx1"/>
                </a:solidFill>
              </a:rPr>
              <a:t>so </a:t>
            </a:r>
            <a:r>
              <a:rPr lang="en-US" dirty="0" smtClean="0">
                <a:solidFill>
                  <a:schemeClr val="tx1"/>
                </a:solidFill>
              </a:rPr>
              <a:t>the info never enters our long-term memory </a:t>
            </a:r>
            <a:endParaRPr lang="en-US" dirty="0">
              <a:solidFill>
                <a:schemeClr val="tx1"/>
              </a:solidFill>
            </a:endParaRPr>
          </a:p>
          <a:p>
            <a:pPr marL="576263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Older </a:t>
            </a:r>
            <a:r>
              <a:rPr lang="en-US" dirty="0">
                <a:solidFill>
                  <a:schemeClr val="tx1"/>
                </a:solidFill>
              </a:rPr>
              <a:t>age </a:t>
            </a:r>
            <a:r>
              <a:rPr lang="en-US" dirty="0" smtClean="0">
                <a:solidFill>
                  <a:schemeClr val="tx1"/>
                </a:solidFill>
              </a:rPr>
              <a:t>can effect encoding efficiency</a:t>
            </a:r>
            <a:endParaRPr lang="en-US" dirty="0">
              <a:solidFill>
                <a:schemeClr val="tx1"/>
              </a:solidFill>
            </a:endParaRPr>
          </a:p>
          <a:p>
            <a:pPr marL="576263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selectively attend to </a:t>
            </a:r>
            <a:r>
              <a:rPr lang="en-US" dirty="0" smtClean="0">
                <a:solidFill>
                  <a:schemeClr val="tx1"/>
                </a:solidFill>
              </a:rPr>
              <a:t>only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few stimuli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Ebbinghaus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Forgetting Curve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>
                <a:solidFill>
                  <a:schemeClr val="tx1"/>
                </a:solidFill>
              </a:rPr>
              <a:t>Forgetting is at first rapid then levels off over </a:t>
            </a:r>
            <a:r>
              <a:rPr lang="en-US" dirty="0" smtClean="0">
                <a:solidFill>
                  <a:schemeClr val="tx1"/>
                </a:solidFill>
              </a:rPr>
              <a:t>time (study of the duration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stored memories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Spanish 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Why</a:t>
            </a:r>
            <a:r>
              <a:rPr lang="en-US" dirty="0">
                <a:solidFill>
                  <a:schemeClr val="tx1"/>
                </a:solidFill>
              </a:rPr>
              <a:t>?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Storage </a:t>
            </a:r>
            <a:r>
              <a:rPr lang="en-US" b="1" dirty="0">
                <a:solidFill>
                  <a:srgbClr val="C00000"/>
                </a:solidFill>
              </a:rPr>
              <a:t>decay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gradual </a:t>
            </a:r>
            <a:r>
              <a:rPr lang="en-US" dirty="0">
                <a:solidFill>
                  <a:schemeClr val="tx1"/>
                </a:solidFill>
              </a:rPr>
              <a:t>fading of physical memory trace </a:t>
            </a:r>
            <a:r>
              <a:rPr lang="en-US" dirty="0" smtClean="0">
                <a:solidFill>
                  <a:schemeClr val="tx1"/>
                </a:solidFill>
              </a:rPr>
              <a:t>(memories </a:t>
            </a:r>
            <a:r>
              <a:rPr lang="en-US" dirty="0">
                <a:solidFill>
                  <a:schemeClr val="tx1"/>
                </a:solidFill>
              </a:rPr>
              <a:t>may </a:t>
            </a:r>
            <a:r>
              <a:rPr lang="en-US" dirty="0" smtClean="0">
                <a:solidFill>
                  <a:schemeClr val="tx1"/>
                </a:solidFill>
              </a:rPr>
              <a:t>fade </a:t>
            </a:r>
            <a:r>
              <a:rPr lang="en-US" dirty="0">
                <a:solidFill>
                  <a:schemeClr val="tx1"/>
                </a:solidFill>
              </a:rPr>
              <a:t>over </a:t>
            </a:r>
            <a:r>
              <a:rPr lang="en-US" dirty="0" smtClean="0">
                <a:solidFill>
                  <a:schemeClr val="tx1"/>
                </a:solidFill>
              </a:rPr>
              <a:t>time)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Accumulation </a:t>
            </a:r>
            <a:r>
              <a:rPr lang="en-US" dirty="0">
                <a:solidFill>
                  <a:schemeClr val="tx1"/>
                </a:solidFill>
              </a:rPr>
              <a:t>of learning </a:t>
            </a:r>
            <a:r>
              <a:rPr lang="en-US" dirty="0" smtClean="0">
                <a:solidFill>
                  <a:schemeClr val="tx1"/>
                </a:solidFill>
              </a:rPr>
              <a:t>disrupts </a:t>
            </a:r>
            <a:r>
              <a:rPr lang="en-US" dirty="0">
                <a:solidFill>
                  <a:schemeClr val="tx1"/>
                </a:solidFill>
              </a:rPr>
              <a:t>our retrieval</a:t>
            </a:r>
          </a:p>
        </p:txBody>
      </p:sp>
    </p:spTree>
    <p:extLst>
      <p:ext uri="{BB962C8B-B14F-4D97-AF65-F5344CB8AC3E}">
        <p14:creationId xmlns:p14="http://schemas.microsoft.com/office/powerpoint/2010/main" val="33559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" y="889907"/>
            <a:ext cx="10972800" cy="53884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Retrieval Failure - Interference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1021"/>
            <a:ext cx="10972800" cy="4933515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Pr</a:t>
            </a:r>
            <a:r>
              <a:rPr lang="en-US" b="1" dirty="0">
                <a:solidFill>
                  <a:srgbClr val="C00000"/>
                </a:solidFill>
              </a:rPr>
              <a:t>oactive interference </a:t>
            </a:r>
            <a:r>
              <a:rPr lang="en-US" dirty="0" smtClean="0">
                <a:solidFill>
                  <a:schemeClr val="tx1"/>
                </a:solidFill>
              </a:rPr>
              <a:t>– (</a:t>
            </a:r>
            <a:r>
              <a:rPr lang="en-US" b="1" dirty="0" smtClean="0">
                <a:solidFill>
                  <a:srgbClr val="C00000"/>
                </a:solidFill>
              </a:rPr>
              <a:t>Pr</a:t>
            </a:r>
            <a:r>
              <a:rPr lang="en-US" dirty="0" smtClean="0">
                <a:solidFill>
                  <a:schemeClr val="tx1"/>
                </a:solidFill>
              </a:rPr>
              <a:t>evious) the </a:t>
            </a:r>
            <a:r>
              <a:rPr lang="en-US" dirty="0">
                <a:solidFill>
                  <a:schemeClr val="tx1"/>
                </a:solidFill>
              </a:rPr>
              <a:t>disruptive effect of </a:t>
            </a:r>
            <a:r>
              <a:rPr lang="en-US" b="1" dirty="0">
                <a:solidFill>
                  <a:schemeClr val="tx1"/>
                </a:solidFill>
              </a:rPr>
              <a:t>prior learning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 the </a:t>
            </a:r>
            <a:r>
              <a:rPr lang="en-US" dirty="0">
                <a:solidFill>
                  <a:schemeClr val="tx1"/>
                </a:solidFill>
              </a:rPr>
              <a:t>recall of new information.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last year’s locker combination, old passwords, old address, driving a new car - prevent you from remembering new info</a:t>
            </a:r>
          </a:p>
          <a:p>
            <a:pPr marL="400050" lvl="1" indent="-228600"/>
            <a:r>
              <a:rPr lang="en-US" b="1" i="1" dirty="0" smtClean="0">
                <a:solidFill>
                  <a:srgbClr val="C00000"/>
                </a:solidFill>
              </a:rPr>
              <a:t>Note </a:t>
            </a:r>
            <a:r>
              <a:rPr lang="en-US" b="1" dirty="0" smtClean="0">
                <a:solidFill>
                  <a:srgbClr val="C00000"/>
                </a:solidFill>
              </a:rPr>
              <a:t>- Positive transfer </a:t>
            </a:r>
            <a:r>
              <a:rPr lang="en-US" dirty="0" smtClean="0">
                <a:solidFill>
                  <a:schemeClr val="tx1"/>
                </a:solidFill>
              </a:rPr>
              <a:t>– old info can facilitate learning of new info.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rgbClr val="C00000"/>
                </a:solidFill>
              </a:rPr>
              <a:t>Re</a:t>
            </a:r>
            <a:r>
              <a:rPr lang="en-US" b="1" dirty="0" smtClean="0">
                <a:solidFill>
                  <a:srgbClr val="C00000"/>
                </a:solidFill>
              </a:rPr>
              <a:t>troactive </a:t>
            </a:r>
            <a:r>
              <a:rPr lang="en-US" b="1" dirty="0">
                <a:solidFill>
                  <a:srgbClr val="C00000"/>
                </a:solidFill>
              </a:rPr>
              <a:t>interference </a:t>
            </a:r>
            <a:r>
              <a:rPr lang="en-US" dirty="0" smtClean="0">
                <a:solidFill>
                  <a:schemeClr val="tx1"/>
                </a:solidFill>
              </a:rPr>
              <a:t>– (</a:t>
            </a:r>
            <a:r>
              <a:rPr lang="en-US" b="1" dirty="0" smtClean="0">
                <a:solidFill>
                  <a:srgbClr val="C00000"/>
                </a:solidFill>
              </a:rPr>
              <a:t>Re</a:t>
            </a:r>
            <a:r>
              <a:rPr lang="en-US" dirty="0" smtClean="0">
                <a:solidFill>
                  <a:schemeClr val="tx1"/>
                </a:solidFill>
              </a:rPr>
              <a:t>cent) the </a:t>
            </a:r>
            <a:r>
              <a:rPr lang="en-US" dirty="0">
                <a:solidFill>
                  <a:schemeClr val="tx1"/>
                </a:solidFill>
              </a:rPr>
              <a:t>disruptive effect of </a:t>
            </a:r>
            <a:r>
              <a:rPr lang="en-US" b="1" dirty="0">
                <a:solidFill>
                  <a:schemeClr val="tx1"/>
                </a:solidFill>
              </a:rPr>
              <a:t>new </a:t>
            </a:r>
            <a:r>
              <a:rPr lang="en-US" b="1" dirty="0" smtClean="0">
                <a:solidFill>
                  <a:schemeClr val="tx1"/>
                </a:solidFill>
              </a:rPr>
              <a:t>learning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the recall of old information.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EX: can’t remember old phone number, last year’s students, algebra 2, last chapter’s terms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he IPKat: Is the &quot;inscrutable patent bar&quot; unlikely to se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889907"/>
            <a:ext cx="1537607" cy="1537607"/>
          </a:xfrm>
          <a:prstGeom prst="rect">
            <a:avLst/>
          </a:prstGeom>
        </p:spPr>
      </p:pic>
      <p:pic>
        <p:nvPicPr>
          <p:cNvPr id="5" name="Picture 4" descr="Can you be liable for third-party copyright infringement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34" y="5076823"/>
            <a:ext cx="2390775" cy="1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1935"/>
            <a:ext cx="10972800" cy="56856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Misinformation &amp; Imagination Effects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0393"/>
            <a:ext cx="10034016" cy="506414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often construct our memories as we encode them, and we may also alter our memories as we retrieve them.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Misinformation effect </a:t>
            </a:r>
            <a:r>
              <a:rPr lang="en-US" dirty="0" smtClean="0">
                <a:solidFill>
                  <a:schemeClr val="tx1"/>
                </a:solidFill>
              </a:rPr>
              <a:t>– after exposure to subtle misinformation, many people misremember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Over time, it may become impossible to discriminate between real memories and suggested memories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fill in the gaps with guesses and assumptions (confabulation)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Other’s vivid retelling of an event can often implant false memories</a:t>
            </a:r>
          </a:p>
        </p:txBody>
      </p:sp>
      <p:pic>
        <p:nvPicPr>
          <p:cNvPr id="4" name="Picture 3" descr="My false memory associated with ten-pin bowling gam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66" y="4456194"/>
            <a:ext cx="1898034" cy="21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7250"/>
            <a:ext cx="10972800" cy="579664"/>
          </a:xfrm>
        </p:spPr>
        <p:txBody>
          <a:bodyPr>
            <a:normAutofit/>
          </a:bodyPr>
          <a:lstStyle/>
          <a:p>
            <a:r>
              <a:rPr lang="en-US" sz="3200" b="1" dirty="0"/>
              <a:t>Misinformation &amp; Imagination Effects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690007"/>
            <a:ext cx="11141529" cy="488452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Elizabeth Loftus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leading memory construction experimenter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an experiment, </a:t>
            </a:r>
            <a:r>
              <a:rPr lang="en-US" dirty="0" smtClean="0">
                <a:solidFill>
                  <a:schemeClr val="tx1"/>
                </a:solidFill>
              </a:rPr>
              <a:t>asked </a:t>
            </a:r>
            <a:r>
              <a:rPr lang="en-US" i="1" dirty="0" smtClean="0">
                <a:solidFill>
                  <a:schemeClr val="tx1"/>
                </a:solidFill>
              </a:rPr>
              <a:t>eyewitnesses: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: “How fast were the cars </a:t>
            </a:r>
            <a:r>
              <a:rPr lang="en-US" dirty="0" smtClean="0">
                <a:solidFill>
                  <a:schemeClr val="tx1"/>
                </a:solidFill>
              </a:rPr>
              <a:t>going when </a:t>
            </a:r>
            <a:r>
              <a:rPr lang="en-US" dirty="0">
                <a:solidFill>
                  <a:schemeClr val="tx1"/>
                </a:solidFill>
              </a:rPr>
              <a:t>they </a:t>
            </a:r>
            <a:r>
              <a:rPr lang="en-US" i="1" dirty="0">
                <a:solidFill>
                  <a:schemeClr val="tx1"/>
                </a:solidFill>
              </a:rPr>
              <a:t>hit </a:t>
            </a:r>
            <a:r>
              <a:rPr lang="en-US" dirty="0">
                <a:solidFill>
                  <a:schemeClr val="tx1"/>
                </a:solidFill>
              </a:rPr>
              <a:t>each other?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: “How fast were the cars </a:t>
            </a:r>
            <a:r>
              <a:rPr lang="en-US" dirty="0" smtClean="0">
                <a:solidFill>
                  <a:schemeClr val="tx1"/>
                </a:solidFill>
              </a:rPr>
              <a:t>going when </a:t>
            </a:r>
            <a:r>
              <a:rPr lang="en-US" dirty="0">
                <a:solidFill>
                  <a:schemeClr val="tx1"/>
                </a:solidFill>
              </a:rPr>
              <a:t>they </a:t>
            </a:r>
            <a:r>
              <a:rPr lang="en-US" i="1" dirty="0">
                <a:solidFill>
                  <a:schemeClr val="tx1"/>
                </a:solidFill>
              </a:rPr>
              <a:t>smashed </a:t>
            </a:r>
            <a:r>
              <a:rPr lang="en-US" dirty="0">
                <a:solidFill>
                  <a:schemeClr val="tx1"/>
                </a:solidFill>
              </a:rPr>
              <a:t>into </a:t>
            </a:r>
            <a:r>
              <a:rPr lang="en-US" dirty="0" smtClean="0">
                <a:solidFill>
                  <a:schemeClr val="tx1"/>
                </a:solidFill>
              </a:rPr>
              <a:t>each other</a:t>
            </a:r>
            <a:r>
              <a:rPr lang="en-US" dirty="0">
                <a:solidFill>
                  <a:schemeClr val="tx1"/>
                </a:solidFill>
              </a:rPr>
              <a:t>?”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>
                <a:solidFill>
                  <a:schemeClr val="tx1"/>
                </a:solidFill>
              </a:rPr>
              <a:t>reported seeing broken </a:t>
            </a:r>
            <a:r>
              <a:rPr lang="en-US" dirty="0" smtClean="0">
                <a:solidFill>
                  <a:schemeClr val="tx1"/>
                </a:solidFill>
              </a:rPr>
              <a:t>glass when </a:t>
            </a:r>
            <a:r>
              <a:rPr lang="en-US" dirty="0">
                <a:solidFill>
                  <a:schemeClr val="tx1"/>
                </a:solidFill>
              </a:rPr>
              <a:t>they </a:t>
            </a:r>
            <a:r>
              <a:rPr lang="en-US" dirty="0" smtClean="0">
                <a:solidFill>
                  <a:schemeClr val="tx1"/>
                </a:solidFill>
              </a:rPr>
              <a:t>didn’t. </a:t>
            </a:r>
            <a:r>
              <a:rPr lang="en-US" dirty="0">
                <a:solidFill>
                  <a:schemeClr val="tx1"/>
                </a:solidFill>
              </a:rPr>
              <a:t>(Leading question)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42" y="710294"/>
            <a:ext cx="1967505" cy="2153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753" y="4122963"/>
            <a:ext cx="7256729" cy="25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1014414"/>
            <a:ext cx="10972800" cy="7429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Atkinson-Shiffrin Three-Stage </a:t>
            </a:r>
            <a:r>
              <a:rPr lang="en-US" b="1" dirty="0" smtClean="0">
                <a:solidFill>
                  <a:srgbClr val="002060"/>
                </a:solidFill>
              </a:rPr>
              <a:t>Model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6" y="1885951"/>
            <a:ext cx="10477500" cy="46171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According to this model, forming memories involves 3 separate systems characterized by time frames:</a:t>
            </a:r>
          </a:p>
          <a:p>
            <a:pPr lvl="2" defTabSz="184150">
              <a:buFont typeface="Arial" panose="020B0604020202020204" pitchFamily="34" charset="0"/>
              <a:buChar char="•"/>
              <a:tabLst>
                <a:tab pos="971550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Sensory memory </a:t>
            </a:r>
            <a:r>
              <a:rPr lang="en-US" sz="2800" b="1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fraction of a second to several seconds</a:t>
            </a:r>
          </a:p>
          <a:p>
            <a:pPr lvl="2" defTabSz="184150">
              <a:buFont typeface="Arial" panose="020B0604020202020204" pitchFamily="34" charset="0"/>
              <a:buChar char="•"/>
              <a:tabLst>
                <a:tab pos="971550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Short-term memory </a:t>
            </a:r>
            <a:r>
              <a:rPr lang="en-US" sz="2800" b="1" dirty="0" smtClean="0">
                <a:solidFill>
                  <a:schemeClr val="tx1"/>
                </a:solidFill>
              </a:rPr>
              <a:t>-  </a:t>
            </a:r>
            <a:r>
              <a:rPr lang="en-US" sz="2800" dirty="0" smtClean="0">
                <a:solidFill>
                  <a:schemeClr val="tx1"/>
                </a:solidFill>
              </a:rPr>
              <a:t>up to 30 seconds</a:t>
            </a:r>
          </a:p>
          <a:p>
            <a:pPr lvl="2" defTabSz="184150">
              <a:buFont typeface="Arial" panose="020B0604020202020204" pitchFamily="34" charset="0"/>
              <a:buChar char="•"/>
              <a:tabLst>
                <a:tab pos="971550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Long-term memory </a:t>
            </a:r>
            <a:r>
              <a:rPr lang="en-US" sz="2800" b="1" dirty="0" smtClean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relatively permanent</a:t>
            </a:r>
          </a:p>
          <a:p>
            <a:pPr lvl="2" defTabSz="184150">
              <a:buFont typeface="Arial" panose="020B0604020202020204" pitchFamily="34" charset="0"/>
              <a:buChar char="•"/>
              <a:tabLst>
                <a:tab pos="971550" algn="l"/>
              </a:tabLst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3" y="4426649"/>
            <a:ext cx="76200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5143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Source Amnesia (Source Misattribution)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129"/>
            <a:ext cx="8893629" cy="472940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Source amnesia </a:t>
            </a:r>
            <a:r>
              <a:rPr lang="en-US" dirty="0" smtClean="0">
                <a:solidFill>
                  <a:schemeClr val="tx1"/>
                </a:solidFill>
              </a:rPr>
              <a:t>occurs when we attribute a memory to the wrong source.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may hear something and later recall that we saw it or were there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Thinking </a:t>
            </a:r>
            <a:r>
              <a:rPr lang="en-US" altLang="en-US" dirty="0">
                <a:solidFill>
                  <a:schemeClr val="tx1"/>
                </a:solidFill>
              </a:rPr>
              <a:t>that something you imagined really happened.</a:t>
            </a:r>
            <a:r>
              <a:rPr lang="en-US" altLang="en-US" dirty="0"/>
              <a:t>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 retain the memory of an event, but not the context in which we acquired it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136" y="2388019"/>
            <a:ext cx="2446778" cy="24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56333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Discerning True and False Memories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63486"/>
            <a:ext cx="10972800" cy="4811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can’t be sure whether a memory is real by how it feels.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False memories created by suggested misinformation and misattributed sources may feel as real as true memories and may be very persistent.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Cognitive Interview technique – witnesses are asked to visualize the scene.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After witness tells in detail, detectives can ask evocative follow-up questions.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Accurate recall increases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835" y="4461796"/>
            <a:ext cx="2599330" cy="18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43" y="832757"/>
            <a:ext cx="10972800" cy="65314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Children’s Eyewitness Recall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0007"/>
            <a:ext cx="10972800" cy="48845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Memories can be “enhanced” by leading questions that can plant false memories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Children are highly suggestible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less leading questions are asked, more accurate information is given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Children’s frontal lobes are not fully matured and are more susceptible to false memories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hildren Who Question Everything Likely to be Secure an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45" y="4629151"/>
            <a:ext cx="2662906" cy="17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3013" y="771525"/>
            <a:ext cx="9401175" cy="5957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5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2" y="623041"/>
            <a:ext cx="10739437" cy="752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</a:rPr>
              <a:t>Sensory Memory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57350"/>
            <a:ext cx="10972800" cy="49171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immediate, very brief recording of sensory information in the memory system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 you experience your world, your brain operates in </a:t>
            </a:r>
            <a:r>
              <a:rPr lang="en-US" b="1" dirty="0" smtClean="0">
                <a:solidFill>
                  <a:srgbClr val="C00000"/>
                </a:solidFill>
              </a:rPr>
              <a:t>parallel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b="1" dirty="0" smtClean="0">
                <a:solidFill>
                  <a:srgbClr val="C00000"/>
                </a:solidFill>
              </a:rPr>
              <a:t>dual processing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Info. is held in sensory memory for less than a second – most will leave our brains unless we tend to it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Includes both </a:t>
            </a:r>
            <a:r>
              <a:rPr lang="en-US" b="1" dirty="0" smtClean="0">
                <a:solidFill>
                  <a:srgbClr val="C00000"/>
                </a:solidFill>
              </a:rPr>
              <a:t>echoic (auditory)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iconic (visual) </a:t>
            </a:r>
            <a:r>
              <a:rPr lang="en-US" dirty="0" smtClean="0">
                <a:solidFill>
                  <a:schemeClr val="tx1"/>
                </a:solidFill>
              </a:rPr>
              <a:t>memory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4872036"/>
            <a:ext cx="1281112" cy="1528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69" y="4872036"/>
            <a:ext cx="19050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7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3385"/>
            <a:ext cx="10972800" cy="738554"/>
          </a:xfrm>
        </p:spPr>
        <p:txBody>
          <a:bodyPr>
            <a:normAutofit/>
          </a:bodyPr>
          <a:lstStyle/>
          <a:p>
            <a:r>
              <a:rPr lang="en-US" b="1" dirty="0" smtClean="0"/>
              <a:t>Information Processing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1939"/>
            <a:ext cx="10972800" cy="5132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George Sperling’s Memory Experiment –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Presented a series of 9 letters in 3 rows for a brief moment. 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Revealed that we have a fleeting photographic memory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Iconic memory </a:t>
            </a:r>
            <a:r>
              <a:rPr lang="en-US" sz="2800" dirty="0" smtClean="0">
                <a:solidFill>
                  <a:schemeClr val="tx1"/>
                </a:solidFill>
              </a:rPr>
              <a:t>(Visual sensory memory) – </a:t>
            </a:r>
            <a:r>
              <a:rPr lang="en-US" sz="2800" dirty="0">
                <a:solidFill>
                  <a:schemeClr val="tx1"/>
                </a:solidFill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ur eyes register an exact representation of what we see for a split second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Echoic memory </a:t>
            </a:r>
            <a:r>
              <a:rPr lang="en-US" sz="2800" dirty="0" smtClean="0">
                <a:solidFill>
                  <a:schemeClr val="tx1"/>
                </a:solidFill>
              </a:rPr>
              <a:t>(Auditory sensory memory) If attention is elsewhere, sounds &amp; words can be recalled within 3-4 seconds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361" y="4678351"/>
            <a:ext cx="2476626" cy="18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447" y="1915344"/>
            <a:ext cx="3180763" cy="2040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5814"/>
            <a:ext cx="10972800" cy="7000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Short-Term Memory (Working Memory)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14501"/>
            <a:ext cx="8795658" cy="4860036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Consists of information we are currently working with and are aware of in our consciousness</a:t>
            </a:r>
          </a:p>
          <a:p>
            <a:pPr marL="635508" lvl="1" indent="-32385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800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Temporary = 10-30 </a:t>
            </a:r>
            <a:r>
              <a:rPr lang="en-US" sz="2800" dirty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Seconds </a:t>
            </a:r>
          </a:p>
          <a:p>
            <a:pPr marL="635508" lvl="1" indent="-32385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Limited </a:t>
            </a:r>
            <a:r>
              <a:rPr lang="en-US" sz="2800" dirty="0">
                <a:solidFill>
                  <a:schemeClr val="tx1"/>
                </a:solidFill>
              </a:rPr>
              <a:t>to 7 +/- 2 units of info. </a:t>
            </a:r>
            <a:r>
              <a:rPr lang="en-US" sz="2800" i="1" dirty="0">
                <a:solidFill>
                  <a:srgbClr val="C00000"/>
                </a:solidFill>
              </a:rPr>
              <a:t>(Magical Number </a:t>
            </a:r>
            <a:r>
              <a:rPr lang="en-US" sz="2800" i="1" dirty="0" smtClean="0">
                <a:solidFill>
                  <a:srgbClr val="C00000"/>
                </a:solidFill>
              </a:rPr>
              <a:t>Seven - </a:t>
            </a:r>
            <a:r>
              <a:rPr lang="en-US" sz="2800" dirty="0">
                <a:solidFill>
                  <a:srgbClr val="C00000"/>
                </a:solidFill>
              </a:rPr>
              <a:t>George </a:t>
            </a:r>
            <a:r>
              <a:rPr lang="en-US" sz="2800" dirty="0" smtClean="0">
                <a:solidFill>
                  <a:srgbClr val="C00000"/>
                </a:solidFill>
              </a:rPr>
              <a:t>Miller)</a:t>
            </a:r>
            <a:endParaRPr lang="en-US" sz="2800" dirty="0" smtClean="0">
              <a:solidFill>
                <a:srgbClr val="C00000"/>
              </a:solidFill>
              <a:ea typeface="PT Sans"/>
              <a:cs typeface="PT Sans"/>
              <a:sym typeface="PT Sans"/>
            </a:endParaRPr>
          </a:p>
          <a:p>
            <a:pPr marL="635508" lvl="1" indent="-32385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800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Limit can be expanded through </a:t>
            </a:r>
            <a:r>
              <a:rPr lang="en-US" sz="2800" b="1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chunking</a:t>
            </a:r>
            <a:r>
              <a:rPr lang="en-US" sz="2800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 (grouping) </a:t>
            </a:r>
          </a:p>
          <a:p>
            <a:pPr marL="635508" lvl="1" indent="-32385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800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Use maintenance </a:t>
            </a:r>
            <a:r>
              <a:rPr lang="en-US" sz="2800" b="1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rehearsal </a:t>
            </a:r>
            <a:r>
              <a:rPr lang="en-US" sz="2800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(repeating) to prolong its presence in STM </a:t>
            </a:r>
          </a:p>
          <a:p>
            <a:pPr marL="635508" lvl="1" indent="-32385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800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The </a:t>
            </a:r>
            <a:r>
              <a:rPr lang="en-US" sz="2800" dirty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info will be stored </a:t>
            </a:r>
            <a:r>
              <a:rPr lang="en-US" sz="2800" dirty="0" smtClean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in </a:t>
            </a:r>
            <a:r>
              <a:rPr lang="en-US" sz="2800" dirty="0">
                <a:solidFill>
                  <a:schemeClr val="dk1"/>
                </a:solidFill>
                <a:ea typeface="PT Sans"/>
                <a:cs typeface="PT Sans"/>
                <a:sym typeface="PT Sans"/>
              </a:rPr>
              <a:t>long-term memory or forgotten.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619" y="3827969"/>
            <a:ext cx="2889591" cy="27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988" y="1171575"/>
            <a:ext cx="4279099" cy="533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5825"/>
            <a:ext cx="10972800" cy="5715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Encoding Information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8788"/>
            <a:ext cx="6504388" cy="48457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Automatic processing </a:t>
            </a:r>
            <a:r>
              <a:rPr lang="en-US" dirty="0"/>
              <a:t>- </a:t>
            </a:r>
            <a:r>
              <a:rPr lang="en-US" dirty="0">
                <a:solidFill>
                  <a:schemeClr val="tx1"/>
                </a:solidFill>
              </a:rPr>
              <a:t>unconscious encoding </a:t>
            </a:r>
            <a:r>
              <a:rPr lang="en-US" dirty="0" smtClean="0">
                <a:solidFill>
                  <a:schemeClr val="tx1"/>
                </a:solidFill>
              </a:rPr>
              <a:t>of incidental </a:t>
            </a:r>
            <a:r>
              <a:rPr lang="en-US" dirty="0">
                <a:solidFill>
                  <a:schemeClr val="tx1"/>
                </a:solidFill>
              </a:rPr>
              <a:t>information, such </a:t>
            </a:r>
            <a:r>
              <a:rPr lang="en-US" dirty="0" smtClean="0">
                <a:solidFill>
                  <a:schemeClr val="tx1"/>
                </a:solidFill>
              </a:rPr>
              <a:t>as:</a:t>
            </a:r>
          </a:p>
          <a:p>
            <a:pPr lvl="4"/>
            <a:r>
              <a:rPr lang="en-US" sz="2800" dirty="0" smtClean="0">
                <a:solidFill>
                  <a:schemeClr val="tx1"/>
                </a:solidFill>
              </a:rPr>
              <a:t>space</a:t>
            </a:r>
          </a:p>
          <a:p>
            <a:pPr lvl="4"/>
            <a:r>
              <a:rPr lang="en-US" sz="2800" dirty="0" smtClean="0">
                <a:solidFill>
                  <a:schemeClr val="tx1"/>
                </a:solidFill>
              </a:rPr>
              <a:t>time </a:t>
            </a:r>
          </a:p>
          <a:p>
            <a:pPr lvl="4"/>
            <a:r>
              <a:rPr lang="en-US" sz="2800" dirty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requency</a:t>
            </a:r>
          </a:p>
          <a:p>
            <a:pPr lvl="4"/>
            <a:r>
              <a:rPr lang="en-US" sz="2800" dirty="0">
                <a:solidFill>
                  <a:schemeClr val="tx1"/>
                </a:solidFill>
              </a:rPr>
              <a:t>w</a:t>
            </a:r>
            <a:r>
              <a:rPr lang="en-US" sz="2800" dirty="0" smtClean="0">
                <a:solidFill>
                  <a:schemeClr val="tx1"/>
                </a:solidFill>
              </a:rPr>
              <a:t>ell-learned info such as word meanings</a:t>
            </a:r>
          </a:p>
          <a:p>
            <a:pPr marL="342900" lvl="2" indent="-285750"/>
            <a:r>
              <a:rPr lang="en-US" sz="2800" dirty="0" smtClean="0">
                <a:solidFill>
                  <a:schemeClr val="tx1"/>
                </a:solidFill>
              </a:rPr>
              <a:t>Doesn’t interfere with ongoing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8004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2473</Words>
  <Application>Microsoft Office PowerPoint</Application>
  <PresentationFormat>Widescreen</PresentationFormat>
  <Paragraphs>264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Architects Daughter</vt:lpstr>
      <vt:lpstr>Arial</vt:lpstr>
      <vt:lpstr>Calibri</vt:lpstr>
      <vt:lpstr>Georgia</vt:lpstr>
      <vt:lpstr>PT Sans</vt:lpstr>
      <vt:lpstr>Wingdings 2</vt:lpstr>
      <vt:lpstr>Training presentation</vt:lpstr>
      <vt:lpstr>Chapter 9: Memory</vt:lpstr>
      <vt:lpstr>Memory </vt:lpstr>
      <vt:lpstr>Information Processing Model of Memory  </vt:lpstr>
      <vt:lpstr>Atkinson-Shiffrin Three-Stage Model</vt:lpstr>
      <vt:lpstr>PowerPoint Presentation</vt:lpstr>
      <vt:lpstr> Sensory Memory </vt:lpstr>
      <vt:lpstr>Information Processing </vt:lpstr>
      <vt:lpstr> Short-Term Memory (Working Memory)</vt:lpstr>
      <vt:lpstr>Encoding Information </vt:lpstr>
      <vt:lpstr>Encoding Information </vt:lpstr>
      <vt:lpstr>Encoding Information </vt:lpstr>
      <vt:lpstr>Encoding Information </vt:lpstr>
      <vt:lpstr>Ebbinghaus Retention Curve </vt:lpstr>
      <vt:lpstr>Encoding Information </vt:lpstr>
      <vt:lpstr>Encoding Meaning – Levels of Processing </vt:lpstr>
      <vt:lpstr>Encoding Meaning</vt:lpstr>
      <vt:lpstr>Encoding Meaning</vt:lpstr>
      <vt:lpstr>Encoding Meaning</vt:lpstr>
      <vt:lpstr> Information Processing Model of Memory   </vt:lpstr>
      <vt:lpstr> Information Processing Model of Memory    </vt:lpstr>
      <vt:lpstr>PowerPoint Presentation</vt:lpstr>
      <vt:lpstr>Storing Memories in the Brain – Synaptic Changes</vt:lpstr>
      <vt:lpstr>Storing Memories in the Brain – Synaptic Changes</vt:lpstr>
      <vt:lpstr>Storing Memories in the Brain - Stress Hormones </vt:lpstr>
      <vt:lpstr>Storing Implicit and Explicit Memories</vt:lpstr>
      <vt:lpstr>Storing Implicit and Explicit Memories</vt:lpstr>
      <vt:lpstr>Storing Implicit and Explicit Memories</vt:lpstr>
      <vt:lpstr>Memory Storage</vt:lpstr>
      <vt:lpstr>Retrieval: Getting Information Out </vt:lpstr>
      <vt:lpstr>Retrieval: Getting Information Out </vt:lpstr>
      <vt:lpstr>Retrieval: Getting Information Out </vt:lpstr>
      <vt:lpstr>Retrieval: Getting Information Out </vt:lpstr>
      <vt:lpstr>Retrieval: Getting Information Out </vt:lpstr>
      <vt:lpstr>Forgetting </vt:lpstr>
      <vt:lpstr>Forgetting</vt:lpstr>
      <vt:lpstr>Forgetting – Why we can’t remember </vt:lpstr>
      <vt:lpstr>Retrieval Failure - Interference </vt:lpstr>
      <vt:lpstr>Misinformation &amp; Imagination Effects</vt:lpstr>
      <vt:lpstr>Misinformation &amp; Imagination Effects</vt:lpstr>
      <vt:lpstr>Source Amnesia (Source Misattribution)</vt:lpstr>
      <vt:lpstr>Discerning True and False Memories</vt:lpstr>
      <vt:lpstr>Children’s Eyewitness Recall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Memory</dc:title>
  <dc:creator>Kim Goulding</dc:creator>
  <cp:lastModifiedBy>Windows User</cp:lastModifiedBy>
  <cp:revision>105</cp:revision>
  <cp:lastPrinted>2020-01-29T13:03:00Z</cp:lastPrinted>
  <dcterms:created xsi:type="dcterms:W3CDTF">2018-02-08T06:00:01Z</dcterms:created>
  <dcterms:modified xsi:type="dcterms:W3CDTF">2020-01-31T05:05:38Z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