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1963" y="2506407"/>
            <a:ext cx="57340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 smtClean="0"/>
              <a:t>Methods of Therapy</a:t>
            </a:r>
            <a:br>
              <a:rPr lang="en-US" sz="3600" b="1" dirty="0" smtClean="0"/>
            </a:br>
            <a:r>
              <a:rPr lang="en-US" sz="3200" b="1" i="1" dirty="0" smtClean="0"/>
              <a:t>Chapter 17</a:t>
            </a:r>
            <a:endParaRPr lang="en-US" sz="3200" b="1" i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1833"/>
          <a:stretch>
            <a:fillRect/>
          </a:stretch>
        </p:blipFill>
        <p:spPr>
          <a:xfrm>
            <a:off x="6738176" y="1297637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Humanistic Therapy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600200"/>
            <a:ext cx="10829925" cy="51435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2"/>
                </a:solidFill>
              </a:rPr>
              <a:t>Differ from the psychoanalytic perspective in 3 ways: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Focus </a:t>
            </a:r>
            <a:r>
              <a:rPr lang="en-US" sz="2800" dirty="0">
                <a:solidFill>
                  <a:schemeClr val="tx2"/>
                </a:solidFill>
              </a:rPr>
              <a:t>on fostering growth instead of relieving illness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Focus </a:t>
            </a:r>
            <a:r>
              <a:rPr lang="en-US" sz="2800" dirty="0">
                <a:solidFill>
                  <a:schemeClr val="tx2"/>
                </a:solidFill>
              </a:rPr>
              <a:t>on the present and future instead of the past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Emphasize </a:t>
            </a:r>
            <a:r>
              <a:rPr lang="en-US" sz="2800" dirty="0">
                <a:solidFill>
                  <a:schemeClr val="tx2"/>
                </a:solidFill>
              </a:rPr>
              <a:t>conscious thought as opposed to the </a:t>
            </a:r>
            <a:r>
              <a:rPr lang="en-US" sz="2800" dirty="0" smtClean="0">
                <a:solidFill>
                  <a:schemeClr val="tx2"/>
                </a:solidFill>
              </a:rPr>
              <a:t>unconscious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i="1" dirty="0">
                <a:solidFill>
                  <a:schemeClr val="tx2"/>
                </a:solidFill>
              </a:rPr>
              <a:t>Carl Rogers</a:t>
            </a:r>
            <a:r>
              <a:rPr lang="en-US" sz="2800" dirty="0">
                <a:solidFill>
                  <a:schemeClr val="tx2"/>
                </a:solidFill>
              </a:rPr>
              <a:t>, once a psychodynamic therapist, was upset with how formal and detached psychoanalysis had become and as a result became a humanistic </a:t>
            </a:r>
            <a:r>
              <a:rPr lang="en-US" sz="2800" dirty="0" smtClean="0">
                <a:solidFill>
                  <a:schemeClr val="tx2"/>
                </a:solidFill>
              </a:rPr>
              <a:t>therapist.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</a:t>
            </a:r>
            <a:r>
              <a:rPr lang="en-US" sz="2800" dirty="0" smtClean="0">
                <a:solidFill>
                  <a:schemeClr val="tx2"/>
                </a:solidFill>
              </a:rPr>
              <a:t>anted </a:t>
            </a:r>
            <a:r>
              <a:rPr lang="en-US" sz="2800" dirty="0">
                <a:solidFill>
                  <a:schemeClr val="tx2"/>
                </a:solidFill>
              </a:rPr>
              <a:t>to establish a therapeutic environment that encouraged growth and self-discovery by the client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Humanistic Therapy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1039653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Assumptions: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Treatment </a:t>
            </a:r>
            <a:r>
              <a:rPr lang="en-US" sz="2800" dirty="0">
                <a:solidFill>
                  <a:schemeClr val="tx2"/>
                </a:solidFill>
              </a:rPr>
              <a:t>is an encounter </a:t>
            </a:r>
            <a:r>
              <a:rPr lang="en-US" sz="2800" dirty="0" smtClean="0">
                <a:solidFill>
                  <a:schemeClr val="tx2"/>
                </a:solidFill>
              </a:rPr>
              <a:t>between equals </a:t>
            </a:r>
            <a:r>
              <a:rPr lang="en-US" sz="2800" dirty="0">
                <a:solidFill>
                  <a:schemeClr val="tx2"/>
                </a:solidFill>
              </a:rPr>
              <a:t>(not “cure” by “expert”)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Clients </a:t>
            </a:r>
            <a:r>
              <a:rPr lang="en-US" sz="2800" dirty="0">
                <a:solidFill>
                  <a:schemeClr val="tx2"/>
                </a:solidFill>
              </a:rPr>
              <a:t>improve </a:t>
            </a:r>
            <a:r>
              <a:rPr lang="en-US" sz="2800" dirty="0" smtClean="0">
                <a:solidFill>
                  <a:schemeClr val="tx2"/>
                </a:solidFill>
              </a:rPr>
              <a:t>on their own, given the right conditions </a:t>
            </a:r>
            <a:r>
              <a:rPr lang="en-US" sz="2800" dirty="0">
                <a:solidFill>
                  <a:schemeClr val="tx2"/>
                </a:solidFill>
              </a:rPr>
              <a:t>(conditions </a:t>
            </a:r>
            <a:r>
              <a:rPr lang="en-US" sz="2800" dirty="0" smtClean="0">
                <a:solidFill>
                  <a:schemeClr val="tx2"/>
                </a:solidFill>
              </a:rPr>
              <a:t>promote awareness</a:t>
            </a:r>
            <a:r>
              <a:rPr lang="en-US" sz="2800" dirty="0">
                <a:solidFill>
                  <a:schemeClr val="tx2"/>
                </a:solidFill>
              </a:rPr>
              <a:t>, acceptance, </a:t>
            </a:r>
            <a:r>
              <a:rPr lang="en-US" sz="2800" dirty="0" smtClean="0">
                <a:solidFill>
                  <a:schemeClr val="tx2"/>
                </a:solidFill>
              </a:rPr>
              <a:t>emotional expression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Ideal </a:t>
            </a:r>
            <a:r>
              <a:rPr lang="en-US" sz="2800" dirty="0">
                <a:solidFill>
                  <a:schemeClr val="tx2"/>
                </a:solidFill>
              </a:rPr>
              <a:t>conditions established </a:t>
            </a:r>
            <a:r>
              <a:rPr lang="en-US" sz="2800" dirty="0" smtClean="0">
                <a:solidFill>
                  <a:schemeClr val="tx2"/>
                </a:solidFill>
              </a:rPr>
              <a:t>by feeling fully accepted/supported as human </a:t>
            </a:r>
            <a:r>
              <a:rPr lang="en-US" sz="2800" dirty="0">
                <a:solidFill>
                  <a:schemeClr val="tx2"/>
                </a:solidFill>
              </a:rPr>
              <a:t>beings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Clients </a:t>
            </a:r>
            <a:r>
              <a:rPr lang="en-US" sz="2800" dirty="0">
                <a:solidFill>
                  <a:schemeClr val="tx2"/>
                </a:solidFill>
              </a:rPr>
              <a:t>remain responsible </a:t>
            </a:r>
            <a:r>
              <a:rPr lang="en-US" sz="2800" dirty="0" smtClean="0">
                <a:solidFill>
                  <a:schemeClr val="tx2"/>
                </a:solidFill>
              </a:rPr>
              <a:t>for choosing </a:t>
            </a:r>
            <a:r>
              <a:rPr lang="en-US" sz="2800" dirty="0">
                <a:solidFill>
                  <a:schemeClr val="tx2"/>
                </a:solidFill>
              </a:rPr>
              <a:t>how they think/behave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Humanistic Therapy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4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Client-centered </a:t>
            </a:r>
            <a:r>
              <a:rPr lang="en-US" sz="2800" b="1" dirty="0">
                <a:solidFill>
                  <a:srgbClr val="C00000"/>
                </a:solidFill>
              </a:rPr>
              <a:t>or person-centered </a:t>
            </a:r>
            <a:r>
              <a:rPr lang="en-US" sz="2800" b="1" dirty="0" smtClean="0">
                <a:solidFill>
                  <a:srgbClr val="C00000"/>
                </a:solidFill>
              </a:rPr>
              <a:t>therapy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800" dirty="0">
                <a:solidFill>
                  <a:schemeClr val="tx2"/>
                </a:solidFill>
              </a:rPr>
              <a:t>Allows client to decide what to talk </a:t>
            </a:r>
            <a:r>
              <a:rPr lang="en-US" sz="2800" dirty="0" smtClean="0">
                <a:solidFill>
                  <a:schemeClr val="tx2"/>
                </a:solidFill>
              </a:rPr>
              <a:t>about without </a:t>
            </a:r>
            <a:r>
              <a:rPr lang="en-US" sz="2800" dirty="0">
                <a:solidFill>
                  <a:schemeClr val="tx2"/>
                </a:solidFill>
              </a:rPr>
              <a:t>direction (</a:t>
            </a:r>
            <a:r>
              <a:rPr lang="en-US" sz="2800" i="1" dirty="0">
                <a:solidFill>
                  <a:schemeClr val="tx2"/>
                </a:solidFill>
              </a:rPr>
              <a:t>non-directive therapy</a:t>
            </a:r>
            <a:r>
              <a:rPr lang="en-US" sz="2800" i="1" dirty="0" smtClean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</a:rPr>
              <a:t>, judgment</a:t>
            </a:r>
            <a:r>
              <a:rPr lang="en-US" sz="2800" dirty="0">
                <a:solidFill>
                  <a:schemeClr val="tx2"/>
                </a:solidFill>
              </a:rPr>
              <a:t>, or </a:t>
            </a:r>
            <a:r>
              <a:rPr lang="en-US" sz="2800" dirty="0" smtClean="0">
                <a:solidFill>
                  <a:schemeClr val="tx2"/>
                </a:solidFill>
              </a:rPr>
              <a:t>interpretation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Rogers encouraged therapists to exhibit a </a:t>
            </a:r>
            <a:r>
              <a:rPr lang="en-US" sz="2800" i="1" dirty="0" smtClean="0">
                <a:solidFill>
                  <a:schemeClr val="tx2"/>
                </a:solidFill>
              </a:rPr>
              <a:t>genuine</a:t>
            </a:r>
            <a:r>
              <a:rPr lang="en-US" sz="2800" i="1" dirty="0">
                <a:solidFill>
                  <a:schemeClr val="tx2"/>
                </a:solidFill>
              </a:rPr>
              <a:t>, accepting, empathic environment </a:t>
            </a:r>
            <a:r>
              <a:rPr lang="en-US" sz="2800" dirty="0" smtClean="0">
                <a:solidFill>
                  <a:schemeClr val="tx2"/>
                </a:solidFill>
              </a:rPr>
              <a:t>to facilitate </a:t>
            </a:r>
            <a:r>
              <a:rPr lang="en-US" sz="2800" dirty="0">
                <a:solidFill>
                  <a:schemeClr val="tx2"/>
                </a:solidFill>
              </a:rPr>
              <a:t>the client’s </a:t>
            </a:r>
            <a:r>
              <a:rPr lang="en-US" sz="2800" dirty="0" smtClean="0">
                <a:solidFill>
                  <a:schemeClr val="tx2"/>
                </a:solidFill>
              </a:rPr>
              <a:t>growth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Active </a:t>
            </a:r>
            <a:r>
              <a:rPr lang="en-US" sz="2800" b="1" dirty="0">
                <a:solidFill>
                  <a:schemeClr val="tx2"/>
                </a:solidFill>
              </a:rPr>
              <a:t>listening </a:t>
            </a:r>
            <a:r>
              <a:rPr lang="en-US" sz="2800" dirty="0">
                <a:solidFill>
                  <a:schemeClr val="tx2"/>
                </a:solidFill>
              </a:rPr>
              <a:t>– Empathic listening in </a:t>
            </a:r>
            <a:r>
              <a:rPr lang="en-US" sz="2800" dirty="0" smtClean="0">
                <a:solidFill>
                  <a:schemeClr val="tx2"/>
                </a:solidFill>
              </a:rPr>
              <a:t>which the </a:t>
            </a:r>
            <a:r>
              <a:rPr lang="en-US" sz="2800" dirty="0">
                <a:solidFill>
                  <a:schemeClr val="tx2"/>
                </a:solidFill>
              </a:rPr>
              <a:t>listener echoes, restates, and </a:t>
            </a:r>
            <a:r>
              <a:rPr lang="en-US" sz="2800" dirty="0" smtClean="0">
                <a:solidFill>
                  <a:schemeClr val="tx2"/>
                </a:solidFill>
              </a:rPr>
              <a:t>clarifies what the person expresses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Behavior Therapy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00199"/>
            <a:ext cx="10790238" cy="50473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b="1" i="1" dirty="0">
                <a:solidFill>
                  <a:schemeClr val="tx2"/>
                </a:solidFill>
              </a:rPr>
              <a:t>Psychodynamic </a:t>
            </a:r>
            <a:r>
              <a:rPr lang="en-US" sz="2800" b="1" i="1" dirty="0" smtClean="0">
                <a:solidFill>
                  <a:schemeClr val="tx2"/>
                </a:solidFill>
              </a:rPr>
              <a:t>therapy – </a:t>
            </a:r>
            <a:r>
              <a:rPr lang="en-US" sz="2800" dirty="0" smtClean="0">
                <a:solidFill>
                  <a:schemeClr val="tx2"/>
                </a:solidFill>
              </a:rPr>
              <a:t>people fix </a:t>
            </a:r>
            <a:r>
              <a:rPr lang="en-US" sz="2800" dirty="0">
                <a:solidFill>
                  <a:schemeClr val="tx2"/>
                </a:solidFill>
              </a:rPr>
              <a:t>problems by </a:t>
            </a:r>
            <a:r>
              <a:rPr lang="en-US" sz="2800" dirty="0" smtClean="0">
                <a:solidFill>
                  <a:schemeClr val="tx2"/>
                </a:solidFill>
              </a:rPr>
              <a:t>gaining insight </a:t>
            </a:r>
            <a:r>
              <a:rPr lang="en-US" sz="2800" dirty="0">
                <a:solidFill>
                  <a:schemeClr val="tx2"/>
                </a:solidFill>
              </a:rPr>
              <a:t>into </a:t>
            </a:r>
            <a:r>
              <a:rPr lang="en-US" sz="2800" dirty="0" smtClean="0">
                <a:solidFill>
                  <a:schemeClr val="tx2"/>
                </a:solidFill>
              </a:rPr>
              <a:t>their unconscious minds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b="1" i="1" dirty="0" smtClean="0">
                <a:solidFill>
                  <a:schemeClr val="tx2"/>
                </a:solidFill>
              </a:rPr>
              <a:t>Humanistic therapy – </a:t>
            </a:r>
            <a:r>
              <a:rPr lang="en-US" sz="2800" dirty="0" smtClean="0">
                <a:solidFill>
                  <a:schemeClr val="tx2"/>
                </a:solidFill>
              </a:rPr>
              <a:t>people fix problems </a:t>
            </a:r>
            <a:r>
              <a:rPr lang="en-US" sz="2800" dirty="0">
                <a:solidFill>
                  <a:schemeClr val="tx2"/>
                </a:solidFill>
              </a:rPr>
              <a:t>as </a:t>
            </a:r>
            <a:r>
              <a:rPr lang="en-US" sz="2800" dirty="0" smtClean="0">
                <a:solidFill>
                  <a:schemeClr val="tx2"/>
                </a:solidFill>
              </a:rPr>
              <a:t>they get </a:t>
            </a:r>
            <a:r>
              <a:rPr lang="en-US" sz="2800" dirty="0">
                <a:solidFill>
                  <a:schemeClr val="tx2"/>
                </a:solidFill>
              </a:rPr>
              <a:t>in touch with </a:t>
            </a:r>
            <a:r>
              <a:rPr lang="en-US" sz="2800" dirty="0" smtClean="0">
                <a:solidFill>
                  <a:schemeClr val="tx2"/>
                </a:solidFill>
              </a:rPr>
              <a:t>their feelings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Behavior </a:t>
            </a:r>
            <a:r>
              <a:rPr lang="en-US" sz="2800" b="1" dirty="0">
                <a:solidFill>
                  <a:srgbClr val="C00000"/>
                </a:solidFill>
              </a:rPr>
              <a:t>therapy </a:t>
            </a:r>
            <a:r>
              <a:rPr lang="en-US" sz="2800" dirty="0">
                <a:solidFill>
                  <a:schemeClr val="tx2"/>
                </a:solidFill>
              </a:rPr>
              <a:t>– 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800" dirty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oubts </a:t>
            </a:r>
            <a:r>
              <a:rPr lang="en-US" sz="2800" dirty="0">
                <a:solidFill>
                  <a:schemeClr val="tx2"/>
                </a:solidFill>
              </a:rPr>
              <a:t>healing power of </a:t>
            </a:r>
            <a:r>
              <a:rPr lang="en-US" sz="2800" dirty="0" smtClean="0">
                <a:solidFill>
                  <a:schemeClr val="tx2"/>
                </a:solidFill>
              </a:rPr>
              <a:t>self-awareness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Assumes behaviors </a:t>
            </a:r>
            <a:r>
              <a:rPr lang="en-US" sz="2800" i="1" dirty="0" smtClean="0">
                <a:solidFill>
                  <a:schemeClr val="tx2"/>
                </a:solidFill>
              </a:rPr>
              <a:t>are</a:t>
            </a:r>
            <a:r>
              <a:rPr lang="en-US" sz="2800" dirty="0" smtClean="0">
                <a:solidFill>
                  <a:schemeClr val="tx2"/>
                </a:solidFill>
              </a:rPr>
              <a:t> the problems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Applies </a:t>
            </a:r>
            <a:r>
              <a:rPr lang="en-US" sz="2800" dirty="0">
                <a:solidFill>
                  <a:schemeClr val="tx2"/>
                </a:solidFill>
              </a:rPr>
              <a:t>learning </a:t>
            </a:r>
            <a:r>
              <a:rPr lang="en-US" sz="2800" dirty="0" smtClean="0">
                <a:solidFill>
                  <a:schemeClr val="tx2"/>
                </a:solidFill>
              </a:rPr>
              <a:t>principles </a:t>
            </a:r>
            <a:r>
              <a:rPr lang="en-US" sz="2800" dirty="0">
                <a:solidFill>
                  <a:schemeClr val="tx2"/>
                </a:solidFill>
              </a:rPr>
              <a:t>to </a:t>
            </a:r>
            <a:r>
              <a:rPr lang="en-US" sz="2800" dirty="0" smtClean="0">
                <a:solidFill>
                  <a:schemeClr val="tx2"/>
                </a:solidFill>
              </a:rPr>
              <a:t>eliminate an unwanted behavior (classical </a:t>
            </a:r>
            <a:r>
              <a:rPr lang="en-US" sz="2800" dirty="0">
                <a:solidFill>
                  <a:schemeClr val="tx2"/>
                </a:solidFill>
              </a:rPr>
              <a:t>&amp; operant </a:t>
            </a:r>
            <a:r>
              <a:rPr lang="en-US" sz="2800" dirty="0" smtClean="0">
                <a:solidFill>
                  <a:schemeClr val="tx2"/>
                </a:solidFill>
              </a:rPr>
              <a:t>conditioning)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Learned </a:t>
            </a:r>
            <a:r>
              <a:rPr lang="en-US" sz="2800" dirty="0">
                <a:solidFill>
                  <a:schemeClr val="tx2"/>
                </a:solidFill>
              </a:rPr>
              <a:t>behaviors (phobias or anxiety</a:t>
            </a:r>
            <a:r>
              <a:rPr lang="en-US" sz="2800" dirty="0" smtClean="0">
                <a:solidFill>
                  <a:schemeClr val="tx2"/>
                </a:solidFill>
              </a:rPr>
              <a:t>) are </a:t>
            </a:r>
            <a:r>
              <a:rPr lang="en-US" sz="2800" dirty="0">
                <a:solidFill>
                  <a:schemeClr val="tx2"/>
                </a:solidFill>
              </a:rPr>
              <a:t>replaced </a:t>
            </a:r>
            <a:r>
              <a:rPr lang="en-US" sz="2800" dirty="0" smtClean="0">
                <a:solidFill>
                  <a:schemeClr val="tx2"/>
                </a:solidFill>
              </a:rPr>
              <a:t>by constructive behaviors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Behavior </a:t>
            </a:r>
            <a:r>
              <a:rPr lang="en-US" sz="3200" b="1" dirty="0" smtClean="0">
                <a:solidFill>
                  <a:srgbClr val="C00000"/>
                </a:solidFill>
              </a:rPr>
              <a:t>Therapy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600200"/>
            <a:ext cx="11088913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C00000"/>
                </a:solidFill>
              </a:rPr>
              <a:t>Counterconditioning </a:t>
            </a:r>
            <a:r>
              <a:rPr lang="en-US" sz="2800" dirty="0" smtClean="0">
                <a:solidFill>
                  <a:schemeClr val="tx2"/>
                </a:solidFill>
              </a:rPr>
              <a:t>– learning </a:t>
            </a:r>
            <a:r>
              <a:rPr lang="en-US" sz="2800" dirty="0">
                <a:solidFill>
                  <a:schemeClr val="tx2"/>
                </a:solidFill>
              </a:rPr>
              <a:t>of a new conditioned response that is more effective than the original learned response 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Two types – exposure therapies &amp; aversive conditioning:</a:t>
            </a:r>
          </a:p>
          <a:p>
            <a:pPr marL="688975" lvl="2" indent="-231775">
              <a:lnSpc>
                <a:spcPct val="10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Exposure Therapy </a:t>
            </a:r>
            <a:r>
              <a:rPr lang="en-US" sz="2800" dirty="0" smtClean="0">
                <a:solidFill>
                  <a:schemeClr val="tx2"/>
                </a:solidFill>
              </a:rPr>
              <a:t>– treat anxieties by exposing people to the things they fear and avoid (</a:t>
            </a:r>
            <a:r>
              <a:rPr lang="en-US" sz="2800" i="1" dirty="0" smtClean="0">
                <a:solidFill>
                  <a:schemeClr val="tx2"/>
                </a:solidFill>
              </a:rPr>
              <a:t>Mary </a:t>
            </a:r>
            <a:r>
              <a:rPr lang="en-US" sz="2800" i="1" dirty="0">
                <a:solidFill>
                  <a:schemeClr val="tx2"/>
                </a:solidFill>
              </a:rPr>
              <a:t>Cover Jones </a:t>
            </a:r>
            <a:r>
              <a:rPr lang="en-US" sz="2800" i="1" dirty="0" smtClean="0">
                <a:solidFill>
                  <a:schemeClr val="tx2"/>
                </a:solidFill>
              </a:rPr>
              <a:t>- Peter &amp; the rabbit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Aversive Conditioning </a:t>
            </a:r>
            <a:r>
              <a:rPr lang="en-US" sz="2800" dirty="0">
                <a:solidFill>
                  <a:schemeClr val="tx2"/>
                </a:solidFill>
              </a:rPr>
              <a:t>– associates an unpleasant state with an unwanted behavio</a:t>
            </a:r>
            <a:r>
              <a:rPr lang="en-US" sz="2800" dirty="0"/>
              <a:t>r 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Behavior Therapy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49" y="1600199"/>
            <a:ext cx="8201025" cy="5057775"/>
          </a:xfrm>
        </p:spPr>
        <p:txBody>
          <a:bodyPr>
            <a:normAutofit/>
          </a:bodyPr>
          <a:lstStyle/>
          <a:p>
            <a:pPr marL="457200" lvl="2" indent="-40005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Types of exposure therapy:</a:t>
            </a:r>
          </a:p>
          <a:p>
            <a:pPr marL="685800" lvl="2">
              <a:lnSpc>
                <a:spcPct val="10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Systematic </a:t>
            </a:r>
            <a:r>
              <a:rPr lang="en-US" sz="2800" b="1" dirty="0">
                <a:solidFill>
                  <a:srgbClr val="C00000"/>
                </a:solidFill>
              </a:rPr>
              <a:t>Desensitization – </a:t>
            </a:r>
            <a:r>
              <a:rPr lang="en-US" sz="2800" dirty="0">
                <a:solidFill>
                  <a:schemeClr val="tx2"/>
                </a:solidFill>
              </a:rPr>
              <a:t>type of counterconditioning that associates a pleasantly relaxed state with gradually increasing anxiety-triggering stimuli (Commonly used to treat phobias)</a:t>
            </a:r>
          </a:p>
          <a:p>
            <a:pPr marL="685800" lvl="2"/>
            <a:r>
              <a:rPr lang="en-US" sz="2800" b="1" dirty="0" smtClean="0">
                <a:solidFill>
                  <a:srgbClr val="C00000"/>
                </a:solidFill>
              </a:rPr>
              <a:t>Virtual </a:t>
            </a:r>
            <a:r>
              <a:rPr lang="en-US" sz="2800" b="1" dirty="0">
                <a:solidFill>
                  <a:srgbClr val="C00000"/>
                </a:solidFill>
              </a:rPr>
              <a:t>reality exposure </a:t>
            </a:r>
            <a:r>
              <a:rPr lang="en-US" sz="2800" b="1" dirty="0" smtClean="0">
                <a:solidFill>
                  <a:srgbClr val="C00000"/>
                </a:solidFill>
              </a:rPr>
              <a:t>therapy – </a:t>
            </a:r>
            <a:r>
              <a:rPr lang="en-US" sz="2800" dirty="0" smtClean="0">
                <a:solidFill>
                  <a:schemeClr val="tx2"/>
                </a:solidFill>
              </a:rPr>
              <a:t>allows </a:t>
            </a:r>
            <a:r>
              <a:rPr lang="en-US" sz="2800" dirty="0">
                <a:solidFill>
                  <a:schemeClr val="tx2"/>
                </a:solidFill>
              </a:rPr>
              <a:t>clients to experience their fears in a controlled computerized setting without real-world context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37" y="2528886"/>
            <a:ext cx="2659061" cy="22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Behavior Therapy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Aversive conditioning </a:t>
            </a:r>
            <a:r>
              <a:rPr lang="en-US" sz="2800" dirty="0" smtClean="0">
                <a:solidFill>
                  <a:schemeClr val="tx2"/>
                </a:solidFill>
              </a:rPr>
              <a:t>– seeks to condition an aversion to something the client </a:t>
            </a:r>
            <a:r>
              <a:rPr lang="en-US" sz="2800" b="1" i="1" dirty="0" smtClean="0">
                <a:solidFill>
                  <a:schemeClr val="tx2"/>
                </a:solidFill>
              </a:rPr>
              <a:t>should</a:t>
            </a:r>
            <a:r>
              <a:rPr lang="en-US" sz="2800" dirty="0" smtClean="0">
                <a:solidFill>
                  <a:schemeClr val="tx2"/>
                </a:solidFill>
              </a:rPr>
              <a:t> avoid (</a:t>
            </a:r>
            <a:r>
              <a:rPr lang="en-US" sz="2800" dirty="0">
                <a:solidFill>
                  <a:schemeClr val="tx2"/>
                </a:solidFill>
              </a:rPr>
              <a:t>the reverse of systematic </a:t>
            </a:r>
            <a:r>
              <a:rPr lang="en-US" sz="2800" dirty="0" smtClean="0">
                <a:solidFill>
                  <a:schemeClr val="tx2"/>
                </a:solidFill>
              </a:rPr>
              <a:t>desensitization) 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Associates the unwanted behavior with unpleasant feelings (ex. Alcoholism)</a:t>
            </a:r>
          </a:p>
          <a:p>
            <a:pPr marL="228600" lvl="1">
              <a:lnSpc>
                <a:spcPct val="10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Criticisms of aversive conditioning: </a:t>
            </a:r>
          </a:p>
          <a:p>
            <a:pPr marL="685800" lvl="2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May only work short-term</a:t>
            </a:r>
          </a:p>
          <a:p>
            <a:pPr marL="685800" lvl="2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Cognition influences conditioning – people can discriminate between the aversive situation and all other situations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Behavior Therapy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00200"/>
            <a:ext cx="11329987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Behavior </a:t>
            </a:r>
            <a:r>
              <a:rPr lang="en-US" sz="2800" dirty="0">
                <a:solidFill>
                  <a:schemeClr val="tx2"/>
                </a:solidFill>
              </a:rPr>
              <a:t>modification therapists believe that maladaptive behavior can also be modified through consequential actions 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Operant </a:t>
            </a:r>
            <a:r>
              <a:rPr lang="en-US" sz="2800" b="1" dirty="0">
                <a:solidFill>
                  <a:schemeClr val="tx2"/>
                </a:solidFill>
              </a:rPr>
              <a:t>Conditioning </a:t>
            </a:r>
            <a:r>
              <a:rPr lang="en-US" sz="2800" dirty="0" smtClean="0">
                <a:solidFill>
                  <a:schemeClr val="tx2"/>
                </a:solidFill>
              </a:rPr>
              <a:t>– used </a:t>
            </a:r>
            <a:r>
              <a:rPr lang="en-US" sz="2800" dirty="0">
                <a:solidFill>
                  <a:schemeClr val="tx2"/>
                </a:solidFill>
              </a:rPr>
              <a:t>to reinforce desired behaviors and to withhold reinforcement for undesired behaviors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Positive reinforcements </a:t>
            </a:r>
            <a:r>
              <a:rPr lang="en-US" sz="2800" dirty="0" smtClean="0">
                <a:solidFill>
                  <a:schemeClr val="tx2"/>
                </a:solidFill>
              </a:rPr>
              <a:t>- Set </a:t>
            </a:r>
            <a:r>
              <a:rPr lang="en-US" sz="2800" dirty="0">
                <a:solidFill>
                  <a:schemeClr val="tx2"/>
                </a:solidFill>
              </a:rPr>
              <a:t>up contingencies (rules) that specify behaviors to </a:t>
            </a:r>
            <a:r>
              <a:rPr lang="en-US" sz="2800" dirty="0" smtClean="0">
                <a:solidFill>
                  <a:schemeClr val="tx2"/>
                </a:solidFill>
              </a:rPr>
              <a:t>be strengthened through reinforcement </a:t>
            </a:r>
            <a:r>
              <a:rPr lang="en-US" sz="2800" dirty="0">
                <a:solidFill>
                  <a:schemeClr val="tx2"/>
                </a:solidFill>
              </a:rPr>
              <a:t>of closer and </a:t>
            </a:r>
            <a:r>
              <a:rPr lang="en-US" sz="2800" dirty="0" smtClean="0">
                <a:solidFill>
                  <a:schemeClr val="tx2"/>
                </a:solidFill>
              </a:rPr>
              <a:t>closer approximations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Behavior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2" y="1628775"/>
            <a:ext cx="5638800" cy="457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2"/>
                </a:solidFill>
              </a:rPr>
              <a:t>Token economies </a:t>
            </a:r>
            <a:r>
              <a:rPr lang="en-US" sz="2800" dirty="0">
                <a:solidFill>
                  <a:schemeClr val="tx2"/>
                </a:solidFill>
              </a:rPr>
              <a:t>- a token (positive reinforcement) is given after a desired behavior is performed (often used in rehab or institutional setting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Can </a:t>
            </a:r>
            <a:r>
              <a:rPr lang="en-US" sz="2800" dirty="0">
                <a:solidFill>
                  <a:schemeClr val="tx2"/>
                </a:solidFill>
              </a:rPr>
              <a:t>be exchanged for desired items/activities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Used by parents</a:t>
            </a:r>
            <a:r>
              <a:rPr lang="en-US" sz="2800" dirty="0">
                <a:solidFill>
                  <a:schemeClr val="tx2"/>
                </a:solidFill>
              </a:rPr>
              <a:t>, schools, daycares, </a:t>
            </a:r>
            <a:r>
              <a:rPr lang="en-US" sz="2800" dirty="0" smtClean="0">
                <a:solidFill>
                  <a:schemeClr val="tx2"/>
                </a:solidFill>
              </a:rPr>
              <a:t>hospitals</a:t>
            </a:r>
          </a:p>
          <a:p>
            <a:pPr lvl="1">
              <a:lnSpc>
                <a:spcPct val="100000"/>
              </a:lnSpc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334" y="2386871"/>
            <a:ext cx="3709248" cy="26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Cognitive Therapy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25600"/>
            <a:ext cx="8629650" cy="49736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i="1" dirty="0" smtClean="0">
                <a:solidFill>
                  <a:schemeClr val="tx2"/>
                </a:solidFill>
              </a:rPr>
              <a:t>Aaron </a:t>
            </a:r>
            <a:r>
              <a:rPr lang="en-US" sz="2800" i="1" dirty="0">
                <a:solidFill>
                  <a:schemeClr val="tx2"/>
                </a:solidFill>
              </a:rPr>
              <a:t>T. Beck</a:t>
            </a:r>
            <a:r>
              <a:rPr lang="en-US" sz="2800" dirty="0">
                <a:solidFill>
                  <a:schemeClr val="tx2"/>
                </a:solidFill>
              </a:rPr>
              <a:t>, originally trained as a psychoanalyst, developed cognitive therapy (CT) 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Cognitive therapy </a:t>
            </a:r>
            <a:r>
              <a:rPr lang="en-US" sz="2800" dirty="0" smtClean="0">
                <a:solidFill>
                  <a:schemeClr val="tx2"/>
                </a:solidFill>
              </a:rPr>
              <a:t>- Teaches people new, more adaptive ways of thinking and acting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Based on the assumptions that our thoughts intervene between events and our emotional reactions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Seeks to reverse people’s negative about themselves, their situations, and their futures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116" y="2411140"/>
            <a:ext cx="3001725" cy="29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646"/>
            <a:ext cx="9980682" cy="10969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Treatment of Psychological Disorders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2 </a:t>
            </a:r>
            <a:r>
              <a:rPr lang="en-US" sz="2800" dirty="0">
                <a:solidFill>
                  <a:schemeClr val="tx2"/>
                </a:solidFill>
              </a:rPr>
              <a:t>main categories of mental </a:t>
            </a:r>
            <a:r>
              <a:rPr lang="en-US" sz="2800" dirty="0" smtClean="0">
                <a:solidFill>
                  <a:schemeClr val="tx2"/>
                </a:solidFill>
              </a:rPr>
              <a:t>health treatment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Psychotherapy</a:t>
            </a:r>
            <a:r>
              <a:rPr lang="en-US" sz="2800" b="1" dirty="0" smtClean="0"/>
              <a:t> </a:t>
            </a:r>
            <a:r>
              <a:rPr lang="en-US" sz="2800" dirty="0"/>
              <a:t>– </a:t>
            </a:r>
            <a:r>
              <a:rPr lang="en-US" sz="2800" dirty="0">
                <a:solidFill>
                  <a:schemeClr val="tx2"/>
                </a:solidFill>
              </a:rPr>
              <a:t>for </a:t>
            </a:r>
            <a:r>
              <a:rPr lang="en-US" sz="2800" dirty="0" smtClean="0">
                <a:solidFill>
                  <a:schemeClr val="tx2"/>
                </a:solidFill>
              </a:rPr>
              <a:t>learning-related disorders </a:t>
            </a:r>
            <a:r>
              <a:rPr lang="en-US" sz="2800" dirty="0">
                <a:solidFill>
                  <a:schemeClr val="tx2"/>
                </a:solidFill>
              </a:rPr>
              <a:t>such as phobias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Re-learn </a:t>
            </a:r>
            <a:r>
              <a:rPr lang="en-US" sz="2800" dirty="0">
                <a:solidFill>
                  <a:schemeClr val="tx2"/>
                </a:solidFill>
              </a:rPr>
              <a:t>how to alleviate </a:t>
            </a:r>
            <a:r>
              <a:rPr lang="en-US" sz="2800" dirty="0" smtClean="0">
                <a:solidFill>
                  <a:schemeClr val="tx2"/>
                </a:solidFill>
              </a:rPr>
              <a:t>learned problems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C00000"/>
                </a:solidFill>
              </a:rPr>
              <a:t>Biomedical </a:t>
            </a:r>
            <a:r>
              <a:rPr lang="en-US" sz="2800" b="1" dirty="0">
                <a:solidFill>
                  <a:srgbClr val="C00000"/>
                </a:solidFill>
              </a:rPr>
              <a:t>Therapy </a:t>
            </a:r>
            <a:r>
              <a:rPr lang="en-US" sz="2800" dirty="0"/>
              <a:t>– </a:t>
            </a:r>
            <a:r>
              <a:rPr lang="en-US" sz="2800" dirty="0">
                <a:solidFill>
                  <a:schemeClr val="tx2"/>
                </a:solidFill>
              </a:rPr>
              <a:t>for </a:t>
            </a:r>
            <a:r>
              <a:rPr lang="en-US" sz="2800" dirty="0" smtClean="0">
                <a:solidFill>
                  <a:schemeClr val="tx2"/>
                </a:solidFill>
              </a:rPr>
              <a:t>biologically influenced </a:t>
            </a:r>
            <a:r>
              <a:rPr lang="en-US" sz="2800" dirty="0">
                <a:solidFill>
                  <a:schemeClr val="tx2"/>
                </a:solidFill>
              </a:rPr>
              <a:t>disorders such as schizophrenia.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Medication </a:t>
            </a:r>
            <a:r>
              <a:rPr lang="en-US" sz="2800" dirty="0">
                <a:solidFill>
                  <a:schemeClr val="tx2"/>
                </a:solidFill>
              </a:rPr>
              <a:t>or medical procedure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748" y="4844673"/>
            <a:ext cx="2574712" cy="1610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57" y="2726168"/>
            <a:ext cx="2215925" cy="12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Cognitive Therapies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Cognitive-Behavioral Therapy </a:t>
            </a:r>
            <a:r>
              <a:rPr lang="en-US" sz="2800" dirty="0" smtClean="0">
                <a:solidFill>
                  <a:schemeClr val="tx2"/>
                </a:solidFill>
              </a:rPr>
              <a:t>– therapy </a:t>
            </a:r>
            <a:r>
              <a:rPr lang="en-US" sz="2800" dirty="0">
                <a:solidFill>
                  <a:schemeClr val="tx2"/>
                </a:solidFill>
              </a:rPr>
              <a:t>that combines cognitive (</a:t>
            </a:r>
            <a:r>
              <a:rPr lang="en-US" sz="2800" dirty="0" smtClean="0">
                <a:solidFill>
                  <a:schemeClr val="tx2"/>
                </a:solidFill>
              </a:rPr>
              <a:t>self-defeating thinking</a:t>
            </a:r>
            <a:r>
              <a:rPr lang="en-US" sz="2800" dirty="0">
                <a:solidFill>
                  <a:schemeClr val="tx2"/>
                </a:solidFill>
              </a:rPr>
              <a:t>) and </a:t>
            </a:r>
            <a:r>
              <a:rPr lang="en-US" sz="2800" dirty="0" smtClean="0">
                <a:solidFill>
                  <a:schemeClr val="tx2"/>
                </a:solidFill>
              </a:rPr>
              <a:t>behavior (</a:t>
            </a:r>
            <a:r>
              <a:rPr lang="en-US" sz="2800" dirty="0">
                <a:solidFill>
                  <a:schemeClr val="tx2"/>
                </a:solidFill>
              </a:rPr>
              <a:t>changing behavior) </a:t>
            </a:r>
            <a:r>
              <a:rPr lang="en-US" sz="2800" dirty="0" smtClean="0">
                <a:solidFill>
                  <a:schemeClr val="tx2"/>
                </a:solidFill>
              </a:rPr>
              <a:t>therapies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Attempts </a:t>
            </a:r>
            <a:r>
              <a:rPr lang="en-US" sz="2800" dirty="0">
                <a:solidFill>
                  <a:schemeClr val="tx2"/>
                </a:solidFill>
              </a:rPr>
              <a:t>to alter thoughts as well </a:t>
            </a:r>
            <a:r>
              <a:rPr lang="en-US" sz="2800" dirty="0" smtClean="0">
                <a:solidFill>
                  <a:schemeClr val="tx2"/>
                </a:solidFill>
              </a:rPr>
              <a:t>as the </a:t>
            </a:r>
            <a:r>
              <a:rPr lang="en-US" sz="2800" dirty="0">
                <a:solidFill>
                  <a:schemeClr val="tx2"/>
                </a:solidFill>
              </a:rPr>
              <a:t>actions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Especially </a:t>
            </a:r>
            <a:r>
              <a:rPr lang="en-US" sz="2800" dirty="0">
                <a:solidFill>
                  <a:schemeClr val="tx2"/>
                </a:solidFill>
              </a:rPr>
              <a:t>effective in treating OCD</a:t>
            </a:r>
            <a:r>
              <a:rPr lang="en-US" sz="2800" dirty="0" smtClean="0">
                <a:solidFill>
                  <a:schemeClr val="tx2"/>
                </a:solidFill>
              </a:rPr>
              <a:t>, anxiety</a:t>
            </a:r>
            <a:r>
              <a:rPr lang="en-US" sz="2800" dirty="0">
                <a:solidFill>
                  <a:schemeClr val="tx2"/>
                </a:solidFill>
              </a:rPr>
              <a:t>, or </a:t>
            </a:r>
            <a:r>
              <a:rPr lang="en-US" sz="2800" dirty="0" smtClean="0">
                <a:solidFill>
                  <a:schemeClr val="tx2"/>
                </a:solidFill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19308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Group and Family Therapies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Advantages of group therapy: 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2"/>
                </a:solidFill>
              </a:rPr>
              <a:t>S</a:t>
            </a:r>
            <a:r>
              <a:rPr lang="en-US" sz="2800" dirty="0" smtClean="0">
                <a:solidFill>
                  <a:schemeClr val="tx2"/>
                </a:solidFill>
              </a:rPr>
              <a:t>aves </a:t>
            </a:r>
            <a:r>
              <a:rPr lang="en-US" sz="2800" dirty="0">
                <a:solidFill>
                  <a:schemeClr val="tx2"/>
                </a:solidFill>
              </a:rPr>
              <a:t>time &amp; money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en-US" sz="2800" dirty="0" smtClean="0">
                <a:solidFill>
                  <a:schemeClr val="tx2"/>
                </a:solidFill>
              </a:rPr>
              <a:t>earn </a:t>
            </a:r>
            <a:r>
              <a:rPr lang="en-US" sz="2800" dirty="0">
                <a:solidFill>
                  <a:schemeClr val="tx2"/>
                </a:solidFill>
              </a:rPr>
              <a:t>other’s have the same </a:t>
            </a:r>
            <a:r>
              <a:rPr lang="en-US" sz="2800" dirty="0" smtClean="0">
                <a:solidFill>
                  <a:schemeClr val="tx2"/>
                </a:solidFill>
              </a:rPr>
              <a:t>problems too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Receive feedback as they try out new ways of behaving</a:t>
            </a:r>
          </a:p>
          <a:p>
            <a:pPr marL="228600" lvl="1">
              <a:lnSpc>
                <a:spcPct val="100000"/>
              </a:lnSpc>
            </a:pPr>
            <a:r>
              <a:rPr lang="en-US" sz="2800" dirty="0">
                <a:solidFill>
                  <a:schemeClr val="tx2"/>
                </a:solidFill>
              </a:rPr>
              <a:t>Group therapy works well with alcoholics (AA)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Family </a:t>
            </a:r>
            <a:r>
              <a:rPr lang="en-US" sz="2800" b="1" dirty="0">
                <a:solidFill>
                  <a:srgbClr val="C00000"/>
                </a:solidFill>
              </a:rPr>
              <a:t>Therapy </a:t>
            </a:r>
            <a:r>
              <a:rPr lang="en-US" sz="2800" dirty="0">
                <a:solidFill>
                  <a:schemeClr val="tx2"/>
                </a:solidFill>
              </a:rPr>
              <a:t>– view’s an </a:t>
            </a:r>
            <a:r>
              <a:rPr lang="en-US" sz="2800" dirty="0" smtClean="0">
                <a:solidFill>
                  <a:schemeClr val="tx2"/>
                </a:solidFill>
              </a:rPr>
              <a:t>individual’s behavior </a:t>
            </a:r>
            <a:r>
              <a:rPr lang="en-US" sz="2800" dirty="0">
                <a:solidFill>
                  <a:schemeClr val="tx2"/>
                </a:solidFill>
              </a:rPr>
              <a:t>as guided by or directed at </a:t>
            </a:r>
            <a:r>
              <a:rPr lang="en-US" sz="2800" dirty="0" smtClean="0">
                <a:solidFill>
                  <a:schemeClr val="tx2"/>
                </a:solidFill>
              </a:rPr>
              <a:t>other family members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tries </a:t>
            </a:r>
            <a:r>
              <a:rPr lang="en-US" sz="2800" dirty="0">
                <a:solidFill>
                  <a:schemeClr val="tx2"/>
                </a:solidFill>
              </a:rPr>
              <a:t>to </a:t>
            </a:r>
            <a:r>
              <a:rPr lang="en-US" sz="2800" dirty="0" smtClean="0">
                <a:solidFill>
                  <a:schemeClr val="tx2"/>
                </a:solidFill>
              </a:rPr>
              <a:t>improve communication </a:t>
            </a:r>
            <a:r>
              <a:rPr lang="en-US" sz="2800" dirty="0">
                <a:solidFill>
                  <a:schemeClr val="tx2"/>
                </a:solidFill>
              </a:rPr>
              <a:t>and relationships in </a:t>
            </a:r>
            <a:r>
              <a:rPr lang="en-US" sz="2800" dirty="0" smtClean="0">
                <a:solidFill>
                  <a:schemeClr val="tx2"/>
                </a:solidFill>
              </a:rPr>
              <a:t>this “system”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47" y="362857"/>
            <a:ext cx="3681750" cy="21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6" y="986971"/>
            <a:ext cx="11509918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>
                <a:solidFill>
                  <a:srgbClr val="C00000"/>
                </a:solidFill>
              </a:rPr>
              <a:t>Evaluating Psychotherapeutic Approaches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1600200"/>
            <a:ext cx="108712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 </a:t>
            </a:r>
            <a:r>
              <a:rPr lang="en-US" sz="2800" dirty="0">
                <a:solidFill>
                  <a:schemeClr val="tx2"/>
                </a:solidFill>
              </a:rPr>
              <a:t>meta-analysis gathers large amounts of data from a variety of sources and then presents the data in a single report </a:t>
            </a:r>
          </a:p>
          <a:p>
            <a:pPr>
              <a:lnSpc>
                <a:spcPct val="110000"/>
              </a:lnSpc>
            </a:pPr>
            <a:r>
              <a:rPr lang="en-US" sz="2800" i="1" dirty="0" smtClean="0">
                <a:solidFill>
                  <a:schemeClr val="tx2"/>
                </a:solidFill>
              </a:rPr>
              <a:t>Cognitive</a:t>
            </a:r>
            <a:r>
              <a:rPr lang="en-US" sz="2800" i="1" dirty="0">
                <a:solidFill>
                  <a:schemeClr val="tx2"/>
                </a:solidFill>
              </a:rPr>
              <a:t>, behavior, and interpersonal therapies </a:t>
            </a:r>
            <a:r>
              <a:rPr lang="en-US" sz="2800" dirty="0" smtClean="0">
                <a:solidFill>
                  <a:schemeClr val="tx2"/>
                </a:solidFill>
              </a:rPr>
              <a:t>effective </a:t>
            </a:r>
            <a:r>
              <a:rPr lang="en-US" sz="2800" dirty="0">
                <a:solidFill>
                  <a:schemeClr val="tx2"/>
                </a:solidFill>
              </a:rPr>
              <a:t>for treating depression </a:t>
            </a:r>
          </a:p>
          <a:p>
            <a:pPr>
              <a:lnSpc>
                <a:spcPct val="110000"/>
              </a:lnSpc>
            </a:pPr>
            <a:r>
              <a:rPr lang="en-US" sz="2800" i="1" dirty="0" smtClean="0">
                <a:solidFill>
                  <a:schemeClr val="tx2"/>
                </a:solidFill>
              </a:rPr>
              <a:t>Cognitive</a:t>
            </a:r>
            <a:r>
              <a:rPr lang="en-US" sz="2800" i="1" dirty="0">
                <a:solidFill>
                  <a:schemeClr val="tx2"/>
                </a:solidFill>
              </a:rPr>
              <a:t>, behavior, and exposure therapies </a:t>
            </a:r>
            <a:r>
              <a:rPr lang="en-US" sz="2800" dirty="0">
                <a:solidFill>
                  <a:schemeClr val="tx2"/>
                </a:solidFill>
              </a:rPr>
              <a:t>good for treating phobias, panic disorders, and OCD </a:t>
            </a:r>
          </a:p>
          <a:p>
            <a:pPr>
              <a:lnSpc>
                <a:spcPct val="110000"/>
              </a:lnSpc>
            </a:pPr>
            <a:r>
              <a:rPr lang="en-US" sz="2800" i="1" dirty="0" smtClean="0">
                <a:solidFill>
                  <a:schemeClr val="tx2"/>
                </a:solidFill>
              </a:rPr>
              <a:t>Cognitive-behavior </a:t>
            </a:r>
            <a:r>
              <a:rPr lang="en-US" sz="2800" i="1" dirty="0">
                <a:solidFill>
                  <a:schemeClr val="tx2"/>
                </a:solidFill>
              </a:rPr>
              <a:t>therapy </a:t>
            </a:r>
            <a:r>
              <a:rPr lang="en-US" sz="2800" dirty="0">
                <a:solidFill>
                  <a:schemeClr val="tx2"/>
                </a:solidFill>
              </a:rPr>
              <a:t>good for treating eating disorders </a:t>
            </a:r>
          </a:p>
          <a:p>
            <a:pPr>
              <a:lnSpc>
                <a:spcPct val="110000"/>
              </a:lnSpc>
            </a:pPr>
            <a:r>
              <a:rPr lang="en-US" sz="2800" i="1" dirty="0" smtClean="0">
                <a:solidFill>
                  <a:schemeClr val="tx2"/>
                </a:solidFill>
              </a:rPr>
              <a:t>Behavior </a:t>
            </a:r>
            <a:r>
              <a:rPr lang="en-US" sz="2800" i="1" dirty="0">
                <a:solidFill>
                  <a:schemeClr val="tx2"/>
                </a:solidFill>
              </a:rPr>
              <a:t>modification </a:t>
            </a:r>
            <a:r>
              <a:rPr lang="en-US" sz="2800" dirty="0">
                <a:solidFill>
                  <a:schemeClr val="tx2"/>
                </a:solidFill>
              </a:rPr>
              <a:t>good for treating bed-wetting </a:t>
            </a:r>
          </a:p>
          <a:p>
            <a:pPr>
              <a:lnSpc>
                <a:spcPct val="110000"/>
              </a:lnSpc>
            </a:pPr>
            <a:r>
              <a:rPr lang="en-US" sz="2800" i="1" dirty="0" smtClean="0">
                <a:solidFill>
                  <a:schemeClr val="tx2"/>
                </a:solidFill>
              </a:rPr>
              <a:t>Psychoanalysis </a:t>
            </a:r>
            <a:r>
              <a:rPr lang="en-US" sz="2800" dirty="0" smtClean="0">
                <a:solidFill>
                  <a:schemeClr val="tx2"/>
                </a:solidFill>
              </a:rPr>
              <a:t>good </a:t>
            </a:r>
            <a:r>
              <a:rPr lang="en-US" sz="2800" dirty="0">
                <a:solidFill>
                  <a:schemeClr val="tx2"/>
                </a:solidFill>
              </a:rPr>
              <a:t>for treating borderline personality disorder, and substance abuse disorders </a:t>
            </a:r>
          </a:p>
        </p:txBody>
      </p:sp>
    </p:spTree>
    <p:extLst>
      <p:ext uri="{BB962C8B-B14F-4D97-AF65-F5344CB8AC3E}">
        <p14:creationId xmlns:p14="http://schemas.microsoft.com/office/powerpoint/2010/main" val="2896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Treatment of Psychological Disorders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May choose to use a biopsychosocial approach and draw from a variety of techniques.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Eclectic Approach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2"/>
                </a:solidFill>
              </a:rPr>
              <a:t>an approach to psychotherapy which is a blend of approaches, depending on the problem of the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Psychotherapy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Psychotherapy</a:t>
            </a:r>
            <a:r>
              <a:rPr lang="en-US" sz="2800" dirty="0" smtClean="0">
                <a:solidFill>
                  <a:schemeClr val="tx2"/>
                </a:solidFill>
              </a:rPr>
              <a:t> – Treatment involving psychological techniques; consists of interactions between a trained therapist and someone seeking to overcome a psychological difficulty or achieve personal growth. 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Includes </a:t>
            </a:r>
            <a:r>
              <a:rPr lang="en-US" sz="2800" dirty="0">
                <a:solidFill>
                  <a:schemeClr val="tx2"/>
                </a:solidFill>
              </a:rPr>
              <a:t>psychoanalytic, humanistic, behavioral</a:t>
            </a:r>
            <a:r>
              <a:rPr lang="en-US" sz="2800" dirty="0" smtClean="0">
                <a:solidFill>
                  <a:schemeClr val="tx2"/>
                </a:solidFill>
              </a:rPr>
              <a:t>, and </a:t>
            </a:r>
            <a:r>
              <a:rPr lang="en-US" sz="2800" dirty="0">
                <a:solidFill>
                  <a:schemeClr val="tx2"/>
                </a:solidFill>
              </a:rPr>
              <a:t>cognitive therapies – used 1 on 1 or in </a:t>
            </a:r>
            <a:r>
              <a:rPr lang="en-US" sz="2800" dirty="0" smtClean="0">
                <a:solidFill>
                  <a:schemeClr val="tx2"/>
                </a:solidFill>
              </a:rPr>
              <a:t>groups of people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Psychoanalysis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685925"/>
            <a:ext cx="10701337" cy="48148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Sigmund </a:t>
            </a:r>
            <a:r>
              <a:rPr lang="en-US" sz="2800" dirty="0" smtClean="0">
                <a:solidFill>
                  <a:schemeClr val="tx2"/>
                </a:solidFill>
              </a:rPr>
              <a:t>Freud – 1</a:t>
            </a:r>
            <a:r>
              <a:rPr lang="en-US" sz="2800" baseline="30000" dirty="0" smtClean="0">
                <a:solidFill>
                  <a:schemeClr val="tx2"/>
                </a:solidFill>
              </a:rPr>
              <a:t>st</a:t>
            </a:r>
            <a:r>
              <a:rPr lang="en-US" sz="2800" dirty="0" smtClean="0">
                <a:solidFill>
                  <a:schemeClr val="tx2"/>
                </a:solidFill>
              </a:rPr>
              <a:t> of the psychological therapies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Freud </a:t>
            </a:r>
            <a:r>
              <a:rPr lang="en-US" sz="2800" dirty="0">
                <a:solidFill>
                  <a:schemeClr val="tx2"/>
                </a:solidFill>
              </a:rPr>
              <a:t>believed the patient’s </a:t>
            </a:r>
            <a:r>
              <a:rPr lang="en-US" sz="2800" dirty="0" smtClean="0">
                <a:solidFill>
                  <a:schemeClr val="tx2"/>
                </a:solidFill>
              </a:rPr>
              <a:t>free associations</a:t>
            </a:r>
            <a:r>
              <a:rPr lang="en-US" sz="2800" dirty="0">
                <a:solidFill>
                  <a:schemeClr val="tx2"/>
                </a:solidFill>
              </a:rPr>
              <a:t>, resistances, dreams</a:t>
            </a:r>
            <a:r>
              <a:rPr lang="en-US" sz="2800" dirty="0" smtClean="0">
                <a:solidFill>
                  <a:schemeClr val="tx2"/>
                </a:solidFill>
              </a:rPr>
              <a:t>, and </a:t>
            </a:r>
            <a:r>
              <a:rPr lang="en-US" sz="2800" dirty="0">
                <a:solidFill>
                  <a:schemeClr val="tx2"/>
                </a:solidFill>
              </a:rPr>
              <a:t>transferences – and </a:t>
            </a:r>
            <a:r>
              <a:rPr lang="en-US" sz="2800" dirty="0" smtClean="0">
                <a:solidFill>
                  <a:schemeClr val="tx2"/>
                </a:solidFill>
              </a:rPr>
              <a:t>the therapist’s </a:t>
            </a:r>
            <a:r>
              <a:rPr lang="en-US" sz="2800" dirty="0">
                <a:solidFill>
                  <a:schemeClr val="tx2"/>
                </a:solidFill>
              </a:rPr>
              <a:t>interpretations </a:t>
            </a:r>
            <a:r>
              <a:rPr lang="en-US" sz="2800" dirty="0" smtClean="0">
                <a:solidFill>
                  <a:schemeClr val="tx2"/>
                </a:solidFill>
              </a:rPr>
              <a:t>of them </a:t>
            </a:r>
            <a:r>
              <a:rPr lang="en-US" sz="2800" dirty="0">
                <a:solidFill>
                  <a:schemeClr val="tx2"/>
                </a:solidFill>
              </a:rPr>
              <a:t>– released </a:t>
            </a:r>
            <a:r>
              <a:rPr lang="en-US" sz="2800" dirty="0" smtClean="0">
                <a:solidFill>
                  <a:schemeClr val="tx2"/>
                </a:solidFill>
              </a:rPr>
              <a:t>previously repressed </a:t>
            </a:r>
            <a:r>
              <a:rPr lang="en-US" sz="2800" dirty="0">
                <a:solidFill>
                  <a:schemeClr val="tx2"/>
                </a:solidFill>
              </a:rPr>
              <a:t>feelings</a:t>
            </a:r>
            <a:r>
              <a:rPr lang="en-US" sz="2800" dirty="0" smtClean="0">
                <a:solidFill>
                  <a:schemeClr val="tx2"/>
                </a:solidFill>
              </a:rPr>
              <a:t>, allowing the patient </a:t>
            </a:r>
            <a:r>
              <a:rPr lang="en-US" sz="2800" dirty="0">
                <a:solidFill>
                  <a:schemeClr val="tx2"/>
                </a:solidFill>
              </a:rPr>
              <a:t>to gain self-insight.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Attributes </a:t>
            </a:r>
            <a:r>
              <a:rPr lang="en-US" sz="2800" dirty="0">
                <a:solidFill>
                  <a:schemeClr val="tx2"/>
                </a:solidFill>
              </a:rPr>
              <a:t>our thoughts </a:t>
            </a:r>
            <a:r>
              <a:rPr lang="en-US" sz="2800" dirty="0" smtClean="0">
                <a:solidFill>
                  <a:schemeClr val="tx2"/>
                </a:solidFill>
              </a:rPr>
              <a:t>and actions </a:t>
            </a:r>
            <a:r>
              <a:rPr lang="en-US" sz="2800" dirty="0">
                <a:solidFill>
                  <a:schemeClr val="tx2"/>
                </a:solidFill>
              </a:rPr>
              <a:t>to unconscious </a:t>
            </a:r>
            <a:r>
              <a:rPr lang="en-US" sz="2800" dirty="0" smtClean="0">
                <a:solidFill>
                  <a:schemeClr val="tx2"/>
                </a:solidFill>
              </a:rPr>
              <a:t>motives and conflicts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Presumes that healthier, less anxious living is possible when energy previously devoted to id-ego-superego conflicts is released.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19" y="286544"/>
            <a:ext cx="1609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Psychoanalytical Techniques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7324725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Free Association </a:t>
            </a:r>
            <a:r>
              <a:rPr lang="en-US" sz="2800" dirty="0" smtClean="0">
                <a:solidFill>
                  <a:schemeClr val="tx2"/>
                </a:solidFill>
              </a:rPr>
              <a:t>- involves </a:t>
            </a:r>
            <a:r>
              <a:rPr lang="en-US" sz="2800" dirty="0">
                <a:solidFill>
                  <a:schemeClr val="tx2"/>
                </a:solidFill>
              </a:rPr>
              <a:t>the client speaking freely about any topic or image that comes into his her mind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Resistance - </a:t>
            </a:r>
            <a:r>
              <a:rPr lang="en-US" sz="2800" dirty="0">
                <a:solidFill>
                  <a:schemeClr val="tx2"/>
                </a:solidFill>
              </a:rPr>
              <a:t>when the client unconsciously tires to block the process of revealing repressed </a:t>
            </a:r>
            <a:r>
              <a:rPr lang="en-US" sz="2800" dirty="0" smtClean="0">
                <a:solidFill>
                  <a:schemeClr val="tx2"/>
                </a:solidFill>
              </a:rPr>
              <a:t>memories - </a:t>
            </a:r>
            <a:r>
              <a:rPr lang="en-US" sz="2800" dirty="0">
                <a:solidFill>
                  <a:schemeClr val="tx2"/>
                </a:solidFill>
              </a:rPr>
              <a:t>this leads to </a:t>
            </a:r>
            <a:r>
              <a:rPr lang="en-US" sz="2800" dirty="0" smtClean="0">
                <a:solidFill>
                  <a:schemeClr val="tx2"/>
                </a:solidFill>
              </a:rPr>
              <a:t>revealing conflicts 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Interpretation - </a:t>
            </a:r>
            <a:r>
              <a:rPr lang="en-US" sz="2800" dirty="0">
                <a:solidFill>
                  <a:schemeClr val="tx2"/>
                </a:solidFill>
              </a:rPr>
              <a:t>during free association the therapist offers insight to and explanations of the client’s thoughts, remarks and actions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863" y="2228850"/>
            <a:ext cx="3133921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Psychoanalytical Techniques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199"/>
            <a:ext cx="8615363" cy="50006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Dream interpretation </a:t>
            </a:r>
            <a:r>
              <a:rPr lang="en-US" sz="2800" dirty="0" smtClean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</a:rPr>
              <a:t>involves identifying and separating the </a:t>
            </a:r>
            <a:r>
              <a:rPr lang="en-US" sz="2800" i="1" dirty="0">
                <a:solidFill>
                  <a:schemeClr val="tx2"/>
                </a:solidFill>
              </a:rPr>
              <a:t>manifest </a:t>
            </a:r>
            <a:r>
              <a:rPr lang="en-US" sz="2800" i="1" dirty="0" smtClean="0">
                <a:solidFill>
                  <a:schemeClr val="tx2"/>
                </a:solidFill>
              </a:rPr>
              <a:t>content (</a:t>
            </a:r>
            <a:r>
              <a:rPr lang="en-US" sz="2800" dirty="0" smtClean="0">
                <a:solidFill>
                  <a:schemeClr val="tx2"/>
                </a:solidFill>
              </a:rPr>
              <a:t>portion </a:t>
            </a:r>
            <a:r>
              <a:rPr lang="en-US" sz="2800" dirty="0">
                <a:solidFill>
                  <a:schemeClr val="tx2"/>
                </a:solidFill>
              </a:rPr>
              <a:t>of the dream that is consciously </a:t>
            </a:r>
            <a:r>
              <a:rPr lang="en-US" sz="2800" dirty="0" smtClean="0">
                <a:solidFill>
                  <a:schemeClr val="tx2"/>
                </a:solidFill>
              </a:rPr>
              <a:t>remembered), </a:t>
            </a:r>
            <a:r>
              <a:rPr lang="en-US" sz="2800" dirty="0">
                <a:solidFill>
                  <a:schemeClr val="tx2"/>
                </a:solidFill>
              </a:rPr>
              <a:t>and the </a:t>
            </a:r>
            <a:r>
              <a:rPr lang="en-US" sz="2800" i="1" dirty="0">
                <a:solidFill>
                  <a:schemeClr val="tx2"/>
                </a:solidFill>
              </a:rPr>
              <a:t>latent </a:t>
            </a:r>
            <a:r>
              <a:rPr lang="en-US" sz="2800" i="1" dirty="0" smtClean="0">
                <a:solidFill>
                  <a:schemeClr val="tx2"/>
                </a:solidFill>
              </a:rPr>
              <a:t>content (</a:t>
            </a:r>
            <a:r>
              <a:rPr lang="en-US" sz="2800" dirty="0" smtClean="0">
                <a:solidFill>
                  <a:schemeClr val="tx2"/>
                </a:solidFill>
              </a:rPr>
              <a:t>the </a:t>
            </a:r>
            <a:r>
              <a:rPr lang="en-US" sz="2800" dirty="0">
                <a:solidFill>
                  <a:schemeClr val="tx2"/>
                </a:solidFill>
              </a:rPr>
              <a:t>impulses, wishes, and </a:t>
            </a:r>
            <a:r>
              <a:rPr lang="en-US" sz="2800" dirty="0" smtClean="0">
                <a:solidFill>
                  <a:schemeClr val="tx2"/>
                </a:solidFill>
              </a:rPr>
              <a:t>fantasies) </a:t>
            </a:r>
            <a:r>
              <a:rPr lang="en-US" sz="2800" dirty="0">
                <a:solidFill>
                  <a:schemeClr val="tx2"/>
                </a:solidFill>
              </a:rPr>
              <a:t>which </a:t>
            </a:r>
            <a:r>
              <a:rPr lang="en-US" sz="2800" dirty="0" smtClean="0">
                <a:solidFill>
                  <a:schemeClr val="tx2"/>
                </a:solidFill>
              </a:rPr>
              <a:t>help to gain </a:t>
            </a:r>
            <a:r>
              <a:rPr lang="en-US" sz="2800" dirty="0">
                <a:solidFill>
                  <a:schemeClr val="tx2"/>
                </a:solidFill>
              </a:rPr>
              <a:t>insight into the unconscious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Transference</a:t>
            </a:r>
            <a:r>
              <a:rPr lang="en-US" sz="2800" dirty="0" smtClean="0">
                <a:solidFill>
                  <a:schemeClr val="tx2"/>
                </a:solidFill>
              </a:rPr>
              <a:t> - </a:t>
            </a:r>
            <a:r>
              <a:rPr lang="en-US" sz="2800" dirty="0">
                <a:solidFill>
                  <a:schemeClr val="tx2"/>
                </a:solidFill>
              </a:rPr>
              <a:t>occurs when the patient unconsciously </a:t>
            </a:r>
            <a:r>
              <a:rPr lang="en-US" sz="2800" dirty="0" smtClean="0">
                <a:solidFill>
                  <a:schemeClr val="tx2"/>
                </a:solidFill>
              </a:rPr>
              <a:t>transfers emotions linked with other relationships to the analyst - </a:t>
            </a:r>
            <a:r>
              <a:rPr lang="en-US" sz="2800" i="1" dirty="0">
                <a:solidFill>
                  <a:schemeClr val="tx2"/>
                </a:solidFill>
              </a:rPr>
              <a:t>most important technique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3" y="3481984"/>
            <a:ext cx="2750347" cy="31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Contemporary Psychodynamic Therapy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Criticisms</a:t>
            </a:r>
            <a:r>
              <a:rPr lang="en-US" sz="2800" dirty="0" smtClean="0">
                <a:solidFill>
                  <a:schemeClr val="tx2"/>
                </a:solidFill>
              </a:rPr>
              <a:t> – expensive, time-consuming, interpretations can’t be proven or disproven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Short-term </a:t>
            </a:r>
            <a:r>
              <a:rPr lang="en-US" sz="2800" b="1" dirty="0">
                <a:solidFill>
                  <a:srgbClr val="C00000"/>
                </a:solidFill>
              </a:rPr>
              <a:t>psychodynamic </a:t>
            </a:r>
            <a:r>
              <a:rPr lang="en-US" sz="2800" b="1" dirty="0" smtClean="0">
                <a:solidFill>
                  <a:srgbClr val="C00000"/>
                </a:solidFill>
              </a:rPr>
              <a:t>therapy</a:t>
            </a:r>
            <a:r>
              <a:rPr lang="en-US" sz="2800" dirty="0" smtClean="0">
                <a:solidFill>
                  <a:schemeClr val="tx2"/>
                </a:solidFill>
              </a:rPr>
              <a:t> - more common now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clients </a:t>
            </a:r>
            <a:r>
              <a:rPr lang="en-US" sz="2800" dirty="0">
                <a:solidFill>
                  <a:schemeClr val="tx2"/>
                </a:solidFill>
              </a:rPr>
              <a:t>get </a:t>
            </a:r>
            <a:r>
              <a:rPr lang="en-US" sz="2800" dirty="0" smtClean="0">
                <a:solidFill>
                  <a:schemeClr val="tx2"/>
                </a:solidFill>
              </a:rPr>
              <a:t>quicker </a:t>
            </a:r>
            <a:r>
              <a:rPr lang="en-US" sz="2800" dirty="0">
                <a:solidFill>
                  <a:schemeClr val="tx2"/>
                </a:solidFill>
              </a:rPr>
              <a:t>diagnosis and are not required to go for more than a few </a:t>
            </a:r>
            <a:r>
              <a:rPr lang="en-US" sz="2800" dirty="0" smtClean="0">
                <a:solidFill>
                  <a:schemeClr val="tx2"/>
                </a:solidFill>
              </a:rPr>
              <a:t>months – (emphasis still on </a:t>
            </a:r>
            <a:r>
              <a:rPr lang="en-US" sz="2800" dirty="0">
                <a:solidFill>
                  <a:schemeClr val="tx2"/>
                </a:solidFill>
              </a:rPr>
              <a:t>the </a:t>
            </a:r>
            <a:r>
              <a:rPr lang="en-US" sz="2800" dirty="0" smtClean="0">
                <a:solidFill>
                  <a:schemeClr val="tx2"/>
                </a:solidFill>
              </a:rPr>
              <a:t>unconscious) 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Interpersonal </a:t>
            </a:r>
            <a:r>
              <a:rPr lang="en-US" sz="2800" b="1" dirty="0">
                <a:solidFill>
                  <a:srgbClr val="C00000"/>
                </a:solidFill>
              </a:rPr>
              <a:t>therapy </a:t>
            </a:r>
            <a:r>
              <a:rPr lang="en-US" sz="2800" b="1" dirty="0" smtClean="0">
                <a:solidFill>
                  <a:srgbClr val="C00000"/>
                </a:solidFill>
              </a:rPr>
              <a:t>- </a:t>
            </a:r>
            <a:r>
              <a:rPr lang="en-US" sz="2800" dirty="0" smtClean="0">
                <a:solidFill>
                  <a:schemeClr val="tx2"/>
                </a:solidFill>
              </a:rPr>
              <a:t>another </a:t>
            </a:r>
            <a:r>
              <a:rPr lang="en-US" sz="2800" dirty="0">
                <a:solidFill>
                  <a:schemeClr val="tx2"/>
                </a:solidFill>
              </a:rPr>
              <a:t>psychodynamic approach 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focuses </a:t>
            </a:r>
            <a:r>
              <a:rPr lang="en-US" sz="2800" dirty="0">
                <a:solidFill>
                  <a:schemeClr val="tx2"/>
                </a:solidFill>
              </a:rPr>
              <a:t>on current </a:t>
            </a:r>
            <a:r>
              <a:rPr lang="en-US" sz="2800" dirty="0" smtClean="0">
                <a:solidFill>
                  <a:schemeClr val="tx2"/>
                </a:solidFill>
              </a:rPr>
              <a:t>relationships </a:t>
            </a:r>
            <a:r>
              <a:rPr lang="en-US" sz="2800" dirty="0">
                <a:solidFill>
                  <a:schemeClr val="tx2"/>
                </a:solidFill>
              </a:rPr>
              <a:t>instead of spending too much time </a:t>
            </a:r>
            <a:r>
              <a:rPr lang="en-US" sz="2800" dirty="0" smtClean="0">
                <a:solidFill>
                  <a:schemeClr val="tx2"/>
                </a:solidFill>
              </a:rPr>
              <a:t>on the past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18" y="119063"/>
            <a:ext cx="9980682" cy="1096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Humanistic Therapy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199"/>
            <a:ext cx="10425113" cy="4957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Belief </a:t>
            </a:r>
            <a:r>
              <a:rPr lang="en-US" sz="2800" dirty="0">
                <a:solidFill>
                  <a:schemeClr val="tx2"/>
                </a:solidFill>
              </a:rPr>
              <a:t>that people are inherently good and are motivated to grow psychologically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Emphasizes </a:t>
            </a:r>
            <a:r>
              <a:rPr lang="en-US" sz="2800" dirty="0">
                <a:solidFill>
                  <a:schemeClr val="tx2"/>
                </a:solidFill>
              </a:rPr>
              <a:t>striving for and reaching human </a:t>
            </a:r>
            <a:r>
              <a:rPr lang="en-US" sz="2800" dirty="0" smtClean="0">
                <a:solidFill>
                  <a:schemeClr val="tx2"/>
                </a:solidFill>
              </a:rPr>
              <a:t>potential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Believe a </a:t>
            </a:r>
            <a:r>
              <a:rPr lang="en-US" sz="2800" dirty="0">
                <a:solidFill>
                  <a:schemeClr val="tx2"/>
                </a:solidFill>
              </a:rPr>
              <a:t>person’s </a:t>
            </a:r>
            <a:r>
              <a:rPr lang="en-US" sz="2800" dirty="0" smtClean="0">
                <a:solidFill>
                  <a:schemeClr val="tx2"/>
                </a:solidFill>
              </a:rPr>
              <a:t>self-concept (thoughts </a:t>
            </a:r>
            <a:r>
              <a:rPr lang="en-US" sz="2800" dirty="0">
                <a:solidFill>
                  <a:schemeClr val="tx2"/>
                </a:solidFill>
              </a:rPr>
              <a:t>of </a:t>
            </a:r>
            <a:r>
              <a:rPr lang="en-US" sz="2800" dirty="0" smtClean="0">
                <a:solidFill>
                  <a:schemeClr val="tx2"/>
                </a:solidFill>
              </a:rPr>
              <a:t>themselves) </a:t>
            </a:r>
            <a:r>
              <a:rPr lang="en-US" sz="2800" dirty="0">
                <a:solidFill>
                  <a:schemeClr val="tx2"/>
                </a:solidFill>
              </a:rPr>
              <a:t>is the most important </a:t>
            </a:r>
            <a:r>
              <a:rPr lang="en-US" sz="2800" dirty="0" smtClean="0">
                <a:solidFill>
                  <a:schemeClr val="tx2"/>
                </a:solidFill>
              </a:rPr>
              <a:t>feature, </a:t>
            </a:r>
            <a:r>
              <a:rPr lang="en-US" sz="2800" dirty="0">
                <a:solidFill>
                  <a:schemeClr val="tx2"/>
                </a:solidFill>
              </a:rPr>
              <a:t>and given the right </a:t>
            </a:r>
            <a:r>
              <a:rPr lang="en-US" sz="2800" dirty="0" smtClean="0">
                <a:solidFill>
                  <a:schemeClr val="tx2"/>
                </a:solidFill>
              </a:rPr>
              <a:t>environment, </a:t>
            </a:r>
            <a:r>
              <a:rPr lang="en-US" sz="2800" dirty="0">
                <a:solidFill>
                  <a:schemeClr val="tx2"/>
                </a:solidFill>
              </a:rPr>
              <a:t>the self-concept can grow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7" y="4379515"/>
            <a:ext cx="3806301" cy="21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(widescreen)(3)</Template>
  <TotalTime>572</TotalTime>
  <Words>1246</Words>
  <Application>Microsoft Office PowerPoint</Application>
  <PresentationFormat>Widescreen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Euphemia</vt:lpstr>
      <vt:lpstr>Plantagenet Cherokee</vt:lpstr>
      <vt:lpstr>Wingdings</vt:lpstr>
      <vt:lpstr>Academic Literature 16x9</vt:lpstr>
      <vt:lpstr>Methods of Therapy Chapter 17</vt:lpstr>
      <vt:lpstr>Treatment of Psychological Disorders</vt:lpstr>
      <vt:lpstr>Treatment of Psychological Disorders</vt:lpstr>
      <vt:lpstr>Psychotherapy</vt:lpstr>
      <vt:lpstr>Psychoanalysis</vt:lpstr>
      <vt:lpstr>Psychoanalytical Techniques</vt:lpstr>
      <vt:lpstr>Psychoanalytical Techniques</vt:lpstr>
      <vt:lpstr>Contemporary Psychodynamic Therapy</vt:lpstr>
      <vt:lpstr>Humanistic Therapy</vt:lpstr>
      <vt:lpstr>Humanistic Therapy</vt:lpstr>
      <vt:lpstr>Humanistic Therapy</vt:lpstr>
      <vt:lpstr>Humanistic Therapy</vt:lpstr>
      <vt:lpstr>Behavior Therapy</vt:lpstr>
      <vt:lpstr>Behavior Therapy</vt:lpstr>
      <vt:lpstr>Behavior Therapy </vt:lpstr>
      <vt:lpstr>Behavior Therapy </vt:lpstr>
      <vt:lpstr>Behavior Therapy</vt:lpstr>
      <vt:lpstr>Behavior Therapy</vt:lpstr>
      <vt:lpstr>Cognitive Therapy </vt:lpstr>
      <vt:lpstr>Cognitive Therapies</vt:lpstr>
      <vt:lpstr>Group and Family Therapies</vt:lpstr>
      <vt:lpstr>PowerPoint Presentation</vt:lpstr>
      <vt:lpstr> Evaluating Psychotherapeutic Approaches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Therapy Chapter 17</dc:title>
  <dc:creator>Kim Goulding</dc:creator>
  <cp:lastModifiedBy>Kim Goulding</cp:lastModifiedBy>
  <cp:revision>30</cp:revision>
  <dcterms:created xsi:type="dcterms:W3CDTF">2018-12-16T20:24:36Z</dcterms:created>
  <dcterms:modified xsi:type="dcterms:W3CDTF">2018-12-17T05:56:46Z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