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70" r:id="rId2"/>
    <p:sldId id="271" r:id="rId3"/>
    <p:sldId id="273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80" r:id="rId13"/>
    <p:sldId id="282" r:id="rId14"/>
    <p:sldId id="283" r:id="rId15"/>
    <p:sldId id="294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5" r:id="rId27"/>
    <p:sldId id="296" r:id="rId2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Body and Behavior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062"/>
            <a:ext cx="10972800" cy="8001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The Nervous System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Central Nervous System </a:t>
            </a:r>
            <a:r>
              <a:rPr lang="en-US" sz="2800" b="1" dirty="0" smtClean="0"/>
              <a:t>(CNS) </a:t>
            </a:r>
            <a:r>
              <a:rPr lang="en-US" sz="2800" dirty="0" smtClean="0"/>
              <a:t>– Master control system, includes brain and spinal cord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Peripheral Nervous System </a:t>
            </a:r>
            <a:r>
              <a:rPr lang="en-US" sz="2800" dirty="0" smtClean="0"/>
              <a:t>– The sensory and motor neurons that connect the CNS to the rest of the body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Autonomic Nervous System </a:t>
            </a:r>
            <a:r>
              <a:rPr lang="en-US" sz="2800" dirty="0" smtClean="0"/>
              <a:t>– Self-regulated action of internal organs &amp; glands, heartbeat, digestion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Sympathetic Nervous System </a:t>
            </a:r>
            <a:r>
              <a:rPr lang="en-US" sz="2800" dirty="0" smtClean="0"/>
              <a:t>– Arouses the body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Parasympathetic Nervous System </a:t>
            </a:r>
            <a:r>
              <a:rPr lang="en-US" sz="2800" dirty="0" smtClean="0"/>
              <a:t>– Calms the body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Somatic Nervous System </a:t>
            </a:r>
            <a:r>
              <a:rPr lang="en-US" sz="2800" dirty="0" smtClean="0"/>
              <a:t>– Enables voluntary control of skeletal muscles (walk, run, talk, etc.) </a:t>
            </a:r>
          </a:p>
        </p:txBody>
      </p:sp>
    </p:spTree>
    <p:extLst>
      <p:ext uri="{BB962C8B-B14F-4D97-AF65-F5344CB8AC3E}">
        <p14:creationId xmlns:p14="http://schemas.microsoft.com/office/powerpoint/2010/main" val="227807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The Brain 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0238"/>
            <a:ext cx="6148388" cy="4225926"/>
          </a:xfrm>
        </p:spPr>
        <p:txBody>
          <a:bodyPr/>
          <a:lstStyle/>
          <a:p>
            <a:r>
              <a:rPr lang="en-US" sz="2800" dirty="0" smtClean="0"/>
              <a:t>Most demanding organ of the body (uses 25% of our nutrients)</a:t>
            </a:r>
          </a:p>
          <a:p>
            <a:r>
              <a:rPr lang="en-US" sz="2800" dirty="0" smtClean="0"/>
              <a:t>Uses about 20% of all your oxygen</a:t>
            </a:r>
          </a:p>
          <a:p>
            <a:r>
              <a:rPr lang="en-US" sz="2800" dirty="0" smtClean="0"/>
              <a:t>Runs on 20 watts if electrical power</a:t>
            </a:r>
          </a:p>
          <a:p>
            <a:r>
              <a:rPr lang="en-US" sz="2800" dirty="0" smtClean="0"/>
              <a:t>Average brain weighs 3 about pounds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38" y="1900238"/>
            <a:ext cx="4105275" cy="34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8628"/>
            <a:ext cx="10972800" cy="682171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The Brainstem 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8" name="Picture 4" descr="Image result for brain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5" y="531779"/>
            <a:ext cx="5878286" cy="60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478391" y="1600200"/>
            <a:ext cx="5388864" cy="4871176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2800" dirty="0"/>
              <a:t>Oldest part and central core of the brain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2800" dirty="0"/>
              <a:t>Begins where the spinal cord swells as it enters the </a:t>
            </a:r>
            <a:r>
              <a:rPr lang="en-US" sz="2800" dirty="0" smtClean="0"/>
              <a:t>skull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2800" dirty="0" smtClean="0"/>
              <a:t>Consists of the midbrain, pons, and medulla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2800" dirty="0" smtClean="0"/>
              <a:t>Controls basic life-support functions such as heartbeat, breathing, circulation, &amp; swallowing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086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Blair-Broeker_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85" y="2322911"/>
            <a:ext cx="5355772" cy="319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6057" y="674973"/>
            <a:ext cx="10972800" cy="696686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The Brainstem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6056" y="1658258"/>
            <a:ext cx="58202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Medulla </a:t>
            </a:r>
            <a:r>
              <a:rPr lang="en-US" sz="2800" b="1" dirty="0" smtClean="0"/>
              <a:t>– </a:t>
            </a:r>
            <a:r>
              <a:rPr lang="en-US" sz="2800" dirty="0" smtClean="0"/>
              <a:t>located at the base of the brainstem – blends into the spinal cord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Automatic reflex center - Controls heart rate, breathing, coughing, vomiting, swallowing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Damage = death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195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14" y="464457"/>
            <a:ext cx="10972800" cy="859972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The Brainstem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714" y="1600201"/>
            <a:ext cx="6589486" cy="4525963"/>
          </a:xfrm>
        </p:spPr>
        <p:txBody>
          <a:bodyPr>
            <a:normAutofit/>
          </a:bodyPr>
          <a:lstStyle/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Reticular formation </a:t>
            </a:r>
            <a:r>
              <a:rPr lang="en-US" sz="2800" dirty="0" smtClean="0"/>
              <a:t>– nerve network located at the base of the brain just inside the spinal cord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2800" dirty="0" smtClean="0"/>
              <a:t>Regulates how active or sleepy your brain is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2800" dirty="0" smtClean="0"/>
              <a:t>Anesthesia works on this part of the brain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2800" dirty="0" smtClean="0"/>
              <a:t>Permanent damage = coma </a:t>
            </a:r>
            <a:endParaRPr lang="en-US" sz="2800" dirty="0"/>
          </a:p>
        </p:txBody>
      </p:sp>
      <p:pic>
        <p:nvPicPr>
          <p:cNvPr id="4" name="Picture 3" descr="Reticular 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1529557"/>
            <a:ext cx="41465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06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5216"/>
            <a:ext cx="10972800" cy="768096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The Brainstem 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4104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**</a:t>
            </a:r>
            <a:r>
              <a:rPr lang="en-US" sz="2800" b="1" dirty="0" smtClean="0">
                <a:solidFill>
                  <a:srgbClr val="C00000"/>
                </a:solidFill>
              </a:rPr>
              <a:t>Pons</a:t>
            </a:r>
            <a:r>
              <a:rPr lang="en-US" sz="2800" dirty="0" smtClean="0"/>
              <a:t> – (means “bridge”)</a:t>
            </a:r>
          </a:p>
          <a:p>
            <a:r>
              <a:rPr lang="en-US" sz="2800" dirty="0" smtClean="0"/>
              <a:t>Involved with arousal – sleep and wakefulness</a:t>
            </a:r>
          </a:p>
          <a:p>
            <a:r>
              <a:rPr lang="en-US" sz="2800" dirty="0" smtClean="0"/>
              <a:t>Controls automatic functions like respiration </a:t>
            </a:r>
          </a:p>
          <a:p>
            <a:r>
              <a:rPr lang="en-US" sz="2800" dirty="0" smtClean="0"/>
              <a:t>Involved in relaying sensory information between the cerebrum and cerebellum </a:t>
            </a:r>
            <a:endParaRPr lang="en-US" sz="2800" dirty="0"/>
          </a:p>
        </p:txBody>
      </p:sp>
      <p:pic>
        <p:nvPicPr>
          <p:cNvPr id="6" name="Picture 5" descr="Thala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7280" y="1353312"/>
            <a:ext cx="3632200" cy="480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57816" y="3199534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Pons 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9144000" y="3384200"/>
            <a:ext cx="813816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01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6399"/>
            <a:ext cx="10972800" cy="816429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18457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Thalamus</a:t>
            </a:r>
            <a:r>
              <a:rPr lang="en-US" sz="2800" dirty="0" smtClean="0"/>
              <a:t> – “inner chamber” is located at the top of the brainstem in the middle of the brain. </a:t>
            </a:r>
          </a:p>
          <a:p>
            <a:r>
              <a:rPr lang="en-US" sz="2800" dirty="0" smtClean="0"/>
              <a:t>Brain’s sensory switchboard – processes all senses except smell</a:t>
            </a:r>
          </a:p>
          <a:p>
            <a:r>
              <a:rPr lang="en-US" sz="2800" dirty="0" smtClean="0"/>
              <a:t>Relays all sensory signals to appropriate areas in the cortex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84" y="4789807"/>
            <a:ext cx="2405089" cy="1832165"/>
          </a:xfrm>
          <a:prstGeom prst="rect">
            <a:avLst/>
          </a:prstGeom>
        </p:spPr>
      </p:pic>
      <p:pic>
        <p:nvPicPr>
          <p:cNvPr id="5" name="Picture 4" descr="Thala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71" y="986971"/>
            <a:ext cx="3967636" cy="526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57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7371"/>
            <a:ext cx="10972800" cy="801914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96685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Cerebellum </a:t>
            </a:r>
            <a:r>
              <a:rPr lang="en-US" sz="2800" dirty="0" smtClean="0"/>
              <a:t>– “little brain” attached to the rear of the brainstem</a:t>
            </a:r>
          </a:p>
          <a:p>
            <a:r>
              <a:rPr lang="en-US" sz="2800" dirty="0" smtClean="0"/>
              <a:t>Primary role - coordination of voluntary movements &amp; balance</a:t>
            </a:r>
          </a:p>
          <a:p>
            <a:r>
              <a:rPr lang="en-US" sz="2800" dirty="0" smtClean="0"/>
              <a:t>Controls memories for knowing how to use your body for things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Sequence of programming</a:t>
            </a:r>
          </a:p>
          <a:p>
            <a:pPr lvl="1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Calculates speed and direction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592" y="1179285"/>
            <a:ext cx="4217694" cy="49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10" y="1436914"/>
            <a:ext cx="5798933" cy="496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8971"/>
            <a:ext cx="10972800" cy="772886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The Brain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2266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Limbic System </a:t>
            </a:r>
            <a:r>
              <a:rPr lang="en-US" sz="2800" dirty="0" smtClean="0"/>
              <a:t>– ring of structures at the border of the brainstem &amp; cerebral cortex</a:t>
            </a:r>
          </a:p>
          <a:p>
            <a:r>
              <a:rPr lang="en-US" sz="2800" dirty="0" smtClean="0"/>
              <a:t>Consists of the hypothalamus, hippocampus, &amp; amygdala </a:t>
            </a:r>
          </a:p>
          <a:p>
            <a:r>
              <a:rPr lang="en-US" sz="2800" dirty="0" smtClean="0"/>
              <a:t>Helps regulate memory, fear, aggression, hunger, &amp; thirst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98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3828"/>
            <a:ext cx="10972800" cy="874486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The Brain 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6030"/>
            <a:ext cx="7053943" cy="525054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500" b="1" dirty="0" smtClean="0">
                <a:solidFill>
                  <a:srgbClr val="C00000"/>
                </a:solidFill>
              </a:rPr>
              <a:t>Hypothalamus</a:t>
            </a:r>
            <a:r>
              <a:rPr lang="en-US" sz="4500" dirty="0" smtClean="0"/>
              <a:t> – (“hypo” = below) pea-sized structure lying beneath the front of the thalamus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500" dirty="0" smtClean="0"/>
              <a:t>Helps maintains homeostasis – keeps body’s activities balanced – hunger, thirst, fight or flight reaction, body temperature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500" dirty="0" smtClean="0"/>
              <a:t>Controls rage, pleasure, sexual desires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4500" dirty="0" smtClean="0">
                <a:latin typeface="Palatino Linotype" panose="02040502050505030304" pitchFamily="18" charset="0"/>
              </a:rPr>
              <a:t>Helps </a:t>
            </a:r>
            <a:r>
              <a:rPr lang="en-US" altLang="en-US" sz="4500" dirty="0">
                <a:latin typeface="Palatino Linotype" panose="02040502050505030304" pitchFamily="18" charset="0"/>
              </a:rPr>
              <a:t>control the endocrine system by giving directions to the pituitary gland. </a:t>
            </a:r>
          </a:p>
          <a:p>
            <a:endParaRPr lang="en-US" sz="4000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ypothala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20204" r="8008" b="25920"/>
          <a:stretch>
            <a:fillRect/>
          </a:stretch>
        </p:blipFill>
        <p:spPr bwMode="auto">
          <a:xfrm>
            <a:off x="7615237" y="1426030"/>
            <a:ext cx="3967163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7472"/>
            <a:ext cx="10972800" cy="950976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Neurons and Brain Communication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87" y="1657351"/>
            <a:ext cx="9063037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Messages to and from the brain travel along the nerves, which are strings of long, thin cells called </a:t>
            </a:r>
            <a:r>
              <a:rPr lang="en-US" sz="2800" b="1" dirty="0" smtClean="0">
                <a:solidFill>
                  <a:srgbClr val="FF0000"/>
                </a:solidFill>
              </a:rPr>
              <a:t>neurons.</a:t>
            </a:r>
            <a:r>
              <a:rPr lang="en-US" sz="2800" b="1" dirty="0" smtClean="0"/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Neurons </a:t>
            </a:r>
            <a:r>
              <a:rPr lang="en-US" b="1" dirty="0" smtClean="0"/>
              <a:t>–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Basic building blocks of the nervous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There are many different types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Human brain has about 86 billion neurons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The body’s info system is built from billions of interconnected neurons.</a:t>
            </a:r>
            <a:endParaRPr lang="en-US" sz="2800" dirty="0"/>
          </a:p>
        </p:txBody>
      </p:sp>
      <p:pic>
        <p:nvPicPr>
          <p:cNvPr id="4" name="Picture 3" descr="The Neuron Is the Building Block of the Nervous Syst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86" y="4308955"/>
            <a:ext cx="2824163" cy="22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3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8205"/>
            <a:ext cx="10972800" cy="789039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The Brain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3487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Hippocampus</a:t>
            </a:r>
            <a:r>
              <a:rPr lang="en-US" sz="2800" dirty="0" smtClean="0"/>
              <a:t> – (shaped like a seahorse) – wraps around the back of the thalamus </a:t>
            </a:r>
          </a:p>
          <a:p>
            <a:r>
              <a:rPr lang="en-US" sz="2800" dirty="0" smtClean="0"/>
              <a:t>Helps process new memories for permanent storage </a:t>
            </a:r>
          </a:p>
          <a:p>
            <a:endParaRPr lang="en-US" sz="2800" dirty="0"/>
          </a:p>
        </p:txBody>
      </p:sp>
      <p:pic>
        <p:nvPicPr>
          <p:cNvPr id="4" name="Picture 3" descr="Brain parts 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24" y="1485434"/>
            <a:ext cx="5978013" cy="475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05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3485"/>
            <a:ext cx="10972800" cy="816429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The Brain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5433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Amygdala</a:t>
            </a:r>
            <a:r>
              <a:rPr lang="en-US" sz="2800" dirty="0" smtClean="0"/>
              <a:t> – 2 almond-shaped clusters located at the border of the brainstem  </a:t>
            </a:r>
          </a:p>
          <a:p>
            <a:r>
              <a:rPr lang="en-US" sz="2800" dirty="0" smtClean="0"/>
              <a:t>Controls emotional responses such as fear or anger </a:t>
            </a:r>
          </a:p>
          <a:p>
            <a:r>
              <a:rPr lang="en-US" sz="2800" dirty="0" smtClean="0"/>
              <a:t>Coordinates “fight or flight” response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Amygda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1" t="20204" r="6384" b="20869"/>
          <a:stretch>
            <a:fillRect/>
          </a:stretch>
        </p:blipFill>
        <p:spPr>
          <a:xfrm>
            <a:off x="7377848" y="1600201"/>
            <a:ext cx="3808344" cy="38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5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1220"/>
            <a:ext cx="10972800" cy="77429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The Brain 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6350"/>
            <a:ext cx="10274710" cy="469557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Cerebral Cortex </a:t>
            </a:r>
            <a:r>
              <a:rPr lang="en-US" sz="2800" dirty="0" smtClean="0"/>
              <a:t>– the brain’s wrinkled outer surface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Intricate fabric of interconnected neurons makeup the body’s ultimate control and information-processing center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“cerebral” means higher thinking; “cortex” means bark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Responsible for thinking, calculating, organizing, &amp; creativity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2/3 of the brain’s nerve cells are here; 80% of the brain’s weight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Sets humans apart from other species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Divided into 4 lobes by </a:t>
            </a:r>
            <a:r>
              <a:rPr lang="en-US" sz="2800" b="1" dirty="0" smtClean="0"/>
              <a:t>fissures</a:t>
            </a:r>
            <a:r>
              <a:rPr lang="en-US" sz="2800" dirty="0" smtClean="0"/>
              <a:t> (deep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2800" dirty="0" smtClean="0"/>
              <a:t>grooves)</a:t>
            </a:r>
          </a:p>
        </p:txBody>
      </p:sp>
      <p:pic>
        <p:nvPicPr>
          <p:cNvPr id="4" name="Picture 3" descr="MCHM00302_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61" y="4383702"/>
            <a:ext cx="3456039" cy="201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6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754743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The Brain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17154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Corpus Callosum </a:t>
            </a:r>
            <a:r>
              <a:rPr lang="en-US" sz="2800" dirty="0" smtClean="0"/>
              <a:t>– large band of neural tissue connects the left and right hemispheres of the brain </a:t>
            </a:r>
          </a:p>
          <a:p>
            <a:r>
              <a:rPr lang="en-US" sz="2800" dirty="0" smtClean="0"/>
              <a:t>Allows the two halves to communicate with each other </a:t>
            </a:r>
          </a:p>
          <a:p>
            <a:r>
              <a:rPr lang="en-US" sz="2800" dirty="0" smtClean="0"/>
              <a:t>Sometimes cut to prevent seizures </a:t>
            </a:r>
            <a:endParaRPr lang="en-US" sz="2800" dirty="0"/>
          </a:p>
        </p:txBody>
      </p:sp>
      <p:pic>
        <p:nvPicPr>
          <p:cNvPr id="2050" name="Picture 2" descr="https://i.redd.it/7qobxge7gp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50" y="1687621"/>
            <a:ext cx="3370084" cy="38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6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6696"/>
            <a:ext cx="10972800" cy="55572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The Brain 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7591"/>
            <a:ext cx="7363968" cy="4818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Frontal Lobe</a:t>
            </a:r>
            <a:r>
              <a:rPr lang="en-US" sz="2800" b="1" dirty="0" smtClean="0"/>
              <a:t> </a:t>
            </a:r>
            <a:r>
              <a:rPr lang="en-US" sz="2800" dirty="0" smtClean="0"/>
              <a:t>– located behind the forehead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Controls largest voluntary muscle movement (includes motor cortex)</a:t>
            </a:r>
          </a:p>
          <a:p>
            <a:pPr lvl="1" defTabSz="114300">
              <a:buFont typeface="Arial" panose="020B0604020202020204" pitchFamily="34" charset="0"/>
              <a:buChar char="•"/>
            </a:pPr>
            <a:r>
              <a:rPr lang="en-US" sz="2800" dirty="0" smtClean="0"/>
              <a:t>Controls advanced cognitive abilities – judgement, planning, reasoning </a:t>
            </a:r>
          </a:p>
          <a:p>
            <a:pPr lvl="1" defTabSz="114300">
              <a:buFont typeface="Arial" panose="020B0604020202020204" pitchFamily="34" charset="0"/>
              <a:buChar char="•"/>
            </a:pPr>
            <a:r>
              <a:rPr lang="en-US" sz="2800" dirty="0" smtClean="0"/>
              <a:t>Personality </a:t>
            </a:r>
          </a:p>
          <a:p>
            <a:pPr lvl="1" defTabSz="114300">
              <a:buFont typeface="Arial" panose="020B0604020202020204" pitchFamily="34" charset="0"/>
              <a:buChar char="•"/>
            </a:pPr>
            <a:r>
              <a:rPr lang="en-US" sz="2800" dirty="0" smtClean="0"/>
              <a:t>Emotional reactions </a:t>
            </a:r>
          </a:p>
          <a:p>
            <a:pPr lvl="1" defTabSz="114300">
              <a:buFont typeface="Arial" panose="020B0604020202020204" pitchFamily="34" charset="0"/>
              <a:buChar char="•"/>
            </a:pPr>
            <a:r>
              <a:rPr lang="en-US" sz="2800" dirty="0" smtClean="0"/>
              <a:t>Damage could cause change in personality – Phineas Gage</a:t>
            </a:r>
          </a:p>
          <a:p>
            <a:pPr marL="457200" lvl="1" indent="0" defTabSz="11430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2" descr="Lobes in the 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311" y="1472184"/>
            <a:ext cx="3764489" cy="376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67" y="1664209"/>
            <a:ext cx="4645492" cy="414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04" y="436947"/>
            <a:ext cx="10972800" cy="832104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The Brain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477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Parietal Lobe </a:t>
            </a:r>
            <a:r>
              <a:rPr lang="en-US" sz="2800" dirty="0"/>
              <a:t>– processes </a:t>
            </a:r>
            <a:r>
              <a:rPr lang="en-US" sz="2800" dirty="0" smtClean="0"/>
              <a:t>sensory info related to taste, touch</a:t>
            </a:r>
            <a:r>
              <a:rPr lang="en-US" sz="2800" dirty="0"/>
              <a:t>, pressure, temperature, pain, &amp; body movement</a:t>
            </a:r>
          </a:p>
          <a:p>
            <a:pPr indent="287338">
              <a:tabLst>
                <a:tab pos="347663" algn="l"/>
                <a:tab pos="685800" algn="l"/>
              </a:tabLst>
            </a:pPr>
            <a:r>
              <a:rPr lang="en-US" sz="2800" dirty="0" smtClean="0"/>
              <a:t>Includes the somatosensory cortex</a:t>
            </a:r>
            <a:endParaRPr lang="en-US" sz="2800" dirty="0"/>
          </a:p>
          <a:p>
            <a:pPr indent="287338">
              <a:tabLst>
                <a:tab pos="630238" algn="l"/>
                <a:tab pos="685800" algn="l"/>
              </a:tabLst>
            </a:pPr>
            <a:r>
              <a:rPr lang="en-US" sz="2800" dirty="0" smtClean="0"/>
              <a:t>If damaged = inability to feel sensation of touch </a:t>
            </a:r>
          </a:p>
        </p:txBody>
      </p:sp>
    </p:spTree>
    <p:extLst>
      <p:ext uri="{BB962C8B-B14F-4D97-AF65-F5344CB8AC3E}">
        <p14:creationId xmlns:p14="http://schemas.microsoft.com/office/powerpoint/2010/main" val="243427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5149"/>
            <a:ext cx="10972800" cy="790298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The Brain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584" y="1252729"/>
            <a:ext cx="10972800" cy="4525963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</a:rPr>
              <a:t>Occipital Lobe </a:t>
            </a:r>
            <a:r>
              <a:rPr lang="en-US" sz="2800" dirty="0"/>
              <a:t>– processes visual </a:t>
            </a:r>
            <a:r>
              <a:rPr lang="en-US" sz="2800" dirty="0" smtClean="0"/>
              <a:t>information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Temporal Lobe </a:t>
            </a:r>
            <a:r>
              <a:rPr lang="en-US" sz="2800" dirty="0"/>
              <a:t>– processes </a:t>
            </a:r>
            <a:r>
              <a:rPr lang="en-US" sz="2800" dirty="0" smtClean="0"/>
              <a:t>sound; language </a:t>
            </a:r>
            <a:r>
              <a:rPr lang="en-US" sz="2800" dirty="0" smtClean="0"/>
              <a:t>and speech comprehension systems located here 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88" y="2763107"/>
            <a:ext cx="4373880" cy="390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1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8546"/>
            <a:ext cx="10972800" cy="809902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Brain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0144" y="1371601"/>
            <a:ext cx="10972800" cy="45259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Motor Cortex – </a:t>
            </a:r>
            <a:r>
              <a:rPr lang="en-US" sz="2800" dirty="0"/>
              <a:t>(the rear edge of the frontal lobes) controls voluntary movements of your body parts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Somatosensory Cortex – </a:t>
            </a:r>
            <a:r>
              <a:rPr lang="en-US" sz="2800" dirty="0" smtClean="0"/>
              <a:t>(front of the parietal lobe, just behind the motor cortex) registers and processes body sensations 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pic>
        <p:nvPicPr>
          <p:cNvPr id="9" name="Content Placeholder 6" descr="The Central Nervous System | Boundless Biolo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40" y="3336196"/>
            <a:ext cx="4160519" cy="328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53312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Structure of the Neuron 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Soma </a:t>
            </a:r>
            <a:r>
              <a:rPr lang="en-US" sz="2800" dirty="0" smtClean="0"/>
              <a:t>- Cell </a:t>
            </a:r>
            <a:r>
              <a:rPr lang="en-US" sz="2800" dirty="0"/>
              <a:t>body; contains the nucleus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Dendrites </a:t>
            </a:r>
            <a:r>
              <a:rPr lang="en-US" sz="2800" dirty="0" smtClean="0"/>
              <a:t>– short, thin fibers that </a:t>
            </a:r>
            <a:r>
              <a:rPr lang="en-US" sz="2800" dirty="0"/>
              <a:t>receive </a:t>
            </a:r>
            <a:r>
              <a:rPr lang="en-US" sz="2800" dirty="0" smtClean="0"/>
              <a:t>impulses from other neurons &amp; send them down the cell body</a:t>
            </a:r>
            <a:endParaRPr lang="en-US" sz="2800" dirty="0"/>
          </a:p>
          <a:p>
            <a:r>
              <a:rPr lang="en-US" sz="2800" b="1" dirty="0" smtClean="0">
                <a:solidFill>
                  <a:srgbClr val="C00000"/>
                </a:solidFill>
              </a:rPr>
              <a:t>Axon</a:t>
            </a:r>
            <a:r>
              <a:rPr lang="en-US" sz="2800" dirty="0" smtClean="0"/>
              <a:t> – carries </a:t>
            </a:r>
            <a:r>
              <a:rPr lang="en-US" sz="2800" dirty="0"/>
              <a:t>info away from the cell </a:t>
            </a:r>
            <a:r>
              <a:rPr lang="en-US" sz="2800" dirty="0" smtClean="0"/>
              <a:t>body, passes </a:t>
            </a:r>
            <a:r>
              <a:rPr lang="en-US" sz="2800" dirty="0"/>
              <a:t>messages along to other neurons, muscles, or </a:t>
            </a:r>
            <a:r>
              <a:rPr lang="en-US" sz="2800" dirty="0" smtClean="0"/>
              <a:t>glands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Myelin Sheath </a:t>
            </a:r>
            <a:r>
              <a:rPr lang="en-US" sz="2800" dirty="0" smtClean="0"/>
              <a:t>- </a:t>
            </a:r>
            <a:r>
              <a:rPr lang="en-US" sz="2800" dirty="0"/>
              <a:t>Fatty tissue that insulates </a:t>
            </a:r>
            <a:r>
              <a:rPr lang="en-US" sz="2800" dirty="0" smtClean="0"/>
              <a:t>&amp; protects the axon, speeds the transmission of impulses</a:t>
            </a:r>
            <a:endParaRPr lang="en-US" sz="2800" dirty="0"/>
          </a:p>
          <a:p>
            <a:r>
              <a:rPr lang="en-US" sz="2800" b="1" dirty="0">
                <a:solidFill>
                  <a:srgbClr val="C00000"/>
                </a:solidFill>
              </a:rPr>
              <a:t>Axon </a:t>
            </a:r>
            <a:r>
              <a:rPr lang="en-US" sz="2800" b="1" dirty="0" smtClean="0">
                <a:solidFill>
                  <a:srgbClr val="C00000"/>
                </a:solidFill>
              </a:rPr>
              <a:t>Terminal </a:t>
            </a:r>
            <a:r>
              <a:rPr lang="en-US" sz="2800" dirty="0" smtClean="0"/>
              <a:t>– branches at end </a:t>
            </a:r>
            <a:r>
              <a:rPr lang="en-US" sz="2800" dirty="0"/>
              <a:t>of the axon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Nodes of </a:t>
            </a:r>
            <a:r>
              <a:rPr lang="en-US" sz="2800" b="1" dirty="0" smtClean="0">
                <a:solidFill>
                  <a:srgbClr val="C00000"/>
                </a:solidFill>
              </a:rPr>
              <a:t>Ranvier </a:t>
            </a:r>
            <a:r>
              <a:rPr lang="en-US" sz="2800" dirty="0" smtClean="0"/>
              <a:t>- </a:t>
            </a:r>
            <a:r>
              <a:rPr lang="en-US" sz="2800" dirty="0"/>
              <a:t>Small gaps on the axon </a:t>
            </a:r>
          </a:p>
          <a:p>
            <a:endParaRPr lang="en-US" sz="2800" dirty="0"/>
          </a:p>
        </p:txBody>
      </p:sp>
      <p:pic>
        <p:nvPicPr>
          <p:cNvPr id="4" name="Picture 3" descr="February | 2015 | Milad Mobarh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528" y="4517136"/>
            <a:ext cx="3207137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7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0584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Structure of the Neuron 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http://humananatomybody.info/wp-content/uploads/2015/10/Diagram-of-Brain-And-Nervous-System-photo-KpY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" y="1097280"/>
            <a:ext cx="6793991" cy="5431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909560" y="1097280"/>
            <a:ext cx="38221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Dendrites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Nucleus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Soma (Cell body)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Myelin sheath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Axon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</a:rPr>
              <a:t>Axon terminals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1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2" y="201168"/>
            <a:ext cx="10972800" cy="1225296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Neural Communication 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927592" cy="4525963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Synapse</a:t>
            </a:r>
            <a:r>
              <a:rPr lang="en-US" sz="2800" dirty="0"/>
              <a:t>- The junction across which a nerve impulse passes from an axon terminal to a neuron, a muscle cell, or a gland cell.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Vesicles</a:t>
            </a:r>
            <a:r>
              <a:rPr lang="en-US" sz="2800" dirty="0" smtClean="0"/>
              <a:t> - Containers </a:t>
            </a:r>
            <a:r>
              <a:rPr lang="en-US" sz="2800" dirty="0"/>
              <a:t>for </a:t>
            </a:r>
            <a:r>
              <a:rPr lang="en-US" sz="2800" dirty="0" smtClean="0"/>
              <a:t>neurotransmitters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Neurotransmitters</a:t>
            </a:r>
            <a:r>
              <a:rPr lang="en-US" sz="2800" dirty="0" smtClean="0"/>
              <a:t> – Chemical messengers that send info between neurons </a:t>
            </a:r>
            <a:endParaRPr lang="en-US" sz="2800" dirty="0"/>
          </a:p>
          <a:p>
            <a:r>
              <a:rPr lang="en-US" sz="2800" b="1" dirty="0">
                <a:solidFill>
                  <a:srgbClr val="C00000"/>
                </a:solidFill>
              </a:rPr>
              <a:t>Synaptic Gap</a:t>
            </a:r>
            <a:r>
              <a:rPr lang="en-US" sz="2800" dirty="0"/>
              <a:t>- The tiny gap/space between the two neurons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Action </a:t>
            </a:r>
            <a:r>
              <a:rPr lang="en-US" sz="2800" b="1" dirty="0" smtClean="0">
                <a:solidFill>
                  <a:srgbClr val="C00000"/>
                </a:solidFill>
              </a:rPr>
              <a:t>Potential </a:t>
            </a:r>
            <a:r>
              <a:rPr lang="en-US" sz="2800" b="1" dirty="0" smtClean="0"/>
              <a:t>-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/>
              <a:t>An impulse or electrical charge that travels down the axon</a:t>
            </a:r>
          </a:p>
          <a:p>
            <a:endParaRPr lang="en-US" sz="2800" dirty="0"/>
          </a:p>
        </p:txBody>
      </p:sp>
      <p:pic>
        <p:nvPicPr>
          <p:cNvPr id="7" name="Picture 6" descr="Physiology of Information | Beyond Literac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863" y="4607290"/>
            <a:ext cx="2648140" cy="19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6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5429"/>
            <a:ext cx="10972800" cy="694944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Neural Communication </a:t>
            </a:r>
            <a:endParaRPr lang="en-US" sz="4000" dirty="0"/>
          </a:p>
        </p:txBody>
      </p:sp>
      <p:pic>
        <p:nvPicPr>
          <p:cNvPr id="4" name="Picture 3" descr="Topic 6.5: Neurones and Synapses - AMAZING WORLD OF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2" y="1280160"/>
            <a:ext cx="836676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7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744" y="347472"/>
            <a:ext cx="10826496" cy="795528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Neurotransmitters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744" y="1216153"/>
            <a:ext cx="10439781" cy="54989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dirty="0" smtClean="0"/>
              <a:t>Each </a:t>
            </a:r>
            <a:r>
              <a:rPr lang="en-US" sz="3000" b="1" dirty="0" smtClean="0">
                <a:solidFill>
                  <a:srgbClr val="FF0000"/>
                </a:solidFill>
              </a:rPr>
              <a:t>neurotransmitter</a:t>
            </a:r>
            <a:r>
              <a:rPr lang="en-US" sz="3000" b="1" dirty="0" smtClean="0"/>
              <a:t> </a:t>
            </a:r>
            <a:r>
              <a:rPr lang="en-US" sz="3000" dirty="0"/>
              <a:t>travels a designated </a:t>
            </a:r>
            <a:r>
              <a:rPr lang="en-US" sz="3000" b="1" dirty="0" smtClean="0">
                <a:solidFill>
                  <a:srgbClr val="FF0000"/>
                </a:solidFill>
              </a:rPr>
              <a:t>route</a:t>
            </a:r>
            <a:r>
              <a:rPr lang="en-US" sz="3000" dirty="0" smtClean="0"/>
              <a:t> in </a:t>
            </a:r>
            <a:r>
              <a:rPr lang="en-US" sz="3000" dirty="0"/>
              <a:t>the brain and has a particular effect on </a:t>
            </a:r>
            <a:r>
              <a:rPr lang="en-US" sz="3000" b="1" dirty="0" smtClean="0">
                <a:solidFill>
                  <a:srgbClr val="FF0000"/>
                </a:solidFill>
              </a:rPr>
              <a:t>behavior</a:t>
            </a:r>
            <a:r>
              <a:rPr lang="en-US" sz="3000" dirty="0" smtClean="0"/>
              <a:t> </a:t>
            </a:r>
            <a:r>
              <a:rPr lang="en-US" sz="3000" dirty="0"/>
              <a:t>and </a:t>
            </a:r>
            <a:r>
              <a:rPr lang="en-US" sz="3000" b="1" dirty="0" smtClean="0">
                <a:solidFill>
                  <a:srgbClr val="FF0000"/>
                </a:solidFill>
              </a:rPr>
              <a:t>emotions</a:t>
            </a:r>
            <a:r>
              <a:rPr lang="en-US" sz="3000" b="1" dirty="0" smtClean="0"/>
              <a:t>.</a:t>
            </a:r>
            <a:endParaRPr lang="en-US" sz="30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3000" b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b="1" dirty="0" smtClean="0"/>
              <a:t>Neurotransmitters &amp; how they influence us:</a:t>
            </a:r>
            <a:endParaRPr lang="en-US" sz="3000" dirty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3000" b="1" dirty="0" smtClean="0"/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Acetylcholine </a:t>
            </a:r>
            <a:r>
              <a:rPr lang="en-US" sz="3000" dirty="0" smtClean="0"/>
              <a:t>- </a:t>
            </a:r>
            <a:r>
              <a:rPr lang="en-US" sz="3000" dirty="0"/>
              <a:t>(</a:t>
            </a:r>
            <a:r>
              <a:rPr lang="en-US" sz="3000" dirty="0" err="1"/>
              <a:t>ACh</a:t>
            </a:r>
            <a:r>
              <a:rPr lang="en-US" sz="3000" dirty="0"/>
              <a:t>) Enables muscle action, learning, and memory.  </a:t>
            </a:r>
            <a:endParaRPr lang="en-US" sz="3000" dirty="0" smtClean="0"/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 smtClean="0"/>
              <a:t>The </a:t>
            </a:r>
            <a:r>
              <a:rPr lang="en-US" sz="3000" dirty="0"/>
              <a:t>deterioration of </a:t>
            </a:r>
            <a:r>
              <a:rPr lang="en-US" sz="3000" dirty="0" err="1" smtClean="0"/>
              <a:t>ACh</a:t>
            </a:r>
            <a:r>
              <a:rPr lang="en-US" sz="3000" dirty="0" smtClean="0"/>
              <a:t> </a:t>
            </a:r>
            <a:r>
              <a:rPr lang="en-US" sz="3000" dirty="0"/>
              <a:t>cause Alzheimer’s disease.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b="1" dirty="0" smtClean="0">
                <a:solidFill>
                  <a:srgbClr val="C00000"/>
                </a:solidFill>
              </a:rPr>
              <a:t>Dopamine </a:t>
            </a:r>
            <a:r>
              <a:rPr lang="en-US" sz="3000" dirty="0" smtClean="0"/>
              <a:t>– Pleasure chemical – related to reward and motivation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 smtClean="0"/>
              <a:t>Also influences fine motor coordination, learning &amp; attention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 smtClean="0"/>
              <a:t>Too little = Parkinson’s </a:t>
            </a:r>
            <a:r>
              <a:rPr lang="en-US" sz="3000" dirty="0"/>
              <a:t>Disease…Too </a:t>
            </a:r>
            <a:r>
              <a:rPr lang="en-US" sz="3000" dirty="0" smtClean="0"/>
              <a:t>much = Schizophrenia</a:t>
            </a:r>
            <a:endParaRPr lang="en-US" sz="3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300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3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265" y="1852611"/>
            <a:ext cx="2428875" cy="13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0074"/>
            <a:ext cx="10972800" cy="7715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Neurotransmitters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0848975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C00000"/>
                </a:solidFill>
              </a:rPr>
              <a:t>Serotonin </a:t>
            </a:r>
            <a:r>
              <a:rPr lang="en-US" sz="2800" dirty="0"/>
              <a:t>- Affects mood, hunger, sleep, and </a:t>
            </a:r>
            <a:r>
              <a:rPr lang="en-US" sz="2800" dirty="0" smtClean="0"/>
              <a:t>arousal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High levels = happiness</a:t>
            </a:r>
            <a:endParaRPr lang="en-US" sz="2800" dirty="0"/>
          </a:p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Norepinephrine </a:t>
            </a:r>
            <a:r>
              <a:rPr lang="en-US" sz="2800" dirty="0"/>
              <a:t>- Helps control alertness and </a:t>
            </a:r>
            <a:r>
              <a:rPr lang="en-US" sz="2800" dirty="0" smtClean="0"/>
              <a:t>arousal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Active in our response to danger 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C00000"/>
                </a:solidFill>
              </a:rPr>
              <a:t>Endorphins </a:t>
            </a:r>
            <a:r>
              <a:rPr lang="en-US" sz="2800" b="1" dirty="0"/>
              <a:t>- </a:t>
            </a:r>
            <a:r>
              <a:rPr lang="en-US" sz="2800" dirty="0"/>
              <a:t>Natural, opiate like neurotransmitters linked to pain control and to pleasure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8" y="4260850"/>
            <a:ext cx="3638549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8638"/>
            <a:ext cx="10972800" cy="8001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The Nervous System 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body’s speedy, electrochemical communication network, consisting of all the </a:t>
            </a:r>
            <a:r>
              <a:rPr lang="en-US" b="1" dirty="0">
                <a:solidFill>
                  <a:srgbClr val="FF0000"/>
                </a:solidFill>
              </a:rPr>
              <a:t>nerve cells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the </a:t>
            </a:r>
            <a:r>
              <a:rPr lang="en-US" b="1" dirty="0" smtClean="0">
                <a:solidFill>
                  <a:srgbClr val="FF0000"/>
                </a:solidFill>
              </a:rPr>
              <a:t>peripheral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>
                <a:solidFill>
                  <a:srgbClr val="FF0000"/>
                </a:solidFill>
              </a:rPr>
              <a:t>central </a:t>
            </a:r>
            <a:r>
              <a:rPr lang="en-US" dirty="0"/>
              <a:t>nervous system.</a:t>
            </a:r>
          </a:p>
          <a:p>
            <a:endParaRPr lang="en-US" dirty="0"/>
          </a:p>
        </p:txBody>
      </p:sp>
      <p:pic>
        <p:nvPicPr>
          <p:cNvPr id="4" name="Picture 4" descr="MyersPsy8e_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71" y="2550762"/>
            <a:ext cx="8013657" cy="384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3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ny background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mpany meeting presentation.potx" id="{77F2D8A2-507B-4878-B2FF-8D528D9C7FD9}" vid="{1CC704D5-A0BA-4179-BDE4-EF17843D99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meeting presentation</Template>
  <TotalTime>747</TotalTime>
  <Words>1135</Words>
  <Application>Microsoft Office PowerPoint</Application>
  <PresentationFormat>Widescreen</PresentationFormat>
  <Paragraphs>142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Courier New</vt:lpstr>
      <vt:lpstr>Palatino Linotype</vt:lpstr>
      <vt:lpstr>Company background presentation</vt:lpstr>
      <vt:lpstr>The Body and Behavior</vt:lpstr>
      <vt:lpstr>Neurons and Brain Communication</vt:lpstr>
      <vt:lpstr>Structure of the Neuron </vt:lpstr>
      <vt:lpstr>Structure of the Neuron </vt:lpstr>
      <vt:lpstr>Neural Communication </vt:lpstr>
      <vt:lpstr>Neural Communication </vt:lpstr>
      <vt:lpstr>Neurotransmitters</vt:lpstr>
      <vt:lpstr>Neurotransmitters</vt:lpstr>
      <vt:lpstr>The Nervous System </vt:lpstr>
      <vt:lpstr>The Nervous System</vt:lpstr>
      <vt:lpstr>The Brain </vt:lpstr>
      <vt:lpstr>The Brainstem </vt:lpstr>
      <vt:lpstr>The Brainstem</vt:lpstr>
      <vt:lpstr>The Brainstem</vt:lpstr>
      <vt:lpstr>The Brainstem </vt:lpstr>
      <vt:lpstr>The Brain</vt:lpstr>
      <vt:lpstr>The Brain</vt:lpstr>
      <vt:lpstr>The Brain</vt:lpstr>
      <vt:lpstr>The Brain </vt:lpstr>
      <vt:lpstr>The Brain </vt:lpstr>
      <vt:lpstr>The Brain </vt:lpstr>
      <vt:lpstr>The Brain </vt:lpstr>
      <vt:lpstr>The Brain </vt:lpstr>
      <vt:lpstr>The Brain </vt:lpstr>
      <vt:lpstr>The Brain </vt:lpstr>
      <vt:lpstr>The Brain </vt:lpstr>
      <vt:lpstr>The Brain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Body and Behavior</dc:title>
  <dc:creator>Windows User</dc:creator>
  <cp:lastModifiedBy>Windows User</cp:lastModifiedBy>
  <cp:revision>44</cp:revision>
  <cp:lastPrinted>2020-02-11T05:16:20Z</cp:lastPrinted>
  <dcterms:created xsi:type="dcterms:W3CDTF">2020-02-10T05:20:19Z</dcterms:created>
  <dcterms:modified xsi:type="dcterms:W3CDTF">2020-02-24T12:38:46Z</dcterms:modified>
</cp:coreProperties>
</file>