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9" r:id="rId6"/>
    <p:sldId id="261" r:id="rId7"/>
    <p:sldId id="265" r:id="rId8"/>
    <p:sldId id="262" r:id="rId9"/>
    <p:sldId id="263" r:id="rId10"/>
    <p:sldId id="266" r:id="rId11"/>
    <p:sldId id="272" r:id="rId12"/>
    <p:sldId id="295" r:id="rId13"/>
    <p:sldId id="267" r:id="rId14"/>
    <p:sldId id="268" r:id="rId15"/>
    <p:sldId id="270" r:id="rId16"/>
    <p:sldId id="274" r:id="rId17"/>
    <p:sldId id="271" r:id="rId18"/>
    <p:sldId id="275" r:id="rId19"/>
    <p:sldId id="276" r:id="rId20"/>
    <p:sldId id="273" r:id="rId21"/>
    <p:sldId id="277" r:id="rId22"/>
    <p:sldId id="282" r:id="rId23"/>
    <p:sldId id="278" r:id="rId24"/>
    <p:sldId id="281" r:id="rId25"/>
    <p:sldId id="283" r:id="rId26"/>
    <p:sldId id="291" r:id="rId27"/>
    <p:sldId id="284" r:id="rId28"/>
    <p:sldId id="296" r:id="rId29"/>
    <p:sldId id="297" r:id="rId30"/>
    <p:sldId id="285" r:id="rId31"/>
    <p:sldId id="286" r:id="rId32"/>
    <p:sldId id="287" r:id="rId33"/>
    <p:sldId id="290" r:id="rId34"/>
    <p:sldId id="288" r:id="rId35"/>
    <p:sldId id="301" r:id="rId36"/>
    <p:sldId id="302" r:id="rId37"/>
    <p:sldId id="300" r:id="rId38"/>
    <p:sldId id="289" r:id="rId39"/>
    <p:sldId id="303" r:id="rId40"/>
    <p:sldId id="293" r:id="rId41"/>
    <p:sldId id="294" r:id="rId42"/>
    <p:sldId id="292" r:id="rId43"/>
    <p:sldId id="304"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782"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057FFD6-CFD4-4585-8255-43E267183A9A}" type="datetimeFigureOut">
              <a:rPr lang="en-US" smtClean="0"/>
              <a:t>10/8/2019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7B237E9-36A5-4379-AF3C-6DE896EEF5ED}" type="slidenum">
              <a:rPr lang="en-US" smtClean="0"/>
              <a:t>‹#›</a:t>
            </a:fld>
            <a:endParaRPr lang="en-US"/>
          </a:p>
        </p:txBody>
      </p:sp>
    </p:spTree>
    <p:extLst>
      <p:ext uri="{BB962C8B-B14F-4D97-AF65-F5344CB8AC3E}">
        <p14:creationId xmlns:p14="http://schemas.microsoft.com/office/powerpoint/2010/main" val="939151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FD0F309-B4CA-479E-A9D5-0C8DFCBDCE54}" type="datetimeFigureOut">
              <a:rPr lang="en-US" smtClean="0"/>
              <a:t>10/8/2019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12E16CE-621C-4E60-9C87-6D4B67EC12EF}" type="slidenum">
              <a:rPr lang="en-US" smtClean="0"/>
              <a:t>‹#›</a:t>
            </a:fld>
            <a:endParaRPr lang="en-US"/>
          </a:p>
        </p:txBody>
      </p:sp>
    </p:spTree>
    <p:extLst>
      <p:ext uri="{BB962C8B-B14F-4D97-AF65-F5344CB8AC3E}">
        <p14:creationId xmlns:p14="http://schemas.microsoft.com/office/powerpoint/2010/main" val="390595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B51F3F9-EE08-45D9-8905-2447381FD77F}"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0128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3437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D9AED9-A31C-4095-944F-D8FA0E440033}"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231646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9AED9-A31C-4095-944F-D8FA0E440033}"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102840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9AED9-A31C-4095-944F-D8FA0E440033}"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103685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9AED9-A31C-4095-944F-D8FA0E440033}"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92518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9AED9-A31C-4095-944F-D8FA0E440033}"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39335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9AED9-A31C-4095-944F-D8FA0E440033}"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397093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9AED9-A31C-4095-944F-D8FA0E440033}"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232871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9AED9-A31C-4095-944F-D8FA0E440033}"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260194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9AED9-A31C-4095-944F-D8FA0E440033}"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58316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9AED9-A31C-4095-944F-D8FA0E440033}"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370882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9AED9-A31C-4095-944F-D8FA0E440033}"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5A0AD-F985-4BF3-B0C2-25DEE0DED556}" type="slidenum">
              <a:rPr lang="en-US" smtClean="0"/>
              <a:t>‹#›</a:t>
            </a:fld>
            <a:endParaRPr lang="en-US"/>
          </a:p>
        </p:txBody>
      </p:sp>
    </p:spTree>
    <p:extLst>
      <p:ext uri="{BB962C8B-B14F-4D97-AF65-F5344CB8AC3E}">
        <p14:creationId xmlns:p14="http://schemas.microsoft.com/office/powerpoint/2010/main" val="172964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9AED9-A31C-4095-944F-D8FA0E440033}" type="datetimeFigureOut">
              <a:rPr lang="en-US" smtClean="0"/>
              <a:t>10/8/2019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5A0AD-F985-4BF3-B0C2-25DEE0DED556}" type="slidenum">
              <a:rPr lang="en-US" smtClean="0"/>
              <a:t>‹#›</a:t>
            </a:fld>
            <a:endParaRPr lang="en-US"/>
          </a:p>
        </p:txBody>
      </p:sp>
    </p:spTree>
    <p:extLst>
      <p:ext uri="{BB962C8B-B14F-4D97-AF65-F5344CB8AC3E}">
        <p14:creationId xmlns:p14="http://schemas.microsoft.com/office/powerpoint/2010/main" val="246311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122363"/>
            <a:ext cx="9144000" cy="1077912"/>
          </a:xfrm>
        </p:spPr>
        <p:txBody>
          <a:bodyPr/>
          <a:lstStyle/>
          <a:p>
            <a:r>
              <a:rPr lang="en-US" b="1" dirty="0" smtClean="0"/>
              <a:t>Neuroscience and Behavior</a:t>
            </a:r>
            <a:endParaRPr lang="en-US" b="1" dirty="0"/>
          </a:p>
        </p:txBody>
      </p:sp>
      <p:sp>
        <p:nvSpPr>
          <p:cNvPr id="7" name="Subtitle 6"/>
          <p:cNvSpPr>
            <a:spLocks noGrp="1"/>
          </p:cNvSpPr>
          <p:nvPr>
            <p:ph type="subTitle" idx="1"/>
          </p:nvPr>
        </p:nvSpPr>
        <p:spPr>
          <a:xfrm>
            <a:off x="1524000" y="2200275"/>
            <a:ext cx="9144000" cy="827881"/>
          </a:xfrm>
        </p:spPr>
        <p:txBody>
          <a:bodyPr>
            <a:normAutofit/>
          </a:bodyPr>
          <a:lstStyle/>
          <a:p>
            <a:r>
              <a:rPr lang="en-US" sz="4800" dirty="0" smtClean="0"/>
              <a:t>Chapter 2</a:t>
            </a:r>
            <a:endParaRPr lang="en-US" sz="4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025" y="3158331"/>
            <a:ext cx="6096000" cy="3429000"/>
          </a:xfrm>
          <a:prstGeom prst="rect">
            <a:avLst/>
          </a:prstGeom>
        </p:spPr>
      </p:pic>
    </p:spTree>
    <p:extLst>
      <p:ext uri="{BB962C8B-B14F-4D97-AF65-F5344CB8AC3E}">
        <p14:creationId xmlns:p14="http://schemas.microsoft.com/office/powerpoint/2010/main" val="368880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6463"/>
          </a:xfrm>
        </p:spPr>
        <p:txBody>
          <a:bodyPr/>
          <a:lstStyle/>
          <a:p>
            <a:r>
              <a:rPr lang="en-US" b="1" dirty="0" smtClean="0"/>
              <a:t>Basic Structure of a Neuron</a:t>
            </a:r>
            <a:endParaRPr lang="en-US" dirty="0"/>
          </a:p>
        </p:txBody>
      </p:sp>
      <p:sp>
        <p:nvSpPr>
          <p:cNvPr id="3" name="Content Placeholder 2"/>
          <p:cNvSpPr>
            <a:spLocks noGrp="1"/>
          </p:cNvSpPr>
          <p:nvPr>
            <p:ph idx="1"/>
          </p:nvPr>
        </p:nvSpPr>
        <p:spPr>
          <a:xfrm>
            <a:off x="838200" y="1271588"/>
            <a:ext cx="10694318" cy="4605337"/>
          </a:xfrm>
        </p:spPr>
        <p:txBody>
          <a:bodyPr>
            <a:normAutofit/>
          </a:bodyPr>
          <a:lstStyle/>
          <a:p>
            <a:r>
              <a:rPr lang="en-US" b="1" dirty="0" smtClean="0">
                <a:solidFill>
                  <a:srgbClr val="C00000"/>
                </a:solidFill>
              </a:rPr>
              <a:t>Axon terminal buttons </a:t>
            </a:r>
            <a:r>
              <a:rPr lang="en-US" dirty="0" smtClean="0"/>
              <a:t>– ending part of a neuron where neurotransmitters are stored and released. </a:t>
            </a:r>
          </a:p>
          <a:p>
            <a:pPr lvl="2"/>
            <a:r>
              <a:rPr lang="en-US" sz="2800" dirty="0" smtClean="0"/>
              <a:t>Form junctions with other cells </a:t>
            </a:r>
          </a:p>
          <a:p>
            <a:pPr marL="171450" lvl="2" indent="-171450">
              <a:buClr>
                <a:srgbClr val="C00000"/>
              </a:buClr>
            </a:pPr>
            <a:r>
              <a:rPr lang="en-US" sz="2800" b="1" dirty="0">
                <a:solidFill>
                  <a:srgbClr val="C00000"/>
                </a:solidFill>
              </a:rPr>
              <a:t> </a:t>
            </a:r>
            <a:r>
              <a:rPr lang="en-US" sz="2800" b="1" dirty="0" smtClean="0">
                <a:solidFill>
                  <a:srgbClr val="C00000"/>
                </a:solidFill>
              </a:rPr>
              <a:t>Synapse/synaptic cleft </a:t>
            </a:r>
            <a:r>
              <a:rPr lang="en-US" sz="2800" dirty="0" smtClean="0"/>
              <a:t>– gap between dendrites of one neuron and axon of another neuron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52" y="3013770"/>
            <a:ext cx="6331868" cy="3601342"/>
          </a:xfrm>
          <a:prstGeom prst="rect">
            <a:avLst/>
          </a:prstGeom>
        </p:spPr>
      </p:pic>
    </p:spTree>
    <p:extLst>
      <p:ext uri="{BB962C8B-B14F-4D97-AF65-F5344CB8AC3E}">
        <p14:creationId xmlns:p14="http://schemas.microsoft.com/office/powerpoint/2010/main" val="2168118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340" y="556591"/>
            <a:ext cx="10976174" cy="5820356"/>
          </a:xfrm>
          <a:prstGeom prst="rect">
            <a:avLst/>
          </a:prstGeom>
        </p:spPr>
      </p:pic>
    </p:spTree>
    <p:extLst>
      <p:ext uri="{BB962C8B-B14F-4D97-AF65-F5344CB8AC3E}">
        <p14:creationId xmlns:p14="http://schemas.microsoft.com/office/powerpoint/2010/main" val="2304226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uron receptor si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8589" y="189042"/>
            <a:ext cx="9001259" cy="642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4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093" y="302419"/>
            <a:ext cx="2142620" cy="1247775"/>
          </a:xfrm>
          <a:prstGeom prst="rect">
            <a:avLst/>
          </a:prstGeom>
        </p:spPr>
      </p:pic>
      <p:sp>
        <p:nvSpPr>
          <p:cNvPr id="2" name="Title 1"/>
          <p:cNvSpPr>
            <a:spLocks noGrp="1"/>
          </p:cNvSpPr>
          <p:nvPr>
            <p:ph type="title"/>
          </p:nvPr>
        </p:nvSpPr>
        <p:spPr>
          <a:xfrm>
            <a:off x="838200" y="365126"/>
            <a:ext cx="10515600" cy="1035050"/>
          </a:xfrm>
        </p:spPr>
        <p:txBody>
          <a:bodyPr/>
          <a:lstStyle/>
          <a:p>
            <a:r>
              <a:rPr lang="en-US" b="1" dirty="0" smtClean="0"/>
              <a:t>Neural Communication </a:t>
            </a:r>
            <a:endParaRPr lang="en-US" dirty="0"/>
          </a:p>
        </p:txBody>
      </p:sp>
      <p:sp>
        <p:nvSpPr>
          <p:cNvPr id="3" name="Content Placeholder 2"/>
          <p:cNvSpPr>
            <a:spLocks noGrp="1"/>
          </p:cNvSpPr>
          <p:nvPr>
            <p:ph idx="1"/>
          </p:nvPr>
        </p:nvSpPr>
        <p:spPr>
          <a:xfrm>
            <a:off x="838200" y="1700213"/>
            <a:ext cx="10765630" cy="4476750"/>
          </a:xfrm>
        </p:spPr>
        <p:txBody>
          <a:bodyPr>
            <a:normAutofit/>
          </a:bodyPr>
          <a:lstStyle/>
          <a:p>
            <a:r>
              <a:rPr lang="en-US" dirty="0" smtClean="0"/>
              <a:t>Neurons communicate when information </a:t>
            </a:r>
            <a:r>
              <a:rPr lang="en-US" dirty="0"/>
              <a:t>travels along the axon in the form of an electrical </a:t>
            </a:r>
            <a:r>
              <a:rPr lang="en-US" dirty="0" smtClean="0"/>
              <a:t>charge</a:t>
            </a:r>
          </a:p>
          <a:p>
            <a:r>
              <a:rPr lang="en-US" b="1" dirty="0" smtClean="0">
                <a:solidFill>
                  <a:srgbClr val="C00000"/>
                </a:solidFill>
              </a:rPr>
              <a:t>Action potential</a:t>
            </a:r>
            <a:r>
              <a:rPr lang="en-US" dirty="0" smtClean="0">
                <a:solidFill>
                  <a:srgbClr val="C00000"/>
                </a:solidFill>
              </a:rPr>
              <a:t> </a:t>
            </a:r>
            <a:r>
              <a:rPr lang="en-US" dirty="0" smtClean="0"/>
              <a:t>– a neural impulse caused by a brief electrical charge that travels down an axon</a:t>
            </a:r>
          </a:p>
        </p:txBody>
      </p:sp>
      <p:pic>
        <p:nvPicPr>
          <p:cNvPr id="6" name="Content Placeholder 3"/>
          <p:cNvPicPr>
            <a:picLocks noChangeAspect="1"/>
          </p:cNvPicPr>
          <p:nvPr/>
        </p:nvPicPr>
        <p:blipFill>
          <a:blip r:embed="rId3"/>
          <a:stretch>
            <a:fillRect/>
          </a:stretch>
        </p:blipFill>
        <p:spPr>
          <a:xfrm>
            <a:off x="2893020" y="3625171"/>
            <a:ext cx="6784146" cy="2851829"/>
          </a:xfrm>
          <a:prstGeom prst="rect">
            <a:avLst/>
          </a:prstGeom>
        </p:spPr>
      </p:pic>
    </p:spTree>
    <p:extLst>
      <p:ext uri="{BB962C8B-B14F-4D97-AF65-F5344CB8AC3E}">
        <p14:creationId xmlns:p14="http://schemas.microsoft.com/office/powerpoint/2010/main" val="117281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0738"/>
          </a:xfrm>
        </p:spPr>
        <p:txBody>
          <a:bodyPr/>
          <a:lstStyle/>
          <a:p>
            <a:r>
              <a:rPr lang="en-US" b="1" dirty="0" smtClean="0"/>
              <a:t>Neural Communication </a:t>
            </a:r>
            <a:endParaRPr lang="en-US" dirty="0"/>
          </a:p>
        </p:txBody>
      </p:sp>
      <p:sp>
        <p:nvSpPr>
          <p:cNvPr id="3" name="Content Placeholder 2"/>
          <p:cNvSpPr>
            <a:spLocks noGrp="1"/>
          </p:cNvSpPr>
          <p:nvPr>
            <p:ph idx="1"/>
          </p:nvPr>
        </p:nvSpPr>
        <p:spPr>
          <a:xfrm>
            <a:off x="573285" y="1328738"/>
            <a:ext cx="9856590" cy="4791075"/>
          </a:xfrm>
        </p:spPr>
        <p:txBody>
          <a:bodyPr/>
          <a:lstStyle/>
          <a:p>
            <a:r>
              <a:rPr lang="en-US" b="1" dirty="0" smtClean="0">
                <a:solidFill>
                  <a:srgbClr val="C00000"/>
                </a:solidFill>
              </a:rPr>
              <a:t>Resting Potential </a:t>
            </a:r>
            <a:r>
              <a:rPr lang="en-US" dirty="0" smtClean="0"/>
              <a:t>– more negative ions (electrically charged atoms) are inside the neuron than outside (-70 mv – millivolts)</a:t>
            </a:r>
          </a:p>
          <a:p>
            <a:r>
              <a:rPr lang="en-US" dirty="0" smtClean="0"/>
              <a:t>Neuron is not transmitting information (similar to a compressed spring)</a:t>
            </a:r>
          </a:p>
          <a:p>
            <a:r>
              <a:rPr lang="en-US" dirty="0" smtClean="0"/>
              <a:t>The neuron is said to be </a:t>
            </a:r>
            <a:r>
              <a:rPr lang="en-US" b="1" dirty="0" smtClean="0">
                <a:solidFill>
                  <a:srgbClr val="C00000"/>
                </a:solidFill>
              </a:rPr>
              <a:t>polarized</a:t>
            </a:r>
            <a:r>
              <a:rPr lang="en-US" b="1" dirty="0" smtClean="0"/>
              <a:t> </a:t>
            </a:r>
            <a:r>
              <a:rPr lang="en-US" dirty="0" smtClean="0"/>
              <a:t>when negatively charged ions exist within the axon</a:t>
            </a:r>
          </a:p>
          <a:p>
            <a:r>
              <a:rPr lang="en-US" dirty="0" smtClean="0"/>
              <a:t>The system wants to balance charges, but the selectively permeable membrane is closed in this state. It blocks positive sodium 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559054" y="1044181"/>
            <a:ext cx="1059659" cy="10596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512" y="4176712"/>
            <a:ext cx="1807845" cy="2085975"/>
          </a:xfrm>
          <a:prstGeom prst="rect">
            <a:avLst/>
          </a:prstGeom>
        </p:spPr>
      </p:pic>
    </p:spTree>
    <p:extLst>
      <p:ext uri="{BB962C8B-B14F-4D97-AF65-F5344CB8AC3E}">
        <p14:creationId xmlns:p14="http://schemas.microsoft.com/office/powerpoint/2010/main" val="276561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5025"/>
          </a:xfrm>
        </p:spPr>
        <p:txBody>
          <a:bodyPr/>
          <a:lstStyle/>
          <a:p>
            <a:r>
              <a:rPr lang="en-US" b="1" dirty="0" smtClean="0"/>
              <a:t>Neural Communication </a:t>
            </a:r>
            <a:endParaRPr lang="en-US" dirty="0"/>
          </a:p>
        </p:txBody>
      </p:sp>
      <p:sp>
        <p:nvSpPr>
          <p:cNvPr id="3" name="Content Placeholder 2"/>
          <p:cNvSpPr>
            <a:spLocks noGrp="1"/>
          </p:cNvSpPr>
          <p:nvPr>
            <p:ph idx="1"/>
          </p:nvPr>
        </p:nvSpPr>
        <p:spPr>
          <a:xfrm>
            <a:off x="838200" y="1343025"/>
            <a:ext cx="10515600" cy="4833938"/>
          </a:xfrm>
        </p:spPr>
        <p:txBody>
          <a:bodyPr>
            <a:normAutofit/>
          </a:bodyPr>
          <a:lstStyle/>
          <a:p>
            <a:r>
              <a:rPr lang="en-US" dirty="0"/>
              <a:t>Neuron receives </a:t>
            </a:r>
            <a:r>
              <a:rPr lang="en-US" dirty="0" smtClean="0"/>
              <a:t>information from </a:t>
            </a:r>
            <a:r>
              <a:rPr lang="en-US" dirty="0"/>
              <a:t>thousands of other neurons</a:t>
            </a:r>
          </a:p>
          <a:p>
            <a:pPr marL="0" indent="0">
              <a:buNone/>
            </a:pPr>
            <a:r>
              <a:rPr lang="en-US" dirty="0" smtClean="0"/>
              <a:t>	– </a:t>
            </a:r>
            <a:r>
              <a:rPr lang="en-US" dirty="0"/>
              <a:t>Some </a:t>
            </a:r>
            <a:r>
              <a:rPr lang="en-US" b="1" dirty="0">
                <a:solidFill>
                  <a:srgbClr val="C00000"/>
                </a:solidFill>
              </a:rPr>
              <a:t>excitatory</a:t>
            </a:r>
            <a:r>
              <a:rPr lang="en-US" dirty="0"/>
              <a:t> (like pushing the gas pedal)</a:t>
            </a:r>
          </a:p>
          <a:p>
            <a:pPr marL="0" indent="0">
              <a:buNone/>
            </a:pPr>
            <a:r>
              <a:rPr lang="en-US" dirty="0" smtClean="0"/>
              <a:t>	– </a:t>
            </a:r>
            <a:r>
              <a:rPr lang="en-US" dirty="0"/>
              <a:t>Others are </a:t>
            </a:r>
            <a:r>
              <a:rPr lang="en-US" b="1" dirty="0">
                <a:solidFill>
                  <a:srgbClr val="C00000"/>
                </a:solidFill>
              </a:rPr>
              <a:t>inhibitory </a:t>
            </a:r>
            <a:r>
              <a:rPr lang="en-US" dirty="0"/>
              <a:t>(like pushing the breaks)</a:t>
            </a:r>
          </a:p>
          <a:p>
            <a:r>
              <a:rPr lang="en-US" dirty="0" smtClean="0"/>
              <a:t>If </a:t>
            </a:r>
            <a:r>
              <a:rPr lang="en-US" dirty="0"/>
              <a:t>the excitatory </a:t>
            </a:r>
            <a:r>
              <a:rPr lang="en-US" dirty="0" smtClean="0"/>
              <a:t>signals outnumber the inhibitory signals, the neuron reaches the </a:t>
            </a:r>
            <a:r>
              <a:rPr lang="en-US" i="1" dirty="0" smtClean="0">
                <a:solidFill>
                  <a:srgbClr val="C00000"/>
                </a:solidFill>
              </a:rPr>
              <a:t>threshold</a:t>
            </a:r>
            <a:r>
              <a:rPr lang="en-US" dirty="0" smtClean="0">
                <a:solidFill>
                  <a:srgbClr val="C00000"/>
                </a:solidFill>
              </a:rPr>
              <a:t>.</a:t>
            </a:r>
          </a:p>
          <a:p>
            <a:r>
              <a:rPr lang="en-US" b="1" dirty="0" smtClean="0">
                <a:solidFill>
                  <a:srgbClr val="C00000"/>
                </a:solidFill>
              </a:rPr>
              <a:t>Threshold</a:t>
            </a:r>
            <a:r>
              <a:rPr lang="en-US" dirty="0" smtClean="0"/>
              <a:t> – minimum amount of stimulation necessary to generate an </a:t>
            </a:r>
            <a:r>
              <a:rPr lang="en-US" i="1" dirty="0" smtClean="0"/>
              <a:t>action potential </a:t>
            </a:r>
            <a:r>
              <a:rPr lang="en-US" dirty="0" smtClean="0"/>
              <a:t>(above -55 mv)</a:t>
            </a:r>
          </a:p>
          <a:p>
            <a:r>
              <a:rPr lang="en-US" dirty="0"/>
              <a:t>Analogy: To pull the trigger of a gun, it takes a certain threshold of </a:t>
            </a:r>
            <a:r>
              <a:rPr lang="en-US" dirty="0" smtClean="0"/>
              <a:t>finger pressure </a:t>
            </a:r>
            <a:r>
              <a:rPr lang="en-US" dirty="0"/>
              <a:t>to fully squeeze it and force the trigger to </a:t>
            </a:r>
            <a:r>
              <a:rPr lang="en-US" dirty="0" smtClean="0"/>
              <a:t>shoot</a:t>
            </a:r>
          </a:p>
        </p:txBody>
      </p:sp>
    </p:spTree>
    <p:extLst>
      <p:ext uri="{BB962C8B-B14F-4D97-AF65-F5344CB8AC3E}">
        <p14:creationId xmlns:p14="http://schemas.microsoft.com/office/powerpoint/2010/main" val="335533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6575"/>
            <a:ext cx="10515600" cy="777875"/>
          </a:xfrm>
        </p:spPr>
        <p:txBody>
          <a:bodyPr/>
          <a:lstStyle/>
          <a:p>
            <a:r>
              <a:rPr lang="en-US" b="1" dirty="0" smtClean="0"/>
              <a:t>Neural Communication </a:t>
            </a:r>
            <a:endParaRPr lang="en-US" b="1" dirty="0"/>
          </a:p>
        </p:txBody>
      </p:sp>
      <p:sp>
        <p:nvSpPr>
          <p:cNvPr id="3" name="Content Placeholder 2"/>
          <p:cNvSpPr>
            <a:spLocks noGrp="1"/>
          </p:cNvSpPr>
          <p:nvPr>
            <p:ph idx="1"/>
          </p:nvPr>
        </p:nvSpPr>
        <p:spPr>
          <a:xfrm>
            <a:off x="838200" y="1514475"/>
            <a:ext cx="10515600" cy="4662488"/>
          </a:xfrm>
        </p:spPr>
        <p:txBody>
          <a:bodyPr>
            <a:normAutofit/>
          </a:bodyPr>
          <a:lstStyle/>
          <a:p>
            <a:r>
              <a:rPr lang="en-US" dirty="0"/>
              <a:t>Once the action potential is released, there is no going back.</a:t>
            </a:r>
          </a:p>
          <a:p>
            <a:r>
              <a:rPr lang="en-US" b="1" dirty="0" smtClean="0">
                <a:solidFill>
                  <a:srgbClr val="C00000"/>
                </a:solidFill>
              </a:rPr>
              <a:t>All-or-none response</a:t>
            </a:r>
            <a:r>
              <a:rPr lang="en-US" dirty="0">
                <a:solidFill>
                  <a:srgbClr val="C00000"/>
                </a:solidFill>
              </a:rPr>
              <a:t> </a:t>
            </a:r>
            <a:r>
              <a:rPr lang="en-US" dirty="0" smtClean="0"/>
              <a:t>- The </a:t>
            </a:r>
            <a:r>
              <a:rPr lang="en-US" dirty="0"/>
              <a:t>axon either “fires” or it does </a:t>
            </a:r>
            <a:r>
              <a:rPr lang="en-US" dirty="0" smtClean="0"/>
              <a:t>not</a:t>
            </a:r>
          </a:p>
          <a:p>
            <a:pPr lvl="1"/>
            <a:r>
              <a:rPr lang="en-US" sz="2800" dirty="0" smtClean="0"/>
              <a:t>A stronger </a:t>
            </a:r>
            <a:r>
              <a:rPr lang="en-US" sz="2800" dirty="0"/>
              <a:t>stimulus, like a slap, can trigger more neurons to </a:t>
            </a:r>
            <a:r>
              <a:rPr lang="en-US" sz="2800" dirty="0" smtClean="0"/>
              <a:t>fire and to fire more </a:t>
            </a:r>
            <a:r>
              <a:rPr lang="en-US" sz="2800" dirty="0"/>
              <a:t>often</a:t>
            </a:r>
            <a:r>
              <a:rPr lang="en-US" sz="2800" dirty="0" smtClean="0"/>
              <a:t>, but </a:t>
            </a:r>
            <a:r>
              <a:rPr lang="en-US" sz="2800" dirty="0"/>
              <a:t>not any stronger.</a:t>
            </a:r>
          </a:p>
          <a:p>
            <a:pPr lvl="1"/>
            <a:r>
              <a:rPr lang="en-US" sz="2800" dirty="0" smtClean="0"/>
              <a:t>Analogy</a:t>
            </a:r>
            <a:r>
              <a:rPr lang="en-US" sz="2800" dirty="0"/>
              <a:t>: Squeezing a trigger harder </a:t>
            </a:r>
            <a:r>
              <a:rPr lang="en-US" sz="2800" dirty="0" smtClean="0"/>
              <a:t>won’t </a:t>
            </a:r>
            <a:r>
              <a:rPr lang="en-US" sz="2800" dirty="0"/>
              <a:t>make the bullet go faster.</a:t>
            </a:r>
          </a:p>
        </p:txBody>
      </p:sp>
      <p:pic>
        <p:nvPicPr>
          <p:cNvPr id="4" name="Picture 3"/>
          <p:cNvPicPr>
            <a:picLocks noChangeAspect="1"/>
          </p:cNvPicPr>
          <p:nvPr/>
        </p:nvPicPr>
        <p:blipFill>
          <a:blip r:embed="rId2"/>
          <a:stretch>
            <a:fillRect/>
          </a:stretch>
        </p:blipFill>
        <p:spPr>
          <a:xfrm>
            <a:off x="4541712" y="4236568"/>
            <a:ext cx="3108576" cy="2140420"/>
          </a:xfrm>
          <a:prstGeom prst="rect">
            <a:avLst/>
          </a:prstGeom>
        </p:spPr>
      </p:pic>
    </p:spTree>
    <p:extLst>
      <p:ext uri="{BB962C8B-B14F-4D97-AF65-F5344CB8AC3E}">
        <p14:creationId xmlns:p14="http://schemas.microsoft.com/office/powerpoint/2010/main" val="2682311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7888"/>
          </a:xfrm>
        </p:spPr>
        <p:txBody>
          <a:bodyPr/>
          <a:lstStyle/>
          <a:p>
            <a:r>
              <a:rPr lang="en-US" b="1" dirty="0" smtClean="0"/>
              <a:t>Neural Communication </a:t>
            </a:r>
            <a:endParaRPr lang="en-US" dirty="0"/>
          </a:p>
        </p:txBody>
      </p:sp>
      <p:sp>
        <p:nvSpPr>
          <p:cNvPr id="3" name="Content Placeholder 2"/>
          <p:cNvSpPr>
            <a:spLocks noGrp="1"/>
          </p:cNvSpPr>
          <p:nvPr>
            <p:ph idx="1"/>
          </p:nvPr>
        </p:nvSpPr>
        <p:spPr>
          <a:xfrm>
            <a:off x="838200" y="1371600"/>
            <a:ext cx="10515600" cy="4848226"/>
          </a:xfrm>
        </p:spPr>
        <p:txBody>
          <a:bodyPr/>
          <a:lstStyle/>
          <a:p>
            <a:r>
              <a:rPr lang="en-US" dirty="0" smtClean="0"/>
              <a:t>When the neuron fires, positively charged sodium &amp; potassium ions pass through the membrane and down the axon causing </a:t>
            </a:r>
            <a:r>
              <a:rPr lang="en-US" b="1" dirty="0" smtClean="0">
                <a:solidFill>
                  <a:srgbClr val="C00000"/>
                </a:solidFill>
              </a:rPr>
              <a:t>depolarization</a:t>
            </a:r>
            <a:r>
              <a:rPr lang="en-US" dirty="0" smtClean="0">
                <a:solidFill>
                  <a:srgbClr val="C00000"/>
                </a:solidFill>
              </a:rPr>
              <a:t> </a:t>
            </a:r>
          </a:p>
          <a:p>
            <a:r>
              <a:rPr lang="en-US" b="1" dirty="0"/>
              <a:t>Depolarization </a:t>
            </a:r>
            <a:r>
              <a:rPr lang="en-US" dirty="0"/>
              <a:t>is the </a:t>
            </a:r>
            <a:r>
              <a:rPr lang="en-US" dirty="0" smtClean="0"/>
              <a:t>initial movement </a:t>
            </a:r>
            <a:r>
              <a:rPr lang="en-US" dirty="0"/>
              <a:t>of the </a:t>
            </a:r>
            <a:r>
              <a:rPr lang="en-US" dirty="0" smtClean="0"/>
              <a:t>action potential </a:t>
            </a:r>
            <a:r>
              <a:rPr lang="en-US" dirty="0"/>
              <a:t>where the </a:t>
            </a:r>
            <a:r>
              <a:rPr lang="en-US" dirty="0" smtClean="0"/>
              <a:t>action passes </a:t>
            </a:r>
            <a:r>
              <a:rPr lang="en-US" dirty="0"/>
              <a:t>from the </a:t>
            </a:r>
            <a:r>
              <a:rPr lang="en-US" dirty="0" smtClean="0"/>
              <a:t>resting potential </a:t>
            </a:r>
            <a:r>
              <a:rPr lang="en-US" dirty="0"/>
              <a:t>in the cell </a:t>
            </a:r>
            <a:r>
              <a:rPr lang="en-US" dirty="0" smtClean="0"/>
              <a:t>body into </a:t>
            </a:r>
            <a:r>
              <a:rPr lang="en-US" dirty="0"/>
              <a:t>the action potential </a:t>
            </a:r>
            <a:r>
              <a:rPr lang="en-US" dirty="0" smtClean="0"/>
              <a:t>in the </a:t>
            </a:r>
            <a:r>
              <a:rPr lang="en-US" dirty="0"/>
              <a:t>axon.</a:t>
            </a:r>
            <a:endParaRPr lang="en-US" b="1" dirty="0" smtClean="0">
              <a:solidFill>
                <a:srgbClr val="FF0000"/>
              </a:solidFill>
            </a:endParaRPr>
          </a:p>
          <a:p>
            <a:pPr marL="285750" lvl="1" indent="-285750"/>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324" y="4100511"/>
            <a:ext cx="8703352" cy="2419351"/>
          </a:xfrm>
          <a:prstGeom prst="rect">
            <a:avLst/>
          </a:prstGeom>
        </p:spPr>
      </p:pic>
    </p:spTree>
    <p:extLst>
      <p:ext uri="{BB962C8B-B14F-4D97-AF65-F5344CB8AC3E}">
        <p14:creationId xmlns:p14="http://schemas.microsoft.com/office/powerpoint/2010/main" val="4183063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8" y="365125"/>
            <a:ext cx="9967911" cy="792163"/>
          </a:xfrm>
        </p:spPr>
        <p:txBody>
          <a:bodyPr/>
          <a:lstStyle/>
          <a:p>
            <a:r>
              <a:rPr lang="en-US" b="1" dirty="0" smtClean="0"/>
              <a:t>Neural Communication </a:t>
            </a:r>
            <a:endParaRPr lang="en-US" b="1" dirty="0"/>
          </a:p>
        </p:txBody>
      </p:sp>
      <p:pic>
        <p:nvPicPr>
          <p:cNvPr id="6" name="Picture 3" descr="12673_MyersPsy8e_f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218" y="1213415"/>
            <a:ext cx="10737043" cy="524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75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7900"/>
          </a:xfrm>
        </p:spPr>
        <p:txBody>
          <a:bodyPr/>
          <a:lstStyle/>
          <a:p>
            <a:r>
              <a:rPr lang="en-US" b="1" dirty="0" smtClean="0"/>
              <a:t>Neural Communication </a:t>
            </a:r>
            <a:endParaRPr lang="en-US" b="1" dirty="0"/>
          </a:p>
        </p:txBody>
      </p:sp>
      <p:sp>
        <p:nvSpPr>
          <p:cNvPr id="3" name="Content Placeholder 2"/>
          <p:cNvSpPr>
            <a:spLocks noGrp="1"/>
          </p:cNvSpPr>
          <p:nvPr>
            <p:ph idx="1"/>
          </p:nvPr>
        </p:nvSpPr>
        <p:spPr>
          <a:xfrm>
            <a:off x="838200" y="1528763"/>
            <a:ext cx="10515600" cy="4648200"/>
          </a:xfrm>
        </p:spPr>
        <p:txBody>
          <a:bodyPr/>
          <a:lstStyle/>
          <a:p>
            <a:r>
              <a:rPr lang="en-US" b="1" dirty="0">
                <a:solidFill>
                  <a:srgbClr val="C00000"/>
                </a:solidFill>
              </a:rPr>
              <a:t>Refractory period </a:t>
            </a:r>
            <a:r>
              <a:rPr lang="en-US" dirty="0"/>
              <a:t>– after the neuron fires, it is not able to fire another action potential until returning back to polarization (recharge)</a:t>
            </a:r>
          </a:p>
          <a:p>
            <a:pPr lvl="1"/>
            <a:r>
              <a:rPr lang="en-US" sz="2800" i="1" dirty="0"/>
              <a:t>Analogy</a:t>
            </a:r>
            <a:r>
              <a:rPr lang="en-US" sz="2800" dirty="0"/>
              <a:t>: waiting for the flash to recharge on a disposable camera before you can take another picture</a:t>
            </a:r>
            <a:r>
              <a:rPr lang="en-US" dirty="0"/>
              <a:t>.</a:t>
            </a:r>
          </a:p>
          <a:p>
            <a:pPr marL="285750" lvl="1" indent="-285750"/>
            <a:r>
              <a:rPr lang="en-US" sz="2800" dirty="0"/>
              <a:t>A pump in the cell membrane transports the positively charged sodium ions back out of the </a:t>
            </a:r>
            <a:r>
              <a:rPr lang="en-US" sz="2800" dirty="0" smtClean="0"/>
              <a:t>cell so that it can return to resting potential.</a:t>
            </a:r>
            <a:endParaRPr lang="en-US" sz="2800"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0538" y="4667250"/>
            <a:ext cx="4038607" cy="2019303"/>
          </a:xfrm>
          <a:prstGeom prst="rect">
            <a:avLst/>
          </a:prstGeom>
        </p:spPr>
      </p:pic>
    </p:spTree>
    <p:extLst>
      <p:ext uri="{BB962C8B-B14F-4D97-AF65-F5344CB8AC3E}">
        <p14:creationId xmlns:p14="http://schemas.microsoft.com/office/powerpoint/2010/main" val="137115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Psychology and Biology </a:t>
            </a:r>
            <a:endParaRPr lang="en-US" b="1" dirty="0"/>
          </a:p>
        </p:txBody>
      </p:sp>
      <p:sp>
        <p:nvSpPr>
          <p:cNvPr id="3" name="Content Placeholder 2"/>
          <p:cNvSpPr>
            <a:spLocks noGrp="1"/>
          </p:cNvSpPr>
          <p:nvPr>
            <p:ph idx="1"/>
          </p:nvPr>
        </p:nvSpPr>
        <p:spPr>
          <a:xfrm>
            <a:off x="819150" y="1690688"/>
            <a:ext cx="7724775" cy="4351338"/>
          </a:xfrm>
        </p:spPr>
        <p:txBody>
          <a:bodyPr>
            <a:normAutofit/>
          </a:bodyPr>
          <a:lstStyle/>
          <a:p>
            <a:r>
              <a:rPr lang="en-US" b="1" dirty="0" smtClean="0">
                <a:solidFill>
                  <a:srgbClr val="C00000"/>
                </a:solidFill>
              </a:rPr>
              <a:t>Everything psychological is simultaneously biological</a:t>
            </a:r>
            <a:r>
              <a:rPr lang="en-US" dirty="0" smtClean="0"/>
              <a:t>.</a:t>
            </a:r>
          </a:p>
          <a:p>
            <a:r>
              <a:rPr lang="en-US" dirty="0" smtClean="0"/>
              <a:t>Everything going on in our mind coincides with something going in in our body</a:t>
            </a:r>
          </a:p>
          <a:p>
            <a:r>
              <a:rPr lang="en-US" dirty="0" smtClean="0"/>
              <a:t>We are </a:t>
            </a:r>
            <a:r>
              <a:rPr lang="en-US" b="1" i="1" dirty="0" smtClean="0"/>
              <a:t>bio-psycho-social systems</a:t>
            </a:r>
            <a:r>
              <a:rPr lang="en-US" dirty="0" smtClean="0"/>
              <a:t>. Biological, psychological and social systems interact to produce our mind &amp; behavior</a:t>
            </a:r>
            <a:endParaRPr lang="en-US" dirty="0"/>
          </a:p>
        </p:txBody>
      </p:sp>
      <p:pic>
        <p:nvPicPr>
          <p:cNvPr id="4" name="Picture 3"/>
          <p:cNvPicPr>
            <a:picLocks noChangeAspect="1"/>
          </p:cNvPicPr>
          <p:nvPr/>
        </p:nvPicPr>
        <p:blipFill>
          <a:blip r:embed="rId2"/>
          <a:stretch>
            <a:fillRect/>
          </a:stretch>
        </p:blipFill>
        <p:spPr>
          <a:xfrm>
            <a:off x="8543925" y="1500188"/>
            <a:ext cx="2928938" cy="3970518"/>
          </a:xfrm>
          <a:prstGeom prst="rect">
            <a:avLst/>
          </a:prstGeom>
        </p:spPr>
      </p:pic>
    </p:spTree>
    <p:extLst>
      <p:ext uri="{BB962C8B-B14F-4D97-AF65-F5344CB8AC3E}">
        <p14:creationId xmlns:p14="http://schemas.microsoft.com/office/powerpoint/2010/main" val="1562113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2" y="365126"/>
            <a:ext cx="10282237" cy="977900"/>
          </a:xfrm>
        </p:spPr>
        <p:txBody>
          <a:bodyPr/>
          <a:lstStyle/>
          <a:p>
            <a:r>
              <a:rPr lang="en-US" b="1" dirty="0" smtClean="0"/>
              <a:t>Neural Communication </a:t>
            </a:r>
            <a:endParaRPr lang="en-US" b="1" dirty="0"/>
          </a:p>
        </p:txBody>
      </p:sp>
      <p:sp>
        <p:nvSpPr>
          <p:cNvPr id="5" name="Content Placeholder 4"/>
          <p:cNvSpPr>
            <a:spLocks noGrp="1"/>
          </p:cNvSpPr>
          <p:nvPr>
            <p:ph idx="1"/>
          </p:nvPr>
        </p:nvSpPr>
        <p:spPr>
          <a:xfrm>
            <a:off x="838200" y="1510109"/>
            <a:ext cx="9663113" cy="5347892"/>
          </a:xfrm>
        </p:spPr>
        <p:txBody>
          <a:bodyPr>
            <a:normAutofit/>
          </a:bodyPr>
          <a:lstStyle/>
          <a:p>
            <a:r>
              <a:rPr lang="en-US" dirty="0"/>
              <a:t>Neurons do not actually touch each other to pass on information. </a:t>
            </a:r>
            <a:endParaRPr lang="en-US" dirty="0" smtClean="0"/>
          </a:p>
          <a:p>
            <a:r>
              <a:rPr lang="en-US" b="1" dirty="0" smtClean="0">
                <a:solidFill>
                  <a:srgbClr val="C00000"/>
                </a:solidFill>
              </a:rPr>
              <a:t>Synapse </a:t>
            </a:r>
            <a:r>
              <a:rPr lang="en-US" dirty="0" smtClean="0"/>
              <a:t>- The </a:t>
            </a:r>
            <a:r>
              <a:rPr lang="en-US" dirty="0"/>
              <a:t>gap </a:t>
            </a:r>
            <a:r>
              <a:rPr lang="en-US" dirty="0" smtClean="0"/>
              <a:t>between the dendrites of one neuron and the axon of another neuron</a:t>
            </a:r>
          </a:p>
          <a:p>
            <a:r>
              <a:rPr lang="en-US" b="1" dirty="0" smtClean="0">
                <a:solidFill>
                  <a:srgbClr val="C00000"/>
                </a:solidFill>
              </a:rPr>
              <a:t>Neurotransmitters </a:t>
            </a:r>
            <a:r>
              <a:rPr lang="en-US" b="1" dirty="0" smtClean="0">
                <a:solidFill>
                  <a:srgbClr val="FF0000"/>
                </a:solidFill>
              </a:rPr>
              <a:t>- </a:t>
            </a:r>
            <a:r>
              <a:rPr lang="en-US" dirty="0" smtClean="0"/>
              <a:t>chemicals messengers that carry information across the synapse.</a:t>
            </a:r>
            <a:endParaRPr lang="en-US" dirty="0"/>
          </a:p>
          <a:p>
            <a:r>
              <a:rPr lang="en-US" dirty="0" smtClean="0"/>
              <a:t>If </a:t>
            </a:r>
            <a:r>
              <a:rPr lang="en-US" dirty="0"/>
              <a:t>they have the right fit, the transmitters fit into the receptors like a key into a lock</a:t>
            </a:r>
            <a:r>
              <a:rPr lang="en-US" dirty="0" smtClean="0"/>
              <a:t>.</a:t>
            </a:r>
            <a:endParaRPr lang="en-US" dirty="0"/>
          </a:p>
          <a:p>
            <a:r>
              <a:rPr lang="en-US" b="1" dirty="0" smtClean="0">
                <a:solidFill>
                  <a:srgbClr val="C00000"/>
                </a:solidFill>
              </a:rPr>
              <a:t>Reuptake</a:t>
            </a:r>
            <a:r>
              <a:rPr lang="en-US" b="1" dirty="0" smtClean="0">
                <a:solidFill>
                  <a:srgbClr val="FF0000"/>
                </a:solidFill>
              </a:rPr>
              <a:t> </a:t>
            </a:r>
            <a:r>
              <a:rPr lang="en-US" dirty="0" smtClean="0"/>
              <a:t>– sending neuron absorbs the excess neurotransmitters left in the synapse.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3518" y="532209"/>
            <a:ext cx="1683544" cy="16835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370" y="4886325"/>
            <a:ext cx="1528762" cy="1528762"/>
          </a:xfrm>
          <a:prstGeom prst="rect">
            <a:avLst/>
          </a:prstGeom>
        </p:spPr>
      </p:pic>
    </p:spTree>
    <p:extLst>
      <p:ext uri="{BB962C8B-B14F-4D97-AF65-F5344CB8AC3E}">
        <p14:creationId xmlns:p14="http://schemas.microsoft.com/office/powerpoint/2010/main" val="9920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8" y="365125"/>
            <a:ext cx="10034586" cy="6229834"/>
          </a:xfrm>
          <a:prstGeom prst="rect">
            <a:avLst/>
          </a:prstGeom>
        </p:spPr>
      </p:pic>
      <p:sp>
        <p:nvSpPr>
          <p:cNvPr id="7" name="Title 6"/>
          <p:cNvSpPr>
            <a:spLocks noGrp="1"/>
          </p:cNvSpPr>
          <p:nvPr>
            <p:ph type="title"/>
          </p:nvPr>
        </p:nvSpPr>
        <p:spPr>
          <a:xfrm>
            <a:off x="1300162" y="365125"/>
            <a:ext cx="10053637" cy="1325563"/>
          </a:xfrm>
        </p:spPr>
        <p:txBody>
          <a:bodyPr/>
          <a:lstStyle/>
          <a:p>
            <a:r>
              <a:rPr lang="en-US" b="1" dirty="0" smtClean="0"/>
              <a:t>Neural Communication </a:t>
            </a:r>
            <a:endParaRPr lang="en-US" b="1" dirty="0"/>
          </a:p>
        </p:txBody>
      </p:sp>
    </p:spTree>
    <p:extLst>
      <p:ext uri="{BB962C8B-B14F-4D97-AF65-F5344CB8AC3E}">
        <p14:creationId xmlns:p14="http://schemas.microsoft.com/office/powerpoint/2010/main" val="1483390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Neurotransmitters</a:t>
            </a:r>
            <a:endParaRPr lang="en-US" b="1" dirty="0"/>
          </a:p>
        </p:txBody>
      </p:sp>
      <p:pic>
        <p:nvPicPr>
          <p:cNvPr id="4" name="Picture 4" descr="figure-03-05-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67450" y="1940960"/>
            <a:ext cx="5310881" cy="3931203"/>
          </a:xfrm>
          <a:ln w="25400">
            <a:solidFill>
              <a:schemeClr val="tx1"/>
            </a:solidFill>
            <a:miter lim="800000"/>
            <a:headEnd/>
            <a:tailEnd/>
          </a:ln>
        </p:spPr>
      </p:pic>
      <p:pic>
        <p:nvPicPr>
          <p:cNvPr id="5" name="Picture 5" descr="Bouton"/>
          <p:cNvPicPr>
            <a:picLocks noChangeAspect="1" noChangeArrowheads="1"/>
          </p:cNvPicPr>
          <p:nvPr/>
        </p:nvPicPr>
        <p:blipFill>
          <a:blip r:embed="rId3">
            <a:extLst>
              <a:ext uri="{28A0092B-C50C-407E-A947-70E740481C1C}">
                <a14:useLocalDpi xmlns:a14="http://schemas.microsoft.com/office/drawing/2010/main" val="0"/>
              </a:ext>
            </a:extLst>
          </a:blip>
          <a:srcRect b="11725"/>
          <a:stretch>
            <a:fillRect/>
          </a:stretch>
        </p:blipFill>
        <p:spPr>
          <a:xfrm>
            <a:off x="838200" y="1940960"/>
            <a:ext cx="5103274" cy="40331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497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014"/>
            <a:ext cx="10515600" cy="831850"/>
          </a:xfrm>
        </p:spPr>
        <p:txBody>
          <a:bodyPr/>
          <a:lstStyle/>
          <a:p>
            <a:r>
              <a:rPr lang="en-US" b="1" dirty="0" smtClean="0"/>
              <a:t>Neurotransmitters</a:t>
            </a:r>
            <a:endParaRPr lang="en-US" b="1" dirty="0"/>
          </a:p>
        </p:txBody>
      </p:sp>
      <p:sp>
        <p:nvSpPr>
          <p:cNvPr id="3" name="Content Placeholder 2"/>
          <p:cNvSpPr>
            <a:spLocks noGrp="1"/>
          </p:cNvSpPr>
          <p:nvPr>
            <p:ph idx="1"/>
          </p:nvPr>
        </p:nvSpPr>
        <p:spPr>
          <a:xfrm>
            <a:off x="838200" y="1357313"/>
            <a:ext cx="10515600" cy="4819650"/>
          </a:xfrm>
        </p:spPr>
        <p:txBody>
          <a:bodyPr/>
          <a:lstStyle/>
          <a:p>
            <a:r>
              <a:rPr lang="en-US" dirty="0" smtClean="0"/>
              <a:t>Neurotransmitters are involved in everything from bodily movement to emotion</a:t>
            </a:r>
          </a:p>
          <a:p>
            <a:r>
              <a:rPr lang="en-US" dirty="0" smtClean="0"/>
              <a:t>An imbalance of neurotransmitters may cause maladaptive behavior</a:t>
            </a:r>
          </a:p>
          <a:p>
            <a:r>
              <a:rPr lang="en-US" dirty="0" smtClean="0"/>
              <a:t>Neurotransmitters may be: </a:t>
            </a:r>
          </a:p>
          <a:p>
            <a:pPr lvl="1"/>
            <a:r>
              <a:rPr lang="en-US" sz="2800" b="1" dirty="0" smtClean="0">
                <a:solidFill>
                  <a:srgbClr val="C00000"/>
                </a:solidFill>
              </a:rPr>
              <a:t>Inhibitory </a:t>
            </a:r>
            <a:r>
              <a:rPr lang="en-US" sz="2800" dirty="0" smtClean="0"/>
              <a:t>– discouraging the firing of another neuron</a:t>
            </a:r>
          </a:p>
          <a:p>
            <a:pPr lvl="1"/>
            <a:r>
              <a:rPr lang="en-US" sz="2800" b="1" dirty="0" smtClean="0">
                <a:solidFill>
                  <a:srgbClr val="C00000"/>
                </a:solidFill>
              </a:rPr>
              <a:t>Excitatory </a:t>
            </a:r>
            <a:r>
              <a:rPr lang="en-US" sz="2800" dirty="0" smtClean="0"/>
              <a:t>–allowing an action potential to occur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712" y="4371975"/>
            <a:ext cx="3611218" cy="2076451"/>
          </a:xfrm>
          <a:prstGeom prst="rect">
            <a:avLst/>
          </a:prstGeom>
        </p:spPr>
      </p:pic>
    </p:spTree>
    <p:extLst>
      <p:ext uri="{BB962C8B-B14F-4D97-AF65-F5344CB8AC3E}">
        <p14:creationId xmlns:p14="http://schemas.microsoft.com/office/powerpoint/2010/main" val="65799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12673_MyersPsy8e_Table_2"/>
          <p:cNvPicPr>
            <a:picLocks noChangeAspect="1" noChangeArrowheads="1"/>
          </p:cNvPicPr>
          <p:nvPr/>
        </p:nvPicPr>
        <p:blipFill>
          <a:blip r:embed="rId3">
            <a:extLst>
              <a:ext uri="{28A0092B-C50C-407E-A947-70E740481C1C}">
                <a14:useLocalDpi xmlns:a14="http://schemas.microsoft.com/office/drawing/2010/main" val="0"/>
              </a:ext>
            </a:extLst>
          </a:blip>
          <a:srcRect t="6944"/>
          <a:stretch>
            <a:fillRect/>
          </a:stretch>
        </p:blipFill>
        <p:spPr bwMode="auto">
          <a:xfrm>
            <a:off x="1243012" y="157163"/>
            <a:ext cx="10188821" cy="661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1752600" y="64008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dirty="0"/>
              <a:t>Table 2.1, page 53</a:t>
            </a:r>
          </a:p>
        </p:txBody>
      </p:sp>
    </p:spTree>
    <p:extLst>
      <p:ext uri="{BB962C8B-B14F-4D97-AF65-F5344CB8AC3E}">
        <p14:creationId xmlns:p14="http://schemas.microsoft.com/office/powerpoint/2010/main" val="31194144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94" y="0"/>
            <a:ext cx="8229600" cy="1157288"/>
          </a:xfrm>
        </p:spPr>
        <p:txBody>
          <a:bodyPr/>
          <a:lstStyle/>
          <a:p>
            <a:pPr>
              <a:defRPr/>
            </a:pPr>
            <a:r>
              <a:rPr lang="en-US" b="1" dirty="0" smtClean="0">
                <a:latin typeface="Calibri Light" panose="020F0302020204030204" pitchFamily="34" charset="0"/>
                <a:cs typeface="Calibri Light" panose="020F0302020204030204" pitchFamily="34" charset="0"/>
              </a:rPr>
              <a:t>Drugs &amp; Other Chemicals</a:t>
            </a:r>
            <a:endParaRPr lang="en-US" b="1" dirty="0">
              <a:latin typeface="Calibri Light" panose="020F0302020204030204" pitchFamily="34" charset="0"/>
              <a:cs typeface="Calibri Light" panose="020F0302020204030204" pitchFamily="34" charset="0"/>
            </a:endParaRPr>
          </a:p>
        </p:txBody>
      </p:sp>
      <p:sp>
        <p:nvSpPr>
          <p:cNvPr id="22531" name="Content Placeholder 2"/>
          <p:cNvSpPr>
            <a:spLocks noGrp="1"/>
          </p:cNvSpPr>
          <p:nvPr>
            <p:ph idx="1"/>
          </p:nvPr>
        </p:nvSpPr>
        <p:spPr>
          <a:xfrm>
            <a:off x="700088" y="1157288"/>
            <a:ext cx="11067842" cy="5319712"/>
          </a:xfrm>
        </p:spPr>
        <p:txBody>
          <a:bodyPr>
            <a:normAutofit/>
          </a:bodyPr>
          <a:lstStyle/>
          <a:p>
            <a:pPr>
              <a:buClr>
                <a:schemeClr val="tx2"/>
              </a:buClr>
            </a:pPr>
            <a:r>
              <a:rPr lang="en-US" altLang="en-US" dirty="0"/>
              <a:t>Drugs and other chemicals affect brain chemistry at </a:t>
            </a:r>
            <a:r>
              <a:rPr lang="en-US" altLang="en-US" dirty="0" smtClean="0"/>
              <a:t>the synapses</a:t>
            </a:r>
            <a:endParaRPr lang="en-US" altLang="en-US" dirty="0"/>
          </a:p>
          <a:p>
            <a:pPr>
              <a:buClr>
                <a:schemeClr val="tx2"/>
              </a:buClr>
            </a:pPr>
            <a:r>
              <a:rPr lang="en-US" altLang="en-US" dirty="0"/>
              <a:t>If it is an </a:t>
            </a:r>
            <a:r>
              <a:rPr lang="en-US" altLang="en-US" b="1" dirty="0">
                <a:solidFill>
                  <a:srgbClr val="C00000"/>
                </a:solidFill>
              </a:rPr>
              <a:t>agonist </a:t>
            </a:r>
            <a:r>
              <a:rPr lang="en-US" altLang="en-US" dirty="0"/>
              <a:t>molecule it will bind </a:t>
            </a:r>
            <a:r>
              <a:rPr lang="en-US" altLang="en-US" dirty="0" smtClean="0"/>
              <a:t>to </a:t>
            </a:r>
            <a:r>
              <a:rPr lang="en-US" altLang="en-US" dirty="0"/>
              <a:t>a receptor and mimic the  </a:t>
            </a:r>
            <a:r>
              <a:rPr lang="en-US" altLang="en-US" dirty="0" smtClean="0"/>
              <a:t>neurotransmitter’s </a:t>
            </a:r>
            <a:r>
              <a:rPr lang="en-US" altLang="en-US" dirty="0"/>
              <a:t>effect</a:t>
            </a:r>
          </a:p>
          <a:p>
            <a:pPr lvl="1">
              <a:buClr>
                <a:schemeClr val="tx2"/>
              </a:buClr>
            </a:pPr>
            <a:r>
              <a:rPr lang="en-US" altLang="en-US" sz="2800" dirty="0"/>
              <a:t>Some opiates are agonists </a:t>
            </a:r>
            <a:r>
              <a:rPr lang="en-US" altLang="en-US" sz="2800" dirty="0" smtClean="0"/>
              <a:t>and produce </a:t>
            </a:r>
            <a:r>
              <a:rPr lang="en-US" altLang="en-US" sz="2800" dirty="0"/>
              <a:t>a temporary “high” by </a:t>
            </a:r>
            <a:r>
              <a:rPr lang="en-US" altLang="en-US" sz="2800" dirty="0" smtClean="0"/>
              <a:t>amplifying  </a:t>
            </a:r>
            <a:r>
              <a:rPr lang="en-US" altLang="en-US" sz="2800" dirty="0"/>
              <a:t>normal sensations of arousal and pleasure</a:t>
            </a:r>
          </a:p>
          <a:p>
            <a:pPr>
              <a:buClr>
                <a:schemeClr val="tx2"/>
              </a:buClr>
            </a:pPr>
            <a:r>
              <a:rPr lang="en-US" altLang="en-US" dirty="0"/>
              <a:t>If it is an </a:t>
            </a:r>
            <a:r>
              <a:rPr lang="en-US" altLang="en-US" b="1" dirty="0">
                <a:solidFill>
                  <a:srgbClr val="C00000"/>
                </a:solidFill>
              </a:rPr>
              <a:t>antagonist</a:t>
            </a:r>
            <a:r>
              <a:rPr lang="en-US" altLang="en-US" dirty="0"/>
              <a:t>, the molecule will bind to a receptor and block a neurotransmitter’s </a:t>
            </a:r>
            <a:r>
              <a:rPr lang="en-US" altLang="en-US" dirty="0" smtClean="0"/>
              <a:t>function</a:t>
            </a:r>
            <a:endParaRPr lang="en-US" altLang="en-US" dirty="0"/>
          </a:p>
        </p:txBody>
      </p:sp>
      <p:pic>
        <p:nvPicPr>
          <p:cNvPr id="22532" name="Picture 3" descr="figure-03-05-3"/>
          <p:cNvPicPr>
            <a:picLocks noChangeAspect="1" noChangeArrowheads="1"/>
          </p:cNvPicPr>
          <p:nvPr/>
        </p:nvPicPr>
        <p:blipFill>
          <a:blip r:embed="rId3" cstate="print">
            <a:extLst>
              <a:ext uri="{28A0092B-C50C-407E-A947-70E740481C1C}">
                <a14:useLocalDpi xmlns:a14="http://schemas.microsoft.com/office/drawing/2010/main" val="0"/>
              </a:ext>
            </a:extLst>
          </a:blip>
          <a:srcRect l="13885" r="13187" b="39853"/>
          <a:stretch>
            <a:fillRect/>
          </a:stretch>
        </p:blipFill>
        <p:spPr bwMode="auto">
          <a:xfrm>
            <a:off x="1873251" y="4378325"/>
            <a:ext cx="3076575" cy="209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3" descr="figure-03-05-2"/>
          <p:cNvPicPr>
            <a:picLocks noChangeAspect="1" noChangeArrowheads="1"/>
          </p:cNvPicPr>
          <p:nvPr/>
        </p:nvPicPr>
        <p:blipFill>
          <a:blip r:embed="rId4">
            <a:extLst>
              <a:ext uri="{28A0092B-C50C-407E-A947-70E740481C1C}">
                <a14:useLocalDpi xmlns:a14="http://schemas.microsoft.com/office/drawing/2010/main" val="0"/>
              </a:ext>
            </a:extLst>
          </a:blip>
          <a:srcRect l="8070" r="21800" b="41515"/>
          <a:stretch>
            <a:fillRect/>
          </a:stretch>
        </p:blipFill>
        <p:spPr bwMode="auto">
          <a:xfrm>
            <a:off x="6219031" y="4378324"/>
            <a:ext cx="3251197"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819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65126"/>
            <a:ext cx="10515600" cy="877888"/>
          </a:xfrm>
        </p:spPr>
        <p:txBody>
          <a:bodyPr/>
          <a:lstStyle/>
          <a:p>
            <a:r>
              <a:rPr lang="en-US" b="1" dirty="0">
                <a:latin typeface="Calibri Light" panose="020F0302020204030204" pitchFamily="34" charset="0"/>
                <a:cs typeface="Calibri Light" panose="020F0302020204030204" pitchFamily="34" charset="0"/>
              </a:rPr>
              <a:t>Drugs &amp; Other Chemicals</a:t>
            </a:r>
            <a:endParaRPr lang="en-US" dirty="0"/>
          </a:p>
        </p:txBody>
      </p:sp>
      <p:pic>
        <p:nvPicPr>
          <p:cNvPr id="1026" name="irc_mi" descr="http://www.neurosurgical.com/Images/07_Med_Info/7.14%20Medication%20Function%20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4" y="1230375"/>
            <a:ext cx="8867773" cy="56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664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3588"/>
          </a:xfrm>
        </p:spPr>
        <p:txBody>
          <a:bodyPr>
            <a:normAutofit/>
          </a:bodyPr>
          <a:lstStyle/>
          <a:p>
            <a:r>
              <a:rPr lang="en-US" sz="3600" b="1" dirty="0" smtClean="0">
                <a:solidFill>
                  <a:srgbClr val="C00000"/>
                </a:solidFill>
              </a:rPr>
              <a:t>The Nervous System </a:t>
            </a:r>
            <a:endParaRPr lang="en-US" sz="3600" b="1" dirty="0">
              <a:solidFill>
                <a:srgbClr val="C00000"/>
              </a:solidFill>
            </a:endParaRPr>
          </a:p>
        </p:txBody>
      </p:sp>
      <p:sp>
        <p:nvSpPr>
          <p:cNvPr id="3" name="Content Placeholder 2"/>
          <p:cNvSpPr>
            <a:spLocks noGrp="1"/>
          </p:cNvSpPr>
          <p:nvPr>
            <p:ph idx="1"/>
          </p:nvPr>
        </p:nvSpPr>
        <p:spPr>
          <a:xfrm>
            <a:off x="557213" y="1671637"/>
            <a:ext cx="5986462" cy="4648201"/>
          </a:xfrm>
        </p:spPr>
        <p:txBody>
          <a:bodyPr/>
          <a:lstStyle/>
          <a:p>
            <a:r>
              <a:rPr lang="en-US" b="1" dirty="0">
                <a:solidFill>
                  <a:srgbClr val="FF0000"/>
                </a:solidFill>
              </a:rPr>
              <a:t>Nervous System </a:t>
            </a:r>
            <a:r>
              <a:rPr lang="en-US" dirty="0"/>
              <a:t>– </a:t>
            </a:r>
            <a:r>
              <a:rPr lang="en-US" dirty="0" smtClean="0"/>
              <a:t>the body’s </a:t>
            </a:r>
            <a:r>
              <a:rPr lang="en-US" dirty="0"/>
              <a:t>speedy, electrochemical communication network consisting of nerve </a:t>
            </a:r>
            <a:r>
              <a:rPr lang="en-US" dirty="0" smtClean="0"/>
              <a:t>cells </a:t>
            </a:r>
          </a:p>
          <a:p>
            <a:r>
              <a:rPr lang="en-US" dirty="0" smtClean="0"/>
              <a:t>Divided into </a:t>
            </a:r>
            <a:r>
              <a:rPr lang="en-US" b="1" dirty="0" smtClean="0"/>
              <a:t>2 main branches</a:t>
            </a:r>
            <a:r>
              <a:rPr lang="en-US" dirty="0" smtClean="0"/>
              <a:t>:</a:t>
            </a:r>
          </a:p>
          <a:p>
            <a:pPr lvl="1"/>
            <a:r>
              <a:rPr lang="en-US" sz="2800" dirty="0" smtClean="0">
                <a:solidFill>
                  <a:srgbClr val="FF0000"/>
                </a:solidFill>
              </a:rPr>
              <a:t>Central Nervous System (CNS) </a:t>
            </a:r>
          </a:p>
          <a:p>
            <a:pPr lvl="1"/>
            <a:r>
              <a:rPr lang="en-US" sz="2800" dirty="0" smtClean="0">
                <a:solidFill>
                  <a:srgbClr val="FF0000"/>
                </a:solidFill>
              </a:rPr>
              <a:t>Peripheral Nervous System (PNS)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088" y="746920"/>
            <a:ext cx="5162549" cy="5654489"/>
          </a:xfrm>
          <a:prstGeom prst="rect">
            <a:avLst/>
          </a:prstGeom>
        </p:spPr>
      </p:pic>
    </p:spTree>
    <p:extLst>
      <p:ext uri="{BB962C8B-B14F-4D97-AF65-F5344CB8AC3E}">
        <p14:creationId xmlns:p14="http://schemas.microsoft.com/office/powerpoint/2010/main" val="3688985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6"/>
            <a:ext cx="10515600" cy="963613"/>
          </a:xfrm>
        </p:spPr>
        <p:txBody>
          <a:bodyPr/>
          <a:lstStyle/>
          <a:p>
            <a:r>
              <a:rPr lang="en-US" b="1" dirty="0" smtClean="0">
                <a:solidFill>
                  <a:srgbClr val="C00000"/>
                </a:solidFill>
              </a:rPr>
              <a:t>The Nervous System </a:t>
            </a:r>
            <a:endParaRPr lang="en-US" b="1" dirty="0">
              <a:solidFill>
                <a:srgbClr val="C00000"/>
              </a:solidFill>
            </a:endParaRPr>
          </a:p>
        </p:txBody>
      </p:sp>
      <p:sp>
        <p:nvSpPr>
          <p:cNvPr id="3" name="Content Placeholder 2"/>
          <p:cNvSpPr>
            <a:spLocks noGrp="1"/>
          </p:cNvSpPr>
          <p:nvPr>
            <p:ph idx="1"/>
          </p:nvPr>
        </p:nvSpPr>
        <p:spPr>
          <a:xfrm>
            <a:off x="838200" y="1328738"/>
            <a:ext cx="10148888" cy="4848225"/>
          </a:xfrm>
        </p:spPr>
        <p:txBody>
          <a:bodyPr/>
          <a:lstStyle/>
          <a:p>
            <a:r>
              <a:rPr lang="en-US" dirty="0" smtClean="0"/>
              <a:t>Information travels in the nervous system via: </a:t>
            </a:r>
            <a:endParaRPr lang="en-US" dirty="0"/>
          </a:p>
          <a:p>
            <a:pPr marL="571500" lvl="2"/>
            <a:r>
              <a:rPr lang="en-US" sz="2800" b="1" dirty="0" smtClean="0">
                <a:solidFill>
                  <a:srgbClr val="FF0000"/>
                </a:solidFill>
              </a:rPr>
              <a:t>Sensory </a:t>
            </a:r>
            <a:r>
              <a:rPr lang="en-US" sz="2800" b="1" dirty="0">
                <a:solidFill>
                  <a:srgbClr val="FF0000"/>
                </a:solidFill>
              </a:rPr>
              <a:t>Neurons (Afferent</a:t>
            </a:r>
            <a:r>
              <a:rPr lang="en-US" sz="2800" b="1" dirty="0" smtClean="0">
                <a:solidFill>
                  <a:srgbClr val="FF0000"/>
                </a:solidFill>
              </a:rPr>
              <a:t>) </a:t>
            </a:r>
            <a:r>
              <a:rPr lang="en-US" sz="2800" dirty="0" smtClean="0"/>
              <a:t>– transmit incoming info from the body’s tissues and sensory organs to the brain &amp; spinal cord</a:t>
            </a:r>
          </a:p>
          <a:p>
            <a:pPr marL="571500" lvl="2"/>
            <a:r>
              <a:rPr lang="en-US" sz="2800" b="1" dirty="0" smtClean="0">
                <a:solidFill>
                  <a:srgbClr val="FF0000"/>
                </a:solidFill>
              </a:rPr>
              <a:t>Motor </a:t>
            </a:r>
            <a:r>
              <a:rPr lang="en-US" sz="2800" b="1" dirty="0">
                <a:solidFill>
                  <a:srgbClr val="FF0000"/>
                </a:solidFill>
              </a:rPr>
              <a:t>Neurons (Efferent) </a:t>
            </a:r>
            <a:r>
              <a:rPr lang="en-US" sz="2800" b="1" dirty="0" smtClean="0"/>
              <a:t>–</a:t>
            </a:r>
            <a:r>
              <a:rPr lang="en-US" sz="2800" b="1" dirty="0" smtClean="0">
                <a:solidFill>
                  <a:srgbClr val="FF0000"/>
                </a:solidFill>
              </a:rPr>
              <a:t> </a:t>
            </a:r>
            <a:r>
              <a:rPr lang="en-US" sz="2800" dirty="0" smtClean="0"/>
              <a:t>transmit information from the brain to muscles and glands, causing movement</a:t>
            </a:r>
            <a:endParaRPr lang="en-US" sz="2800" b="1" dirty="0" smtClean="0">
              <a:solidFill>
                <a:srgbClr val="FF0000"/>
              </a:solidFill>
            </a:endParaRPr>
          </a:p>
          <a:p>
            <a:pPr marL="571500" lvl="2"/>
            <a:r>
              <a:rPr lang="en-US" sz="2800" b="1" dirty="0" smtClean="0">
                <a:solidFill>
                  <a:srgbClr val="FF0000"/>
                </a:solidFill>
              </a:rPr>
              <a:t>Interneurons </a:t>
            </a:r>
            <a:r>
              <a:rPr lang="en-US" sz="2800" b="1" dirty="0" smtClean="0"/>
              <a:t>– </a:t>
            </a:r>
            <a:r>
              <a:rPr lang="en-US" sz="2800" dirty="0" smtClean="0"/>
              <a:t>make up the CNS and communicate internally between the sensory inputs and motor outputs </a:t>
            </a:r>
          </a:p>
          <a:p>
            <a:endParaRPr lang="en-US" dirty="0"/>
          </a:p>
        </p:txBody>
      </p:sp>
      <p:sp>
        <p:nvSpPr>
          <p:cNvPr id="5" name="TextBox 4"/>
          <p:cNvSpPr txBox="1"/>
          <p:nvPr/>
        </p:nvSpPr>
        <p:spPr>
          <a:xfrm>
            <a:off x="5643563" y="4513480"/>
            <a:ext cx="4929187" cy="1815882"/>
          </a:xfrm>
          <a:prstGeom prst="rect">
            <a:avLst/>
          </a:prstGeom>
          <a:noFill/>
        </p:spPr>
        <p:txBody>
          <a:bodyPr wrap="square" rtlCol="0">
            <a:spAutoFit/>
          </a:bodyPr>
          <a:lstStyle/>
          <a:p>
            <a:r>
              <a:rPr lang="en-US" sz="2800" b="1" dirty="0" smtClean="0">
                <a:solidFill>
                  <a:srgbClr val="FF0000"/>
                </a:solidFill>
              </a:rPr>
              <a:t>S</a:t>
            </a:r>
            <a:r>
              <a:rPr lang="en-US" sz="2800" dirty="0" smtClean="0"/>
              <a:t>ensory neurons travel through</a:t>
            </a:r>
          </a:p>
          <a:p>
            <a:r>
              <a:rPr lang="en-US" sz="2800" b="1" dirty="0" smtClean="0">
                <a:solidFill>
                  <a:srgbClr val="FF0000"/>
                </a:solidFill>
              </a:rPr>
              <a:t>A</a:t>
            </a:r>
            <a:r>
              <a:rPr lang="en-US" sz="2800" dirty="0" smtClean="0"/>
              <a:t>fferent nerves</a:t>
            </a:r>
          </a:p>
          <a:p>
            <a:r>
              <a:rPr lang="en-US" sz="2800" b="1" dirty="0" smtClean="0">
                <a:solidFill>
                  <a:srgbClr val="FF0000"/>
                </a:solidFill>
              </a:rPr>
              <a:t>M</a:t>
            </a:r>
            <a:r>
              <a:rPr lang="en-US" sz="2800" dirty="0" smtClean="0"/>
              <a:t>otor neurons travel through </a:t>
            </a:r>
          </a:p>
          <a:p>
            <a:r>
              <a:rPr lang="en-US" sz="2800" b="1" dirty="0" smtClean="0">
                <a:solidFill>
                  <a:srgbClr val="FF0000"/>
                </a:solidFill>
              </a:rPr>
              <a:t>E</a:t>
            </a:r>
            <a:r>
              <a:rPr lang="en-US" sz="2800" dirty="0" smtClean="0"/>
              <a:t>fferent nerves</a:t>
            </a: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7674" y="4588668"/>
            <a:ext cx="3557587" cy="1899047"/>
          </a:xfrm>
          <a:prstGeom prst="rect">
            <a:avLst/>
          </a:prstGeom>
        </p:spPr>
      </p:pic>
    </p:spTree>
    <p:extLst>
      <p:ext uri="{BB962C8B-B14F-4D97-AF65-F5344CB8AC3E}">
        <p14:creationId xmlns:p14="http://schemas.microsoft.com/office/powerpoint/2010/main" val="1962786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Glial Cells</a:t>
            </a:r>
            <a:endParaRPr lang="en-US" b="1" dirty="0">
              <a:solidFill>
                <a:srgbClr val="C00000"/>
              </a:solidFill>
            </a:endParaRPr>
          </a:p>
        </p:txBody>
      </p:sp>
      <p:sp>
        <p:nvSpPr>
          <p:cNvPr id="3" name="Content Placeholder 2"/>
          <p:cNvSpPr>
            <a:spLocks noGrp="1"/>
          </p:cNvSpPr>
          <p:nvPr>
            <p:ph idx="1"/>
          </p:nvPr>
        </p:nvSpPr>
        <p:spPr>
          <a:xfrm>
            <a:off x="838200" y="1509486"/>
            <a:ext cx="11063514" cy="4667477"/>
          </a:xfrm>
        </p:spPr>
        <p:txBody>
          <a:bodyPr>
            <a:noAutofit/>
          </a:bodyPr>
          <a:lstStyle/>
          <a:p>
            <a:r>
              <a:rPr lang="en-US" sz="3600" dirty="0" smtClean="0"/>
              <a:t>The</a:t>
            </a:r>
            <a:r>
              <a:rPr lang="en-US" sz="3600" dirty="0"/>
              <a:t> "supporting cells" of the nervous </a:t>
            </a:r>
            <a:r>
              <a:rPr lang="en-US" sz="3600" dirty="0" smtClean="0"/>
              <a:t>system</a:t>
            </a:r>
          </a:p>
          <a:p>
            <a:r>
              <a:rPr lang="en-US" sz="3600" dirty="0" smtClean="0"/>
              <a:t>Most </a:t>
            </a:r>
            <a:r>
              <a:rPr lang="en-US" sz="3600" dirty="0"/>
              <a:t>abundant cell types in the central nervous system. </a:t>
            </a:r>
          </a:p>
          <a:p>
            <a:r>
              <a:rPr lang="en-US" sz="3600" dirty="0" smtClean="0"/>
              <a:t>Glial cells: </a:t>
            </a:r>
            <a:r>
              <a:rPr lang="en-US" sz="3600" dirty="0"/>
              <a:t> </a:t>
            </a:r>
            <a:endParaRPr lang="en-US" sz="3600" b="1" dirty="0" smtClean="0"/>
          </a:p>
          <a:p>
            <a:pPr lvl="2"/>
            <a:r>
              <a:rPr lang="en-US" sz="3600" dirty="0" smtClean="0"/>
              <a:t>surround </a:t>
            </a:r>
            <a:r>
              <a:rPr lang="en-US" sz="3600" dirty="0"/>
              <a:t>neurons and hold them in </a:t>
            </a:r>
            <a:r>
              <a:rPr lang="en-US" sz="3600" dirty="0" smtClean="0"/>
              <a:t>place</a:t>
            </a:r>
          </a:p>
          <a:p>
            <a:pPr lvl="2"/>
            <a:r>
              <a:rPr lang="en-US" sz="3600" dirty="0" smtClean="0"/>
              <a:t>supply </a:t>
            </a:r>
            <a:r>
              <a:rPr lang="en-US" sz="3600" dirty="0"/>
              <a:t>nutrients </a:t>
            </a:r>
            <a:r>
              <a:rPr lang="en-US" sz="3600" dirty="0" smtClean="0"/>
              <a:t>&amp; oxygen </a:t>
            </a:r>
            <a:r>
              <a:rPr lang="en-US" sz="3600" dirty="0"/>
              <a:t>to </a:t>
            </a:r>
            <a:r>
              <a:rPr lang="en-US" sz="3600" dirty="0" smtClean="0"/>
              <a:t>neurons</a:t>
            </a:r>
          </a:p>
          <a:p>
            <a:pPr lvl="2"/>
            <a:r>
              <a:rPr lang="en-US" sz="3600" dirty="0" smtClean="0"/>
              <a:t>insulate </a:t>
            </a:r>
            <a:r>
              <a:rPr lang="en-US" sz="3600" dirty="0"/>
              <a:t>one neuron from </a:t>
            </a:r>
            <a:r>
              <a:rPr lang="en-US" sz="3600" dirty="0" smtClean="0"/>
              <a:t>another</a:t>
            </a:r>
          </a:p>
          <a:p>
            <a:pPr lvl="2"/>
            <a:r>
              <a:rPr lang="en-US" sz="3600" dirty="0" smtClean="0"/>
              <a:t>destroy </a:t>
            </a:r>
            <a:r>
              <a:rPr lang="en-US" sz="3600" dirty="0"/>
              <a:t>and remove </a:t>
            </a:r>
            <a:r>
              <a:rPr lang="en-US" sz="3600" dirty="0" smtClean="0"/>
              <a:t>dead neurons</a:t>
            </a:r>
            <a:endParaRPr lang="en-US" sz="3600" dirty="0"/>
          </a:p>
        </p:txBody>
      </p:sp>
    </p:spTree>
    <p:extLst>
      <p:ext uri="{BB962C8B-B14F-4D97-AF65-F5344CB8AC3E}">
        <p14:creationId xmlns:p14="http://schemas.microsoft.com/office/powerpoint/2010/main" val="3278739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Biological Psychology </a:t>
            </a:r>
            <a:endParaRPr lang="en-US" b="1" dirty="0"/>
          </a:p>
        </p:txBody>
      </p:sp>
      <p:sp>
        <p:nvSpPr>
          <p:cNvPr id="3" name="Content Placeholder 2"/>
          <p:cNvSpPr>
            <a:spLocks noGrp="1"/>
          </p:cNvSpPr>
          <p:nvPr>
            <p:ph idx="1"/>
          </p:nvPr>
        </p:nvSpPr>
        <p:spPr>
          <a:xfrm>
            <a:off x="838200" y="1825625"/>
            <a:ext cx="7705725" cy="4351338"/>
          </a:xfrm>
        </p:spPr>
        <p:txBody>
          <a:bodyPr/>
          <a:lstStyle/>
          <a:p>
            <a:r>
              <a:rPr lang="en-US" b="1" dirty="0" smtClean="0">
                <a:solidFill>
                  <a:srgbClr val="C00000"/>
                </a:solidFill>
              </a:rPr>
              <a:t>Biological Psychology</a:t>
            </a:r>
            <a:r>
              <a:rPr lang="en-US" b="1" dirty="0" smtClean="0"/>
              <a:t> </a:t>
            </a:r>
            <a:r>
              <a:rPr lang="en-US" dirty="0" smtClean="0"/>
              <a:t>– the study of the links between biology and behavior, between biological activity and psychological events</a:t>
            </a:r>
          </a:p>
          <a:p>
            <a:r>
              <a:rPr lang="en-US" b="1" dirty="0" smtClean="0">
                <a:solidFill>
                  <a:srgbClr val="C00000"/>
                </a:solidFill>
              </a:rPr>
              <a:t>Phrenology</a:t>
            </a:r>
            <a:r>
              <a:rPr lang="en-US" dirty="0" smtClean="0">
                <a:solidFill>
                  <a:srgbClr val="C00000"/>
                </a:solidFill>
              </a:rPr>
              <a:t> </a:t>
            </a:r>
            <a:r>
              <a:rPr lang="en-US" dirty="0" smtClean="0"/>
              <a:t>– Franz Gall - early theory that bumps on the skull could reveal our mental abilities and our character traits. </a:t>
            </a:r>
            <a:endParaRPr lang="en-US" dirty="0"/>
          </a:p>
        </p:txBody>
      </p:sp>
      <p:pic>
        <p:nvPicPr>
          <p:cNvPr id="4" name="Picture 3"/>
          <p:cNvPicPr>
            <a:picLocks noChangeAspect="1"/>
          </p:cNvPicPr>
          <p:nvPr/>
        </p:nvPicPr>
        <p:blipFill>
          <a:blip r:embed="rId2"/>
          <a:stretch>
            <a:fillRect/>
          </a:stretch>
        </p:blipFill>
        <p:spPr>
          <a:xfrm>
            <a:off x="8701113" y="1690688"/>
            <a:ext cx="3009874" cy="4387735"/>
          </a:xfrm>
          <a:prstGeom prst="rect">
            <a:avLst/>
          </a:prstGeom>
        </p:spPr>
      </p:pic>
    </p:spTree>
    <p:extLst>
      <p:ext uri="{BB962C8B-B14F-4D97-AF65-F5344CB8AC3E}">
        <p14:creationId xmlns:p14="http://schemas.microsoft.com/office/powerpoint/2010/main" val="358954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718800" cy="1325563"/>
          </a:xfrm>
        </p:spPr>
        <p:txBody>
          <a:bodyPr>
            <a:normAutofit/>
          </a:bodyPr>
          <a:lstStyle/>
          <a:p>
            <a:r>
              <a:rPr lang="en-US" sz="4000" b="1" dirty="0" smtClean="0">
                <a:solidFill>
                  <a:srgbClr val="C00000"/>
                </a:solidFill>
              </a:rPr>
              <a:t>Central Nervous System (CNS) </a:t>
            </a:r>
            <a:endParaRPr lang="en-US" sz="4000" b="1" dirty="0">
              <a:solidFill>
                <a:srgbClr val="C00000"/>
              </a:solidFill>
            </a:endParaRPr>
          </a:p>
        </p:txBody>
      </p:sp>
      <p:sp>
        <p:nvSpPr>
          <p:cNvPr id="5" name="Text Placeholder 4"/>
          <p:cNvSpPr>
            <a:spLocks noGrp="1"/>
          </p:cNvSpPr>
          <p:nvPr>
            <p:ph type="body" idx="1"/>
          </p:nvPr>
        </p:nvSpPr>
        <p:spPr>
          <a:xfrm>
            <a:off x="839788" y="1681163"/>
            <a:ext cx="5157787" cy="576262"/>
          </a:xfrm>
        </p:spPr>
        <p:txBody>
          <a:bodyPr>
            <a:normAutofit/>
          </a:bodyPr>
          <a:lstStyle/>
          <a:p>
            <a:r>
              <a:rPr lang="en-US" sz="3200" dirty="0" smtClean="0">
                <a:solidFill>
                  <a:srgbClr val="FF0000"/>
                </a:solidFill>
              </a:rPr>
              <a:t>Brain	</a:t>
            </a:r>
            <a:endParaRPr lang="en-US" sz="3200" dirty="0">
              <a:solidFill>
                <a:srgbClr val="FF0000"/>
              </a:solidFill>
            </a:endParaRPr>
          </a:p>
        </p:txBody>
      </p:sp>
      <p:sp>
        <p:nvSpPr>
          <p:cNvPr id="3" name="Content Placeholder 2"/>
          <p:cNvSpPr>
            <a:spLocks noGrp="1"/>
          </p:cNvSpPr>
          <p:nvPr>
            <p:ph sz="half" idx="2"/>
          </p:nvPr>
        </p:nvSpPr>
        <p:spPr>
          <a:xfrm>
            <a:off x="839788" y="2257425"/>
            <a:ext cx="5157787" cy="3932238"/>
          </a:xfrm>
        </p:spPr>
        <p:txBody>
          <a:bodyPr/>
          <a:lstStyle/>
          <a:p>
            <a:r>
              <a:rPr lang="en-US" dirty="0" smtClean="0"/>
              <a:t>Enables all functioning</a:t>
            </a:r>
          </a:p>
          <a:p>
            <a:r>
              <a:rPr lang="en-US" dirty="0" smtClean="0"/>
              <a:t>Contains billions of neurons working together in neural networks to facilitate output</a:t>
            </a:r>
          </a:p>
          <a:p>
            <a:r>
              <a:rPr lang="en-US" dirty="0" smtClean="0"/>
              <a:t>As we learn, our networks strengthen</a:t>
            </a:r>
            <a:endParaRPr lang="en-US" dirty="0"/>
          </a:p>
        </p:txBody>
      </p:sp>
      <p:sp>
        <p:nvSpPr>
          <p:cNvPr id="6" name="Text Placeholder 5"/>
          <p:cNvSpPr>
            <a:spLocks noGrp="1"/>
          </p:cNvSpPr>
          <p:nvPr>
            <p:ph type="body" sz="quarter" idx="3"/>
          </p:nvPr>
        </p:nvSpPr>
        <p:spPr>
          <a:xfrm>
            <a:off x="6172199" y="1690688"/>
            <a:ext cx="5183188" cy="576262"/>
          </a:xfrm>
        </p:spPr>
        <p:txBody>
          <a:bodyPr>
            <a:normAutofit/>
          </a:bodyPr>
          <a:lstStyle/>
          <a:p>
            <a:r>
              <a:rPr lang="en-US" sz="3200" dirty="0" smtClean="0">
                <a:solidFill>
                  <a:srgbClr val="FF0000"/>
                </a:solidFill>
              </a:rPr>
              <a:t>Spinal Cord</a:t>
            </a:r>
            <a:endParaRPr lang="en-US" sz="3200" dirty="0">
              <a:solidFill>
                <a:srgbClr val="FF0000"/>
              </a:solidFill>
            </a:endParaRPr>
          </a:p>
        </p:txBody>
      </p:sp>
      <p:sp>
        <p:nvSpPr>
          <p:cNvPr id="9" name="Content Placeholder 8"/>
          <p:cNvSpPr>
            <a:spLocks noGrp="1"/>
          </p:cNvSpPr>
          <p:nvPr>
            <p:ph sz="quarter" idx="4"/>
          </p:nvPr>
        </p:nvSpPr>
        <p:spPr>
          <a:xfrm>
            <a:off x="6172199" y="2257425"/>
            <a:ext cx="5014913" cy="3932238"/>
          </a:xfrm>
        </p:spPr>
        <p:txBody>
          <a:bodyPr/>
          <a:lstStyle/>
          <a:p>
            <a:r>
              <a:rPr lang="en-US" dirty="0" smtClean="0"/>
              <a:t>Connects the peripheral nervous system (PNS) to the brain </a:t>
            </a:r>
          </a:p>
          <a:p>
            <a:r>
              <a:rPr lang="en-US" dirty="0" smtClean="0"/>
              <a:t>Handles reflexes (our automatic responses to stimuli)</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73" y="4757738"/>
            <a:ext cx="2139163" cy="164782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286" y="4757738"/>
            <a:ext cx="2064951" cy="1647824"/>
          </a:xfrm>
          <a:prstGeom prst="rect">
            <a:avLst/>
          </a:prstGeom>
        </p:spPr>
      </p:pic>
    </p:spTree>
    <p:extLst>
      <p:ext uri="{BB962C8B-B14F-4D97-AF65-F5344CB8AC3E}">
        <p14:creationId xmlns:p14="http://schemas.microsoft.com/office/powerpoint/2010/main" val="2231254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lstStyle/>
          <a:p>
            <a:r>
              <a:rPr lang="en-US" sz="3600" b="1" dirty="0" smtClean="0">
                <a:solidFill>
                  <a:srgbClr val="C00000"/>
                </a:solidFill>
              </a:rPr>
              <a:t>Peripheral Nervous System (PNS)</a:t>
            </a:r>
            <a:endParaRPr lang="en-US" sz="3600" b="1" dirty="0">
              <a:solidFill>
                <a:srgbClr val="C00000"/>
              </a:solidFill>
            </a:endParaRPr>
          </a:p>
        </p:txBody>
      </p:sp>
      <p:sp>
        <p:nvSpPr>
          <p:cNvPr id="3" name="Content Placeholder 2"/>
          <p:cNvSpPr>
            <a:spLocks noGrp="1"/>
          </p:cNvSpPr>
          <p:nvPr>
            <p:ph idx="1"/>
          </p:nvPr>
        </p:nvSpPr>
        <p:spPr>
          <a:xfrm>
            <a:off x="838200" y="1414463"/>
            <a:ext cx="10515600" cy="4719638"/>
          </a:xfrm>
        </p:spPr>
        <p:txBody>
          <a:bodyPr>
            <a:normAutofit/>
          </a:bodyPr>
          <a:lstStyle/>
          <a:p>
            <a:r>
              <a:rPr lang="en-US" dirty="0" smtClean="0"/>
              <a:t>Links the CNS with the body’s sense receptors, muscles, &amp; glands </a:t>
            </a:r>
          </a:p>
          <a:p>
            <a:r>
              <a:rPr lang="en-US" b="1" dirty="0" smtClean="0"/>
              <a:t>Consists of 2 divisions</a:t>
            </a:r>
            <a:r>
              <a:rPr lang="en-US" dirty="0" smtClean="0"/>
              <a:t>: </a:t>
            </a:r>
          </a:p>
          <a:p>
            <a:pPr lvl="1"/>
            <a:r>
              <a:rPr lang="en-US" sz="2800" b="1" dirty="0" smtClean="0">
                <a:solidFill>
                  <a:srgbClr val="FF0000"/>
                </a:solidFill>
              </a:rPr>
              <a:t>Somatic nervous system (SNS) </a:t>
            </a:r>
            <a:r>
              <a:rPr lang="en-US" sz="2800" dirty="0" smtClean="0"/>
              <a:t>– controls </a:t>
            </a:r>
            <a:r>
              <a:rPr lang="en-US" sz="2800" b="1" dirty="0" smtClean="0"/>
              <a:t>voluntary movements </a:t>
            </a:r>
          </a:p>
          <a:p>
            <a:pPr lvl="2"/>
            <a:r>
              <a:rPr lang="en-US" sz="2800" dirty="0"/>
              <a:t>Sends messages back </a:t>
            </a:r>
            <a:r>
              <a:rPr lang="en-US" sz="2800" dirty="0" smtClean="0"/>
              <a:t>and forth </a:t>
            </a:r>
            <a:r>
              <a:rPr lang="en-US" sz="2800" dirty="0"/>
              <a:t>to brain about </a:t>
            </a:r>
            <a:r>
              <a:rPr lang="en-US" sz="2800" dirty="0" smtClean="0"/>
              <a:t>sense &amp; movement</a:t>
            </a:r>
          </a:p>
          <a:p>
            <a:pPr lvl="1"/>
            <a:r>
              <a:rPr lang="en-US" sz="2800" b="1" dirty="0" smtClean="0">
                <a:solidFill>
                  <a:srgbClr val="FF0000"/>
                </a:solidFill>
              </a:rPr>
              <a:t>Autonomic nervous system (ANS)</a:t>
            </a:r>
            <a:r>
              <a:rPr lang="en-US" sz="2800" dirty="0" smtClean="0"/>
              <a:t> – controls involuntary movements (</a:t>
            </a:r>
            <a:r>
              <a:rPr lang="en-US" sz="2800" b="1" dirty="0" smtClean="0"/>
              <a:t>internal functioning </a:t>
            </a:r>
            <a:r>
              <a:rPr lang="en-US" sz="2800" dirty="0" smtClean="0"/>
              <a:t>– “auto pilot”)</a:t>
            </a:r>
          </a:p>
          <a:p>
            <a:pPr lvl="2"/>
            <a:r>
              <a:rPr lang="en-US" sz="2800" b="1" i="1" dirty="0" smtClean="0"/>
              <a:t>Dual system </a:t>
            </a:r>
            <a:r>
              <a:rPr lang="en-US" sz="2800" dirty="0" smtClean="0"/>
              <a:t>– contains sympathetic and parasympathetic nervous systems </a:t>
            </a:r>
            <a:endParaRPr lang="en-US" sz="2800" dirty="0"/>
          </a:p>
        </p:txBody>
      </p:sp>
    </p:spTree>
    <p:extLst>
      <p:ext uri="{BB962C8B-B14F-4D97-AF65-F5344CB8AC3E}">
        <p14:creationId xmlns:p14="http://schemas.microsoft.com/office/powerpoint/2010/main" val="429974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88" y="355600"/>
            <a:ext cx="10841037" cy="1325563"/>
          </a:xfrm>
        </p:spPr>
        <p:txBody>
          <a:bodyPr>
            <a:normAutofit/>
          </a:bodyPr>
          <a:lstStyle/>
          <a:p>
            <a:r>
              <a:rPr lang="en-US" sz="4000" b="1" dirty="0" smtClean="0"/>
              <a:t>Autonomic Nervous System</a:t>
            </a:r>
            <a:endParaRPr lang="en-US" sz="4000" b="1" dirty="0"/>
          </a:p>
        </p:txBody>
      </p:sp>
      <p:sp>
        <p:nvSpPr>
          <p:cNvPr id="4" name="Text Placeholder 3"/>
          <p:cNvSpPr>
            <a:spLocks noGrp="1"/>
          </p:cNvSpPr>
          <p:nvPr>
            <p:ph type="body" idx="1"/>
          </p:nvPr>
        </p:nvSpPr>
        <p:spPr>
          <a:xfrm>
            <a:off x="828676" y="1438276"/>
            <a:ext cx="5157787" cy="647699"/>
          </a:xfrm>
        </p:spPr>
        <p:txBody>
          <a:bodyPr>
            <a:normAutofit fontScale="92500" lnSpcReduction="20000"/>
          </a:bodyPr>
          <a:lstStyle/>
          <a:p>
            <a:r>
              <a:rPr lang="en-US" sz="3000" dirty="0" smtClean="0">
                <a:solidFill>
                  <a:srgbClr val="FF0000"/>
                </a:solidFill>
              </a:rPr>
              <a:t>Sympathetic Nervous System</a:t>
            </a:r>
            <a:r>
              <a:rPr lang="en-US" dirty="0" smtClean="0"/>
              <a:t>		</a:t>
            </a:r>
            <a:endParaRPr lang="en-US" dirty="0"/>
          </a:p>
        </p:txBody>
      </p:sp>
      <p:sp>
        <p:nvSpPr>
          <p:cNvPr id="5" name="Content Placeholder 4"/>
          <p:cNvSpPr>
            <a:spLocks noGrp="1"/>
          </p:cNvSpPr>
          <p:nvPr>
            <p:ph sz="half" idx="2"/>
          </p:nvPr>
        </p:nvSpPr>
        <p:spPr>
          <a:xfrm>
            <a:off x="828676" y="2085975"/>
            <a:ext cx="5157787" cy="4103688"/>
          </a:xfrm>
        </p:spPr>
        <p:txBody>
          <a:bodyPr/>
          <a:lstStyle/>
          <a:p>
            <a:pPr>
              <a:lnSpc>
                <a:spcPct val="100000"/>
              </a:lnSpc>
              <a:spcBef>
                <a:spcPts val="0"/>
              </a:spcBef>
            </a:pPr>
            <a:r>
              <a:rPr lang="en-US" dirty="0" smtClean="0"/>
              <a:t>Arouses - “Fight or flight” response</a:t>
            </a:r>
          </a:p>
          <a:p>
            <a:pPr>
              <a:lnSpc>
                <a:spcPct val="100000"/>
              </a:lnSpc>
              <a:spcBef>
                <a:spcPts val="0"/>
              </a:spcBef>
            </a:pPr>
            <a:r>
              <a:rPr lang="en-US" dirty="0" smtClean="0"/>
              <a:t>Accelerates heartbeat &amp; raises blood pressure</a:t>
            </a:r>
          </a:p>
          <a:p>
            <a:pPr>
              <a:lnSpc>
                <a:spcPct val="100000"/>
              </a:lnSpc>
              <a:spcBef>
                <a:spcPts val="0"/>
              </a:spcBef>
            </a:pPr>
            <a:r>
              <a:rPr lang="en-US" dirty="0"/>
              <a:t>S</a:t>
            </a:r>
            <a:r>
              <a:rPr lang="en-US" dirty="0" smtClean="0"/>
              <a:t>lows digestion </a:t>
            </a:r>
          </a:p>
          <a:p>
            <a:pPr>
              <a:lnSpc>
                <a:spcPct val="100000"/>
              </a:lnSpc>
              <a:spcBef>
                <a:spcPts val="0"/>
              </a:spcBef>
            </a:pPr>
            <a:r>
              <a:rPr lang="en-US" dirty="0" smtClean="0"/>
              <a:t>Makes you alert &amp; ready for action</a:t>
            </a:r>
          </a:p>
        </p:txBody>
      </p:sp>
      <p:sp>
        <p:nvSpPr>
          <p:cNvPr id="6" name="Text Placeholder 5"/>
          <p:cNvSpPr>
            <a:spLocks noGrp="1"/>
          </p:cNvSpPr>
          <p:nvPr>
            <p:ph type="body" sz="quarter" idx="3"/>
          </p:nvPr>
        </p:nvSpPr>
        <p:spPr>
          <a:xfrm>
            <a:off x="6115051" y="1438276"/>
            <a:ext cx="5240337" cy="490537"/>
          </a:xfrm>
        </p:spPr>
        <p:txBody>
          <a:bodyPr>
            <a:normAutofit/>
          </a:bodyPr>
          <a:lstStyle/>
          <a:p>
            <a:r>
              <a:rPr lang="en-US" sz="2800" dirty="0" smtClean="0">
                <a:solidFill>
                  <a:srgbClr val="FF0000"/>
                </a:solidFill>
              </a:rPr>
              <a:t>Parasympathetic Nervous System </a:t>
            </a:r>
            <a:endParaRPr lang="en-US" sz="2800" dirty="0">
              <a:solidFill>
                <a:srgbClr val="FF0000"/>
              </a:solidFill>
            </a:endParaRPr>
          </a:p>
        </p:txBody>
      </p:sp>
      <p:sp>
        <p:nvSpPr>
          <p:cNvPr id="7" name="Content Placeholder 6"/>
          <p:cNvSpPr>
            <a:spLocks noGrp="1"/>
          </p:cNvSpPr>
          <p:nvPr>
            <p:ph sz="quarter" idx="4"/>
          </p:nvPr>
        </p:nvSpPr>
        <p:spPr>
          <a:xfrm>
            <a:off x="6229350" y="2085975"/>
            <a:ext cx="5311775" cy="4117975"/>
          </a:xfrm>
        </p:spPr>
        <p:txBody>
          <a:bodyPr/>
          <a:lstStyle/>
          <a:p>
            <a:pPr>
              <a:lnSpc>
                <a:spcPct val="100000"/>
              </a:lnSpc>
              <a:spcBef>
                <a:spcPts val="0"/>
              </a:spcBef>
            </a:pPr>
            <a:r>
              <a:rPr lang="en-US" dirty="0" smtClean="0"/>
              <a:t>Calms</a:t>
            </a:r>
          </a:p>
          <a:p>
            <a:pPr>
              <a:lnSpc>
                <a:spcPct val="100000"/>
              </a:lnSpc>
              <a:spcBef>
                <a:spcPts val="0"/>
              </a:spcBef>
            </a:pPr>
            <a:r>
              <a:rPr lang="en-US" dirty="0" smtClean="0"/>
              <a:t>Conserves energy</a:t>
            </a:r>
          </a:p>
          <a:p>
            <a:pPr>
              <a:lnSpc>
                <a:spcPct val="100000"/>
              </a:lnSpc>
              <a:spcBef>
                <a:spcPts val="0"/>
              </a:spcBef>
            </a:pPr>
            <a:r>
              <a:rPr lang="en-US" dirty="0" smtClean="0"/>
              <a:t>Decreases heartbeat</a:t>
            </a:r>
          </a:p>
          <a:p>
            <a:pPr>
              <a:lnSpc>
                <a:spcPct val="100000"/>
              </a:lnSpc>
              <a:spcBef>
                <a:spcPts val="0"/>
              </a:spcBef>
            </a:pPr>
            <a:r>
              <a:rPr lang="en-US" dirty="0" smtClean="0"/>
              <a:t>Lowers blood sugar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337" y="4896644"/>
            <a:ext cx="1812926" cy="181292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211" y="4380507"/>
            <a:ext cx="2431257" cy="1823443"/>
          </a:xfrm>
          <a:prstGeom prst="rect">
            <a:avLst/>
          </a:prstGeom>
        </p:spPr>
      </p:pic>
    </p:spTree>
    <p:extLst>
      <p:ext uri="{BB962C8B-B14F-4D97-AF65-F5344CB8AC3E}">
        <p14:creationId xmlns:p14="http://schemas.microsoft.com/office/powerpoint/2010/main" val="3962444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9575" y="1909948"/>
            <a:ext cx="4176713" cy="1325563"/>
          </a:xfrm>
        </p:spPr>
        <p:txBody>
          <a:bodyPr/>
          <a:lstStyle/>
          <a:p>
            <a:r>
              <a:rPr lang="en-US" b="1" dirty="0"/>
              <a:t>Autonomic Nervous System</a:t>
            </a:r>
            <a:endParaRPr lang="en-US" dirty="0"/>
          </a:p>
        </p:txBody>
      </p:sp>
      <p:pic>
        <p:nvPicPr>
          <p:cNvPr id="9" name="Picture 4" descr="MyersPsy8e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174048"/>
            <a:ext cx="5872161" cy="64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895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663575"/>
          </a:xfrm>
        </p:spPr>
        <p:txBody>
          <a:bodyPr>
            <a:normAutofit/>
          </a:bodyPr>
          <a:lstStyle/>
          <a:p>
            <a:r>
              <a:rPr lang="en-US" sz="4000" b="1" dirty="0" smtClean="0"/>
              <a:t>The Nervous System </a:t>
            </a:r>
            <a:endParaRPr lang="en-US" sz="4000" b="1" dirty="0"/>
          </a:p>
        </p:txBody>
      </p:sp>
      <p:pic>
        <p:nvPicPr>
          <p:cNvPr id="8" name="Picture 4" descr="MyersPsy8e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29" y="1142999"/>
            <a:ext cx="10893341"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551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4025"/>
            <a:ext cx="10515600" cy="974726"/>
          </a:xfrm>
        </p:spPr>
        <p:txBody>
          <a:bodyPr/>
          <a:lstStyle/>
          <a:p>
            <a:r>
              <a:rPr lang="en-US" b="1" dirty="0" smtClean="0">
                <a:solidFill>
                  <a:srgbClr val="C00000"/>
                </a:solidFill>
              </a:rPr>
              <a:t>Reflexes</a:t>
            </a:r>
            <a:endParaRPr lang="en-US" b="1" dirty="0">
              <a:solidFill>
                <a:srgbClr val="C00000"/>
              </a:solidFill>
            </a:endParaRPr>
          </a:p>
        </p:txBody>
      </p:sp>
      <p:sp>
        <p:nvSpPr>
          <p:cNvPr id="3" name="Content Placeholder 2"/>
          <p:cNvSpPr>
            <a:spLocks noGrp="1"/>
          </p:cNvSpPr>
          <p:nvPr>
            <p:ph idx="1"/>
          </p:nvPr>
        </p:nvSpPr>
        <p:spPr>
          <a:xfrm>
            <a:off x="838200" y="1428751"/>
            <a:ext cx="10515600" cy="4748212"/>
          </a:xfrm>
        </p:spPr>
        <p:txBody>
          <a:bodyPr/>
          <a:lstStyle/>
          <a:p>
            <a:pPr marL="0" indent="0">
              <a:buNone/>
            </a:pPr>
            <a:r>
              <a:rPr lang="en-US" sz="3200" b="1" dirty="0" smtClean="0">
                <a:solidFill>
                  <a:srgbClr val="C00000"/>
                </a:solidFill>
              </a:rPr>
              <a:t>Reflex</a:t>
            </a:r>
            <a:r>
              <a:rPr lang="en-US" sz="3200" dirty="0" smtClean="0">
                <a:solidFill>
                  <a:srgbClr val="C00000"/>
                </a:solidFill>
              </a:rPr>
              <a:t> </a:t>
            </a:r>
            <a:r>
              <a:rPr lang="en-US" sz="3200" dirty="0" smtClean="0"/>
              <a:t>– simple, automatic response to a sensory stimulus </a:t>
            </a:r>
          </a:p>
          <a:p>
            <a:pPr marL="285750" lvl="1" indent="-285750"/>
            <a:r>
              <a:rPr lang="en-US" altLang="en-US" sz="3200" b="1" dirty="0" smtClean="0"/>
              <a:t>Simple spinal </a:t>
            </a:r>
            <a:r>
              <a:rPr lang="en-US" altLang="en-US" sz="3200" b="1" dirty="0"/>
              <a:t>reflexes </a:t>
            </a:r>
            <a:r>
              <a:rPr lang="en-US" altLang="en-US" sz="3200" b="1" dirty="0" smtClean="0"/>
              <a:t>-</a:t>
            </a:r>
            <a:r>
              <a:rPr lang="en-US" altLang="en-US" sz="3200" dirty="0" smtClean="0"/>
              <a:t> </a:t>
            </a:r>
            <a:r>
              <a:rPr lang="en-US" altLang="en-US" sz="3200" dirty="0"/>
              <a:t>part of the </a:t>
            </a:r>
            <a:r>
              <a:rPr lang="en-US" altLang="en-US" sz="3200" dirty="0" smtClean="0"/>
              <a:t>CNS response</a:t>
            </a:r>
          </a:p>
          <a:p>
            <a:pPr marL="742950" lvl="2" indent="-285750"/>
            <a:r>
              <a:rPr lang="en-US" sz="3200" dirty="0" smtClean="0"/>
              <a:t>Composed of single sensory neuron &amp; a single motor neuron, often communicate through an interneuron</a:t>
            </a:r>
          </a:p>
          <a:p>
            <a:pPr marL="742950" lvl="2" indent="-285750"/>
            <a:r>
              <a:rPr lang="en-US" altLang="en-US" sz="3200" dirty="0"/>
              <a:t>the spine moves the muscles in response as soon as the sensory information </a:t>
            </a:r>
            <a:r>
              <a:rPr lang="en-US" altLang="en-US" sz="3200" dirty="0" smtClean="0"/>
              <a:t>reaches the spine</a:t>
            </a:r>
          </a:p>
          <a:p>
            <a:pPr marL="742950" lvl="2" indent="-285750"/>
            <a:r>
              <a:rPr lang="en-US" sz="3200" dirty="0" smtClean="0"/>
              <a:t>Does not involve the brain </a:t>
            </a:r>
          </a:p>
          <a:p>
            <a:pPr marL="742950" lvl="2" indent="-285750"/>
            <a:r>
              <a:rPr lang="en-US" sz="3200" i="1" dirty="0"/>
              <a:t>Example </a:t>
            </a:r>
            <a:r>
              <a:rPr lang="en-US" sz="3200" dirty="0"/>
              <a:t>– knee-jerk response</a:t>
            </a:r>
          </a:p>
          <a:p>
            <a:pPr marL="457200" lvl="1" indent="0">
              <a:buNone/>
            </a:pPr>
            <a:endParaRPr lang="en-US" sz="3200" dirty="0"/>
          </a:p>
        </p:txBody>
      </p:sp>
      <p:pic>
        <p:nvPicPr>
          <p:cNvPr id="5" name="Picture 4"/>
          <p:cNvPicPr>
            <a:picLocks noChangeAspect="1"/>
          </p:cNvPicPr>
          <p:nvPr/>
        </p:nvPicPr>
        <p:blipFill>
          <a:blip r:embed="rId2"/>
          <a:stretch>
            <a:fillRect/>
          </a:stretch>
        </p:blipFill>
        <p:spPr>
          <a:xfrm>
            <a:off x="8543925" y="3982575"/>
            <a:ext cx="2177834" cy="2499257"/>
          </a:xfrm>
          <a:prstGeom prst="rect">
            <a:avLst/>
          </a:prstGeom>
        </p:spPr>
      </p:pic>
    </p:spTree>
    <p:extLst>
      <p:ext uri="{BB962C8B-B14F-4D97-AF65-F5344CB8AC3E}">
        <p14:creationId xmlns:p14="http://schemas.microsoft.com/office/powerpoint/2010/main" val="3237437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lstStyle/>
          <a:p>
            <a:r>
              <a:rPr lang="en-US" b="1" dirty="0">
                <a:solidFill>
                  <a:srgbClr val="C00000"/>
                </a:solidFill>
              </a:rPr>
              <a:t>Reflexes</a:t>
            </a:r>
            <a:endParaRPr lang="en-US" dirty="0"/>
          </a:p>
        </p:txBody>
      </p:sp>
      <p:sp>
        <p:nvSpPr>
          <p:cNvPr id="3" name="Content Placeholder 2"/>
          <p:cNvSpPr>
            <a:spLocks noGrp="1"/>
          </p:cNvSpPr>
          <p:nvPr>
            <p:ph idx="1"/>
          </p:nvPr>
        </p:nvSpPr>
        <p:spPr>
          <a:xfrm>
            <a:off x="357188" y="1314450"/>
            <a:ext cx="6015037" cy="5314950"/>
          </a:xfrm>
        </p:spPr>
        <p:txBody>
          <a:bodyPr>
            <a:normAutofit/>
          </a:bodyPr>
          <a:lstStyle/>
          <a:p>
            <a:pPr marL="0" indent="0">
              <a:buNone/>
            </a:pPr>
            <a:r>
              <a:rPr lang="en-US" sz="3200" b="1" dirty="0" smtClean="0"/>
              <a:t>Pain Reflex –</a:t>
            </a:r>
            <a:r>
              <a:rPr lang="en-US" sz="3200" dirty="0"/>
              <a:t> </a:t>
            </a:r>
            <a:r>
              <a:rPr lang="en-US" sz="3200" dirty="0" smtClean="0"/>
              <a:t>sensory neurons carry the incoming info to the spinal cord </a:t>
            </a:r>
          </a:p>
          <a:p>
            <a:pPr lvl="1"/>
            <a:r>
              <a:rPr lang="en-US" sz="3200" dirty="0"/>
              <a:t>I</a:t>
            </a:r>
            <a:r>
              <a:rPr lang="en-US" sz="3200" dirty="0" smtClean="0"/>
              <a:t>nterneurons activate motor neurons that lead to the muscles</a:t>
            </a:r>
          </a:p>
          <a:p>
            <a:pPr lvl="1"/>
            <a:r>
              <a:rPr lang="en-US" sz="3200" dirty="0" smtClean="0"/>
              <a:t>Runs through the spinal cord and out before your brain receives &amp; responds to the info and causes you to feel pain</a:t>
            </a:r>
            <a:endParaRPr lang="en-US" sz="3200" dirty="0"/>
          </a:p>
        </p:txBody>
      </p:sp>
      <p:pic>
        <p:nvPicPr>
          <p:cNvPr id="4" name="Picture 4" descr="reflex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314450"/>
            <a:ext cx="5562600" cy="417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163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00063" y="585788"/>
            <a:ext cx="10844212" cy="5972175"/>
          </a:xfrm>
        </p:spPr>
        <p:txBody>
          <a:bodyPr>
            <a:normAutofit/>
          </a:bodyPr>
          <a:lstStyle/>
          <a:p>
            <a:pPr marL="0" indent="0">
              <a:buNone/>
            </a:pPr>
            <a:r>
              <a:rPr lang="en-US" altLang="en-US" sz="3200" b="1" dirty="0"/>
              <a:t>A spinal reflex differs from a normal sensory and motor reaction in </a:t>
            </a:r>
            <a:r>
              <a:rPr lang="en-US" altLang="en-US" sz="3200" b="1" dirty="0" smtClean="0"/>
              <a:t>that</a:t>
            </a:r>
            <a:r>
              <a:rPr lang="en-US" altLang="en-US" sz="3200" dirty="0" smtClean="0"/>
              <a:t> </a:t>
            </a:r>
          </a:p>
          <a:p>
            <a:r>
              <a:rPr lang="en-US" altLang="en-US" sz="3200" dirty="0" smtClean="0"/>
              <a:t>The </a:t>
            </a:r>
            <a:r>
              <a:rPr lang="en-US" altLang="en-US" sz="3200" dirty="0"/>
              <a:t>spine moves the muscles in response as soon as the sensory information reaches the </a:t>
            </a:r>
            <a:r>
              <a:rPr lang="en-US" altLang="en-US" sz="3200" dirty="0" smtClean="0"/>
              <a:t>spine (usually </a:t>
            </a:r>
            <a:r>
              <a:rPr lang="en-US" altLang="en-US" sz="3200" dirty="0"/>
              <a:t>the impulse must reach the brain before a </a:t>
            </a:r>
            <a:r>
              <a:rPr lang="en-US" altLang="en-US" sz="3200" dirty="0" smtClean="0"/>
              <a:t>response)</a:t>
            </a:r>
            <a:endParaRPr lang="en-US" altLang="en-US" sz="3200" dirty="0"/>
          </a:p>
          <a:p>
            <a:r>
              <a:rPr lang="en-US" altLang="en-US" sz="3200" dirty="0" smtClean="0"/>
              <a:t>Reflex </a:t>
            </a:r>
            <a:r>
              <a:rPr lang="en-US" altLang="en-US" sz="3200" dirty="0"/>
              <a:t>reactions are transmitted along special efferent </a:t>
            </a:r>
            <a:r>
              <a:rPr lang="en-US" altLang="en-US" sz="3200" dirty="0" smtClean="0"/>
              <a:t>nerves. In </a:t>
            </a:r>
            <a:r>
              <a:rPr lang="en-US" altLang="en-US" sz="3200" dirty="0"/>
              <a:t>a normal sensory/motor reaction, the spine transmits the information through afferent nerve </a:t>
            </a:r>
            <a:r>
              <a:rPr lang="en-US" altLang="en-US" sz="3200" dirty="0" smtClean="0"/>
              <a:t>fibers.</a:t>
            </a:r>
          </a:p>
          <a:p>
            <a:r>
              <a:rPr lang="en-US" altLang="en-US" sz="3200" dirty="0" smtClean="0"/>
              <a:t>Spinal </a:t>
            </a:r>
            <a:r>
              <a:rPr lang="en-US" altLang="en-US" sz="3200" dirty="0"/>
              <a:t>reflexes are part of the </a:t>
            </a:r>
            <a:r>
              <a:rPr lang="en-US" altLang="en-US" sz="3200" dirty="0" smtClean="0"/>
              <a:t>CNS response. Normal </a:t>
            </a:r>
            <a:r>
              <a:rPr lang="en-US" altLang="en-US" sz="3200" dirty="0"/>
              <a:t>sensory/motor reactions are part of the </a:t>
            </a:r>
            <a:r>
              <a:rPr lang="en-US" altLang="en-US" sz="3200" dirty="0" smtClean="0"/>
              <a:t>PNS</a:t>
            </a:r>
            <a:endParaRPr lang="en-US" altLang="en-US" sz="3200" dirty="0"/>
          </a:p>
        </p:txBody>
      </p:sp>
    </p:spTree>
    <p:extLst>
      <p:ext uri="{BB962C8B-B14F-4D97-AF65-F5344CB8AC3E}">
        <p14:creationId xmlns:p14="http://schemas.microsoft.com/office/powerpoint/2010/main" val="964506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325" y="579437"/>
            <a:ext cx="10515600" cy="820738"/>
          </a:xfrm>
        </p:spPr>
        <p:txBody>
          <a:bodyPr>
            <a:normAutofit/>
          </a:bodyPr>
          <a:lstStyle/>
          <a:p>
            <a:r>
              <a:rPr lang="en-US" sz="4000" b="1" dirty="0" smtClean="0">
                <a:solidFill>
                  <a:srgbClr val="C00000"/>
                </a:solidFill>
              </a:rPr>
              <a:t>The Endocrine System </a:t>
            </a:r>
            <a:endParaRPr lang="en-US" sz="4000" b="1" dirty="0">
              <a:solidFill>
                <a:srgbClr val="C00000"/>
              </a:solidFill>
            </a:endParaRPr>
          </a:p>
        </p:txBody>
      </p:sp>
      <p:sp>
        <p:nvSpPr>
          <p:cNvPr id="5" name="Content Placeholder 4"/>
          <p:cNvSpPr>
            <a:spLocks noGrp="1"/>
          </p:cNvSpPr>
          <p:nvPr>
            <p:ph idx="1"/>
          </p:nvPr>
        </p:nvSpPr>
        <p:spPr>
          <a:xfrm>
            <a:off x="838199" y="1557338"/>
            <a:ext cx="10842523" cy="5123680"/>
          </a:xfrm>
        </p:spPr>
        <p:txBody>
          <a:bodyPr>
            <a:normAutofit/>
          </a:bodyPr>
          <a:lstStyle/>
          <a:p>
            <a:r>
              <a:rPr lang="en-US" altLang="en-US" dirty="0">
                <a:latin typeface="Calibri" panose="020F0502020204030204" pitchFamily="34" charset="0"/>
                <a:cs typeface="Calibri" panose="020F0502020204030204" pitchFamily="34" charset="0"/>
              </a:rPr>
              <a:t>The</a:t>
            </a:r>
            <a:r>
              <a:rPr lang="en-US" altLang="en-US" dirty="0">
                <a:solidFill>
                  <a:srgbClr val="0000FF"/>
                </a:solidFill>
                <a:latin typeface="Calibri" panose="020F0502020204030204" pitchFamily="34" charset="0"/>
                <a:cs typeface="Calibri" panose="020F0502020204030204" pitchFamily="34" charset="0"/>
              </a:rPr>
              <a:t> </a:t>
            </a:r>
            <a:r>
              <a:rPr lang="en-US" altLang="en-US" dirty="0" smtClean="0">
                <a:latin typeface="Calibri" panose="020F0502020204030204" pitchFamily="34" charset="0"/>
                <a:cs typeface="Calibri" panose="020F0502020204030204" pitchFamily="34" charset="0"/>
              </a:rPr>
              <a:t>body’s </a:t>
            </a:r>
            <a:r>
              <a:rPr lang="en-US" altLang="en-US" dirty="0">
                <a:latin typeface="Calibri" panose="020F0502020204030204" pitchFamily="34" charset="0"/>
                <a:cs typeface="Calibri" panose="020F0502020204030204" pitchFamily="34" charset="0"/>
              </a:rPr>
              <a:t>“slow” chemical communication </a:t>
            </a:r>
            <a:r>
              <a:rPr lang="en-US" altLang="en-US" dirty="0" smtClean="0">
                <a:latin typeface="Calibri" panose="020F0502020204030204" pitchFamily="34" charset="0"/>
                <a:cs typeface="Calibri" panose="020F0502020204030204" pitchFamily="34" charset="0"/>
              </a:rPr>
              <a:t>system</a:t>
            </a:r>
          </a:p>
          <a:p>
            <a:r>
              <a:rPr lang="en-US" altLang="en-US" dirty="0" smtClean="0">
                <a:latin typeface="Calibri" panose="020F0502020204030204" pitchFamily="34" charset="0"/>
                <a:cs typeface="Calibri" panose="020F0502020204030204" pitchFamily="34" charset="0"/>
              </a:rPr>
              <a:t>Interconnected with the nervous system – helps coordinate &amp; integrate complex psychological reactions  </a:t>
            </a:r>
          </a:p>
          <a:p>
            <a:r>
              <a:rPr lang="en-US" dirty="0"/>
              <a:t>Regulates such things as growth, reproduction, metabolism, digestion, blood pressure, etc. </a:t>
            </a:r>
            <a:r>
              <a:rPr lang="en-US" altLang="en-US" dirty="0">
                <a:latin typeface="Calibri" panose="020F0502020204030204" pitchFamily="34" charset="0"/>
                <a:cs typeface="Calibri" panose="020F0502020204030204" pitchFamily="34" charset="0"/>
              </a:rPr>
              <a:t>                                                            </a:t>
            </a:r>
          </a:p>
          <a:p>
            <a:r>
              <a:rPr lang="en-US" altLang="en-US" dirty="0" smtClean="0">
                <a:latin typeface="Calibri" panose="020F0502020204030204" pitchFamily="34" charset="0"/>
                <a:cs typeface="Calibri" panose="020F0502020204030204" pitchFamily="34" charset="0"/>
              </a:rPr>
              <a:t>Glands secrete </a:t>
            </a:r>
            <a:r>
              <a:rPr lang="en-US" altLang="en-US" b="1" dirty="0" smtClean="0">
                <a:solidFill>
                  <a:srgbClr val="FF0000"/>
                </a:solidFill>
                <a:latin typeface="Calibri" panose="020F0502020204030204" pitchFamily="34" charset="0"/>
                <a:cs typeface="Calibri" panose="020F0502020204030204" pitchFamily="34" charset="0"/>
              </a:rPr>
              <a:t>hormones</a:t>
            </a:r>
            <a:r>
              <a:rPr lang="en-US" altLang="en-US" dirty="0" smtClean="0">
                <a:latin typeface="Calibri" panose="020F0502020204030204" pitchFamily="34" charset="0"/>
                <a:cs typeface="Calibri" panose="020F0502020204030204" pitchFamily="34" charset="0"/>
              </a:rPr>
              <a:t> – chemical messengers that are produced in one tissue and affect another   </a:t>
            </a:r>
          </a:p>
        </p:txBody>
      </p:sp>
    </p:spTree>
    <p:extLst>
      <p:ext uri="{BB962C8B-B14F-4D97-AF65-F5344CB8AC3E}">
        <p14:creationId xmlns:p14="http://schemas.microsoft.com/office/powerpoint/2010/main" val="2792686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The Endocrine System </a:t>
            </a:r>
            <a:endParaRPr lang="en-US" dirty="0"/>
          </a:p>
        </p:txBody>
      </p:sp>
      <p:sp>
        <p:nvSpPr>
          <p:cNvPr id="3" name="Content Placeholder 2"/>
          <p:cNvSpPr>
            <a:spLocks noGrp="1"/>
          </p:cNvSpPr>
          <p:nvPr>
            <p:ph idx="1"/>
          </p:nvPr>
        </p:nvSpPr>
        <p:spPr>
          <a:xfrm>
            <a:off x="838200" y="1414463"/>
            <a:ext cx="9748838" cy="4762500"/>
          </a:xfrm>
        </p:spPr>
        <p:txBody>
          <a:bodyPr/>
          <a:lstStyle/>
          <a:p>
            <a:r>
              <a:rPr lang="en-US" dirty="0"/>
              <a:t>Under </a:t>
            </a:r>
            <a:r>
              <a:rPr lang="en-US" b="1" i="1" dirty="0"/>
              <a:t>normal </a:t>
            </a:r>
            <a:r>
              <a:rPr lang="en-US" dirty="0"/>
              <a:t>(unaroused) conditions, the endocrine system works in </a:t>
            </a:r>
            <a:r>
              <a:rPr lang="en-US" dirty="0" smtClean="0"/>
              <a:t>parallel with </a:t>
            </a:r>
            <a:r>
              <a:rPr lang="en-US" dirty="0"/>
              <a:t>the </a:t>
            </a:r>
            <a:r>
              <a:rPr lang="en-US" b="1" i="1" dirty="0"/>
              <a:t>parasympathetic </a:t>
            </a:r>
            <a:r>
              <a:rPr lang="en-US" dirty="0"/>
              <a:t>nervous system to sustain our basic body processes.</a:t>
            </a:r>
          </a:p>
          <a:p>
            <a:r>
              <a:rPr lang="en-US" dirty="0" smtClean="0"/>
              <a:t>In </a:t>
            </a:r>
            <a:r>
              <a:rPr lang="en-US" b="1" i="1" dirty="0"/>
              <a:t>crisis</a:t>
            </a:r>
            <a:r>
              <a:rPr lang="en-US" dirty="0"/>
              <a:t>, the endocrine system shifts into a new mode to support </a:t>
            </a:r>
            <a:r>
              <a:rPr lang="en-US" dirty="0" smtClean="0"/>
              <a:t>the </a:t>
            </a:r>
            <a:r>
              <a:rPr lang="en-US" b="1" i="1" dirty="0" smtClean="0"/>
              <a:t>sympathetic </a:t>
            </a:r>
            <a:r>
              <a:rPr lang="en-US" dirty="0"/>
              <a:t>nervous system….it releases epinephrine (</a:t>
            </a:r>
            <a:r>
              <a:rPr lang="en-US" dirty="0" smtClean="0"/>
              <a:t>adrenaline)</a:t>
            </a:r>
            <a:endParaRPr lang="en-US" dirty="0"/>
          </a:p>
          <a:p>
            <a:pPr marL="0" indent="0">
              <a:buNone/>
            </a:pPr>
            <a:r>
              <a:rPr lang="en-US" dirty="0" smtClean="0"/>
              <a:t>	– </a:t>
            </a:r>
            <a:r>
              <a:rPr lang="en-US" dirty="0"/>
              <a:t>Triggers the “fight or flight” response</a:t>
            </a:r>
          </a:p>
        </p:txBody>
      </p:sp>
      <p:pic>
        <p:nvPicPr>
          <p:cNvPr id="4" name="Picture 3"/>
          <p:cNvPicPr>
            <a:picLocks noChangeAspect="1"/>
          </p:cNvPicPr>
          <p:nvPr/>
        </p:nvPicPr>
        <p:blipFill>
          <a:blip r:embed="rId2"/>
          <a:stretch>
            <a:fillRect/>
          </a:stretch>
        </p:blipFill>
        <p:spPr>
          <a:xfrm>
            <a:off x="7729537" y="3633789"/>
            <a:ext cx="3752850" cy="2995983"/>
          </a:xfrm>
          <a:prstGeom prst="rect">
            <a:avLst/>
          </a:prstGeom>
        </p:spPr>
      </p:pic>
    </p:spTree>
    <p:extLst>
      <p:ext uri="{BB962C8B-B14F-4D97-AF65-F5344CB8AC3E}">
        <p14:creationId xmlns:p14="http://schemas.microsoft.com/office/powerpoint/2010/main" val="19277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0763"/>
          </a:xfrm>
        </p:spPr>
        <p:txBody>
          <a:bodyPr/>
          <a:lstStyle/>
          <a:p>
            <a:r>
              <a:rPr lang="en-US" b="1" dirty="0" smtClean="0"/>
              <a:t>Neurons </a:t>
            </a:r>
            <a:endParaRPr lang="en-US" b="1" dirty="0"/>
          </a:p>
        </p:txBody>
      </p:sp>
      <p:sp>
        <p:nvSpPr>
          <p:cNvPr id="3" name="Content Placeholder 2"/>
          <p:cNvSpPr>
            <a:spLocks noGrp="1"/>
          </p:cNvSpPr>
          <p:nvPr>
            <p:ph idx="1"/>
          </p:nvPr>
        </p:nvSpPr>
        <p:spPr>
          <a:xfrm>
            <a:off x="838200" y="1385888"/>
            <a:ext cx="10515600" cy="4791075"/>
          </a:xfrm>
        </p:spPr>
        <p:txBody>
          <a:bodyPr>
            <a:normAutofit/>
          </a:bodyPr>
          <a:lstStyle/>
          <a:p>
            <a:r>
              <a:rPr lang="en-US" b="1" dirty="0" smtClean="0">
                <a:solidFill>
                  <a:srgbClr val="C00000"/>
                </a:solidFill>
              </a:rPr>
              <a:t>Neurons</a:t>
            </a:r>
            <a:r>
              <a:rPr lang="en-US" dirty="0" smtClean="0"/>
              <a:t> – the basic building block of the nervous system</a:t>
            </a:r>
          </a:p>
          <a:p>
            <a:r>
              <a:rPr lang="en-US" dirty="0" smtClean="0"/>
              <a:t>Can be different sizes and shapes, all share similar structure, &amp; function in a similar way.</a:t>
            </a:r>
          </a:p>
          <a:p>
            <a:r>
              <a:rPr lang="en-US" dirty="0" smtClean="0"/>
              <a:t>Three main tasks: </a:t>
            </a:r>
          </a:p>
          <a:p>
            <a:pPr lvl="1"/>
            <a:r>
              <a:rPr lang="en-US" sz="2800" dirty="0"/>
              <a:t>Receive information from the neurons that feed it.</a:t>
            </a:r>
          </a:p>
          <a:p>
            <a:pPr lvl="1"/>
            <a:r>
              <a:rPr lang="en-US" sz="2800" dirty="0" smtClean="0"/>
              <a:t>Carry </a:t>
            </a:r>
            <a:r>
              <a:rPr lang="en-US" sz="2800" dirty="0"/>
              <a:t>information down its length.</a:t>
            </a:r>
          </a:p>
          <a:p>
            <a:pPr lvl="1"/>
            <a:r>
              <a:rPr lang="en-US" sz="2800" dirty="0" smtClean="0"/>
              <a:t>Pass </a:t>
            </a:r>
            <a:r>
              <a:rPr lang="en-US" sz="2800" dirty="0"/>
              <a:t>the information on to the next neuron</a:t>
            </a:r>
            <a:r>
              <a:rPr lang="en-US" sz="2800" dirty="0" smtClean="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332" y="4794450"/>
            <a:ext cx="2957336" cy="1663501"/>
          </a:xfrm>
          <a:prstGeom prst="rect">
            <a:avLst/>
          </a:prstGeom>
        </p:spPr>
      </p:pic>
    </p:spTree>
    <p:extLst>
      <p:ext uri="{BB962C8B-B14F-4D97-AF65-F5344CB8AC3E}">
        <p14:creationId xmlns:p14="http://schemas.microsoft.com/office/powerpoint/2010/main" val="3025661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5299"/>
            <a:ext cx="10515600" cy="704851"/>
          </a:xfrm>
        </p:spPr>
        <p:txBody>
          <a:bodyPr/>
          <a:lstStyle/>
          <a:p>
            <a:pPr>
              <a:tabLst>
                <a:tab pos="1428750" algn="l"/>
              </a:tabLst>
            </a:pPr>
            <a:r>
              <a:rPr lang="en-US" b="1" dirty="0">
                <a:solidFill>
                  <a:srgbClr val="C00000"/>
                </a:solidFill>
              </a:rPr>
              <a:t>The Endocrine System </a:t>
            </a:r>
            <a:r>
              <a:rPr lang="en-US" b="1" dirty="0" smtClean="0">
                <a:solidFill>
                  <a:srgbClr val="C00000"/>
                </a:solidFill>
              </a:rPr>
              <a:t>– Pituitary Gland</a:t>
            </a:r>
            <a:endParaRPr lang="en-US" dirty="0">
              <a:solidFill>
                <a:srgbClr val="C00000"/>
              </a:solidFill>
            </a:endParaRPr>
          </a:p>
        </p:txBody>
      </p:sp>
      <p:sp>
        <p:nvSpPr>
          <p:cNvPr id="3" name="Content Placeholder 2"/>
          <p:cNvSpPr>
            <a:spLocks noGrp="1"/>
          </p:cNvSpPr>
          <p:nvPr>
            <p:ph idx="1"/>
          </p:nvPr>
        </p:nvSpPr>
        <p:spPr>
          <a:xfrm>
            <a:off x="595313" y="1500188"/>
            <a:ext cx="5962650" cy="4876800"/>
          </a:xfrm>
        </p:spPr>
        <p:txBody>
          <a:bodyPr/>
          <a:lstStyle/>
          <a:p>
            <a:r>
              <a:rPr lang="en-US" dirty="0"/>
              <a:t>T</a:t>
            </a:r>
            <a:r>
              <a:rPr lang="en-US" dirty="0" smtClean="0"/>
              <a:t>he most important </a:t>
            </a:r>
            <a:r>
              <a:rPr lang="en-US" dirty="0"/>
              <a:t>gland </a:t>
            </a:r>
            <a:r>
              <a:rPr lang="en-US" dirty="0" smtClean="0"/>
              <a:t>– the “Master Gland”</a:t>
            </a:r>
          </a:p>
          <a:p>
            <a:r>
              <a:rPr lang="en-US" dirty="0" smtClean="0"/>
              <a:t>Controlled by the hypothalamus</a:t>
            </a:r>
            <a:endParaRPr lang="en-US" dirty="0"/>
          </a:p>
          <a:p>
            <a:r>
              <a:rPr lang="en-US" dirty="0" smtClean="0"/>
              <a:t>Regulates growth &amp; controls </a:t>
            </a:r>
            <a:r>
              <a:rPr lang="en-US" dirty="0"/>
              <a:t>all of the responses of the endocrine system</a:t>
            </a:r>
          </a:p>
          <a:p>
            <a:r>
              <a:rPr lang="en-US" dirty="0"/>
              <a:t>N</a:t>
            </a:r>
            <a:r>
              <a:rPr lang="en-US" dirty="0" smtClean="0"/>
              <a:t>o </a:t>
            </a:r>
            <a:r>
              <a:rPr lang="en-US" dirty="0"/>
              <a:t>larger than a pea, and is located at </a:t>
            </a:r>
            <a:r>
              <a:rPr lang="en-US" dirty="0" smtClean="0"/>
              <a:t>the base </a:t>
            </a:r>
            <a:r>
              <a:rPr lang="en-US" dirty="0"/>
              <a:t>of the brain.</a:t>
            </a:r>
          </a:p>
        </p:txBody>
      </p:sp>
      <p:pic>
        <p:nvPicPr>
          <p:cNvPr id="4" name="Picture 3"/>
          <p:cNvPicPr>
            <a:picLocks noChangeAspect="1"/>
          </p:cNvPicPr>
          <p:nvPr/>
        </p:nvPicPr>
        <p:blipFill>
          <a:blip r:embed="rId2"/>
          <a:stretch>
            <a:fillRect/>
          </a:stretch>
        </p:blipFill>
        <p:spPr>
          <a:xfrm>
            <a:off x="6800850" y="1500188"/>
            <a:ext cx="4869198" cy="4676775"/>
          </a:xfrm>
          <a:prstGeom prst="rect">
            <a:avLst/>
          </a:prstGeom>
        </p:spPr>
      </p:pic>
    </p:spTree>
    <p:extLst>
      <p:ext uri="{BB962C8B-B14F-4D97-AF65-F5344CB8AC3E}">
        <p14:creationId xmlns:p14="http://schemas.microsoft.com/office/powerpoint/2010/main" val="2169149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600" cy="704850"/>
          </a:xfrm>
        </p:spPr>
        <p:txBody>
          <a:bodyPr/>
          <a:lstStyle/>
          <a:p>
            <a:r>
              <a:rPr lang="en-US" b="1" dirty="0"/>
              <a:t>The Endocrine System </a:t>
            </a:r>
            <a:endParaRPr lang="en-US" dirty="0"/>
          </a:p>
        </p:txBody>
      </p:sp>
      <p:sp>
        <p:nvSpPr>
          <p:cNvPr id="3" name="Content Placeholder 2"/>
          <p:cNvSpPr>
            <a:spLocks noGrp="1"/>
          </p:cNvSpPr>
          <p:nvPr>
            <p:ph idx="1"/>
          </p:nvPr>
        </p:nvSpPr>
        <p:spPr>
          <a:xfrm>
            <a:off x="838200" y="1428750"/>
            <a:ext cx="10515600" cy="4748213"/>
          </a:xfrm>
        </p:spPr>
        <p:txBody>
          <a:bodyPr/>
          <a:lstStyle/>
          <a:p>
            <a:pPr marL="114300" lvl="1" indent="-114300">
              <a:lnSpc>
                <a:spcPct val="100000"/>
              </a:lnSpc>
              <a:spcBef>
                <a:spcPts val="0"/>
              </a:spcBef>
            </a:pPr>
            <a:r>
              <a:rPr lang="en-US" altLang="en-US" sz="2800" b="1" dirty="0">
                <a:solidFill>
                  <a:srgbClr val="FF0000"/>
                </a:solidFill>
              </a:rPr>
              <a:t>Adrenal gland </a:t>
            </a:r>
            <a:r>
              <a:rPr lang="en-US" altLang="en-US" sz="2800" b="1" dirty="0" smtClean="0"/>
              <a:t>- </a:t>
            </a:r>
            <a:r>
              <a:rPr lang="en-US" altLang="en-US" sz="2800" dirty="0" smtClean="0"/>
              <a:t>produces </a:t>
            </a:r>
            <a:r>
              <a:rPr lang="en-US" altLang="en-US" sz="2800" dirty="0"/>
              <a:t>various stress-related </a:t>
            </a:r>
            <a:r>
              <a:rPr lang="en-US" altLang="en-US" sz="2800" dirty="0" smtClean="0"/>
              <a:t>hormones (epinephrine &amp; norepinephrine)</a:t>
            </a:r>
            <a:endParaRPr lang="en-US" altLang="en-US" sz="2800" dirty="0"/>
          </a:p>
          <a:p>
            <a:pPr marL="571500" lvl="3" indent="-114300">
              <a:lnSpc>
                <a:spcPct val="100000"/>
              </a:lnSpc>
              <a:spcBef>
                <a:spcPts val="0"/>
              </a:spcBef>
            </a:pPr>
            <a:r>
              <a:rPr lang="en-US" altLang="en-US" sz="2800" dirty="0"/>
              <a:t>Helps trigger “fight or flight” response</a:t>
            </a:r>
          </a:p>
          <a:p>
            <a:pPr marL="628650" indent="-171450">
              <a:lnSpc>
                <a:spcPct val="100000"/>
              </a:lnSpc>
              <a:spcBef>
                <a:spcPts val="0"/>
              </a:spcBef>
            </a:pPr>
            <a:r>
              <a:rPr lang="en-US" altLang="en-US" dirty="0"/>
              <a:t>Promotes muscle </a:t>
            </a:r>
            <a:r>
              <a:rPr lang="en-US" altLang="en-US" dirty="0" smtClean="0"/>
              <a:t>development</a:t>
            </a:r>
          </a:p>
          <a:p>
            <a:pPr marL="171450" lvl="1" indent="-171450">
              <a:lnSpc>
                <a:spcPct val="100000"/>
              </a:lnSpc>
              <a:spcBef>
                <a:spcPts val="0"/>
              </a:spcBef>
              <a:defRPr/>
            </a:pPr>
            <a:r>
              <a:rPr lang="en-US" sz="2800" b="1" dirty="0">
                <a:solidFill>
                  <a:srgbClr val="FF0000"/>
                </a:solidFill>
              </a:rPr>
              <a:t>Pineal gland </a:t>
            </a:r>
            <a:r>
              <a:rPr lang="en-US" sz="2800" dirty="0" smtClean="0"/>
              <a:t>-</a:t>
            </a:r>
            <a:r>
              <a:rPr lang="en-US" sz="2800" b="1" dirty="0" smtClean="0"/>
              <a:t> </a:t>
            </a:r>
            <a:r>
              <a:rPr lang="en-US" sz="2800" dirty="0" smtClean="0"/>
              <a:t>helps </a:t>
            </a:r>
            <a:r>
              <a:rPr lang="en-US" sz="2800" dirty="0"/>
              <a:t>regulate sleep-wake cycles, produce melatonin</a:t>
            </a:r>
          </a:p>
          <a:p>
            <a:pPr marL="171450" lvl="1" indent="-171450">
              <a:lnSpc>
                <a:spcPct val="100000"/>
              </a:lnSpc>
              <a:spcBef>
                <a:spcPts val="0"/>
              </a:spcBef>
              <a:defRPr/>
            </a:pPr>
            <a:r>
              <a:rPr lang="en-US" sz="2800" b="1" dirty="0">
                <a:solidFill>
                  <a:srgbClr val="FF0000"/>
                </a:solidFill>
              </a:rPr>
              <a:t>Pancreas</a:t>
            </a:r>
            <a:r>
              <a:rPr lang="en-US" sz="2800" dirty="0"/>
              <a:t> </a:t>
            </a:r>
            <a:r>
              <a:rPr lang="en-US" sz="2800" dirty="0" smtClean="0"/>
              <a:t>- regulates </a:t>
            </a:r>
            <a:r>
              <a:rPr lang="en-US" sz="2800" dirty="0"/>
              <a:t>blood sugar levels (diabetes)</a:t>
            </a:r>
          </a:p>
          <a:p>
            <a:pPr marL="171450" lvl="1" indent="-171450">
              <a:lnSpc>
                <a:spcPct val="100000"/>
              </a:lnSpc>
              <a:spcBef>
                <a:spcPts val="0"/>
              </a:spcBef>
              <a:defRPr/>
            </a:pPr>
            <a:r>
              <a:rPr lang="en-US" sz="2800" b="1" dirty="0">
                <a:solidFill>
                  <a:srgbClr val="FF0000"/>
                </a:solidFill>
              </a:rPr>
              <a:t>Thyroid </a:t>
            </a:r>
            <a:r>
              <a:rPr lang="en-US" sz="2800" b="1" dirty="0" smtClean="0">
                <a:solidFill>
                  <a:srgbClr val="FF0000"/>
                </a:solidFill>
              </a:rPr>
              <a:t>gland </a:t>
            </a:r>
            <a:r>
              <a:rPr lang="en-US" sz="2800" b="1" dirty="0" smtClean="0"/>
              <a:t>- </a:t>
            </a:r>
            <a:r>
              <a:rPr lang="en-US" sz="2800" dirty="0" smtClean="0"/>
              <a:t>regulates </a:t>
            </a:r>
            <a:r>
              <a:rPr lang="en-US" sz="2800" dirty="0"/>
              <a:t>metabolic rate, growth &amp; maturation</a:t>
            </a:r>
          </a:p>
          <a:p>
            <a:pPr marL="171450" lvl="1" indent="-171450">
              <a:lnSpc>
                <a:spcPct val="100000"/>
              </a:lnSpc>
              <a:spcBef>
                <a:spcPts val="0"/>
              </a:spcBef>
              <a:defRPr/>
            </a:pPr>
            <a:r>
              <a:rPr lang="en-US" sz="2800" b="1" dirty="0">
                <a:solidFill>
                  <a:srgbClr val="FF0000"/>
                </a:solidFill>
              </a:rPr>
              <a:t>Ovaries</a:t>
            </a:r>
            <a:r>
              <a:rPr lang="en-US" sz="2800" dirty="0"/>
              <a:t> </a:t>
            </a:r>
            <a:r>
              <a:rPr lang="en-US" sz="2800" dirty="0" smtClean="0"/>
              <a:t>- foster </a:t>
            </a:r>
            <a:r>
              <a:rPr lang="en-US" sz="2800" dirty="0"/>
              <a:t>female maturation (estrogen &amp; progesterone)</a:t>
            </a:r>
          </a:p>
          <a:p>
            <a:pPr marL="171450" lvl="1" indent="-171450">
              <a:lnSpc>
                <a:spcPct val="100000"/>
              </a:lnSpc>
              <a:spcBef>
                <a:spcPts val="0"/>
              </a:spcBef>
              <a:defRPr/>
            </a:pPr>
            <a:r>
              <a:rPr lang="en-US" sz="2800" b="1" dirty="0" smtClean="0">
                <a:solidFill>
                  <a:srgbClr val="FF0000"/>
                </a:solidFill>
              </a:rPr>
              <a:t>Testes</a:t>
            </a:r>
            <a:r>
              <a:rPr lang="en-US" sz="2800" dirty="0" smtClean="0">
                <a:solidFill>
                  <a:srgbClr val="FF0000"/>
                </a:solidFill>
              </a:rPr>
              <a:t> </a:t>
            </a:r>
            <a:r>
              <a:rPr lang="en-US" sz="2800" dirty="0" smtClean="0"/>
              <a:t>-</a:t>
            </a:r>
            <a:r>
              <a:rPr lang="en-US" sz="2800" dirty="0" smtClean="0">
                <a:solidFill>
                  <a:srgbClr val="FF0000"/>
                </a:solidFill>
              </a:rPr>
              <a:t> </a:t>
            </a:r>
            <a:r>
              <a:rPr lang="en-US" sz="2800" dirty="0" smtClean="0"/>
              <a:t>foster </a:t>
            </a:r>
            <a:r>
              <a:rPr lang="en-US" sz="2800" dirty="0"/>
              <a:t>male sexual </a:t>
            </a:r>
            <a:r>
              <a:rPr lang="en-US" sz="2800" dirty="0" smtClean="0"/>
              <a:t>maturation - promotes </a:t>
            </a:r>
            <a:r>
              <a:rPr lang="en-US" sz="2800" dirty="0"/>
              <a:t>sperm production, produces testosterone </a:t>
            </a:r>
          </a:p>
          <a:p>
            <a:pPr marL="171450" indent="-171450">
              <a:lnSpc>
                <a:spcPct val="100000"/>
              </a:lnSpc>
              <a:spcBef>
                <a:spcPts val="0"/>
              </a:spcBef>
              <a:defRPr/>
            </a:pPr>
            <a:endParaRPr lang="en-US" dirty="0"/>
          </a:p>
          <a:p>
            <a:pPr marL="457200">
              <a:lnSpc>
                <a:spcPct val="100000"/>
              </a:lnSpc>
              <a:spcBef>
                <a:spcPts val="0"/>
              </a:spcBef>
            </a:pPr>
            <a:endParaRPr lang="en-US" altLang="en-US" sz="2400" dirty="0"/>
          </a:p>
          <a:p>
            <a:pPr>
              <a:lnSpc>
                <a:spcPct val="100000"/>
              </a:lnSpc>
              <a:spcBef>
                <a:spcPts val="0"/>
              </a:spcBef>
            </a:pPr>
            <a:endParaRPr lang="en-US" dirty="0"/>
          </a:p>
        </p:txBody>
      </p:sp>
    </p:spTree>
    <p:extLst>
      <p:ext uri="{BB962C8B-B14F-4D97-AF65-F5344CB8AC3E}">
        <p14:creationId xmlns:p14="http://schemas.microsoft.com/office/powerpoint/2010/main" val="2364132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2193925"/>
            <a:ext cx="3271837" cy="1149349"/>
          </a:xfrm>
        </p:spPr>
        <p:txBody>
          <a:bodyPr>
            <a:normAutofit fontScale="90000"/>
          </a:bodyPr>
          <a:lstStyle/>
          <a:p>
            <a:pPr algn="ctr"/>
            <a:r>
              <a:rPr lang="en-US" sz="4000" b="1" dirty="0" smtClean="0"/>
              <a:t>The Endocrine System </a:t>
            </a:r>
            <a:endParaRPr lang="en-US" sz="4000" b="1" dirty="0"/>
          </a:p>
        </p:txBody>
      </p:sp>
      <p:pic>
        <p:nvPicPr>
          <p:cNvPr id="4" name="Picture 4" descr="MyersPsy8e_f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6288" y="193676"/>
            <a:ext cx="6077357" cy="64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728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452211"/>
            <a:ext cx="10747828" cy="665389"/>
          </a:xfrm>
        </p:spPr>
        <p:txBody>
          <a:bodyPr>
            <a:normAutofit fontScale="90000"/>
          </a:bodyPr>
          <a:lstStyle/>
          <a:p>
            <a:r>
              <a:rPr lang="en-US" b="1" dirty="0" smtClean="0">
                <a:solidFill>
                  <a:srgbClr val="C00000"/>
                </a:solidFill>
              </a:rPr>
              <a:t>Review </a:t>
            </a:r>
            <a:endParaRPr lang="en-US" b="1" dirty="0">
              <a:solidFill>
                <a:srgbClr val="C00000"/>
              </a:solidFill>
            </a:endParaRPr>
          </a:p>
        </p:txBody>
      </p:sp>
      <p:sp>
        <p:nvSpPr>
          <p:cNvPr id="3" name="Content Placeholder 2"/>
          <p:cNvSpPr>
            <a:spLocks noGrp="1"/>
          </p:cNvSpPr>
          <p:nvPr>
            <p:ph idx="1"/>
          </p:nvPr>
        </p:nvSpPr>
        <p:spPr>
          <a:xfrm>
            <a:off x="838200" y="1117600"/>
            <a:ext cx="11136086" cy="5442857"/>
          </a:xfrm>
        </p:spPr>
        <p:txBody>
          <a:bodyPr>
            <a:noAutofit/>
          </a:bodyPr>
          <a:lstStyle/>
          <a:p>
            <a:pPr marL="0" indent="0">
              <a:buNone/>
            </a:pPr>
            <a:r>
              <a:rPr lang="en-US" sz="4000" dirty="0" smtClean="0"/>
              <a:t>Beth is walking to math class.  She is feeling stressed about her big test.  When Beth arrives to class, the room is warm and she drinks some water to cool off.  </a:t>
            </a:r>
          </a:p>
          <a:p>
            <a:pPr marL="0" indent="0">
              <a:buNone/>
            </a:pPr>
            <a:r>
              <a:rPr lang="en-US" sz="4000" dirty="0" smtClean="0"/>
              <a:t>For each term below, identify its function as it relates to the above situation. </a:t>
            </a:r>
          </a:p>
          <a:p>
            <a:pPr lvl="4"/>
            <a:r>
              <a:rPr lang="en-US" sz="4000" dirty="0"/>
              <a:t>Hypothalamus</a:t>
            </a:r>
          </a:p>
          <a:p>
            <a:pPr lvl="4"/>
            <a:r>
              <a:rPr lang="en-US" sz="4000" dirty="0" smtClean="0"/>
              <a:t>Sympathetic </a:t>
            </a:r>
            <a:r>
              <a:rPr lang="en-US" sz="4000" dirty="0" smtClean="0"/>
              <a:t>nervous system</a:t>
            </a:r>
          </a:p>
          <a:p>
            <a:pPr lvl="4"/>
            <a:r>
              <a:rPr lang="en-US" sz="4000" dirty="0" smtClean="0"/>
              <a:t>Adrenal glands</a:t>
            </a:r>
          </a:p>
          <a:p>
            <a:pPr lvl="4"/>
            <a:r>
              <a:rPr lang="en-US" sz="4000" dirty="0" smtClean="0"/>
              <a:t>Motor </a:t>
            </a:r>
            <a:r>
              <a:rPr lang="en-US" sz="4000" dirty="0"/>
              <a:t>neurons</a:t>
            </a:r>
          </a:p>
          <a:p>
            <a:pPr lvl="4"/>
            <a:endParaRPr lang="en-US" sz="4000" dirty="0"/>
          </a:p>
        </p:txBody>
      </p:sp>
    </p:spTree>
    <p:extLst>
      <p:ext uri="{BB962C8B-B14F-4D97-AF65-F5344CB8AC3E}">
        <p14:creationId xmlns:p14="http://schemas.microsoft.com/office/powerpoint/2010/main" val="579018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3613"/>
          </a:xfrm>
        </p:spPr>
        <p:txBody>
          <a:bodyPr/>
          <a:lstStyle/>
          <a:p>
            <a:r>
              <a:rPr lang="en-US" b="1" dirty="0" smtClean="0"/>
              <a:t>Neurons</a:t>
            </a:r>
            <a:endParaRPr lang="en-US" b="1" dirty="0"/>
          </a:p>
        </p:txBody>
      </p:sp>
      <p:sp>
        <p:nvSpPr>
          <p:cNvPr id="3" name="Content Placeholder 2"/>
          <p:cNvSpPr>
            <a:spLocks noGrp="1"/>
          </p:cNvSpPr>
          <p:nvPr>
            <p:ph idx="1"/>
          </p:nvPr>
        </p:nvSpPr>
        <p:spPr>
          <a:xfrm>
            <a:off x="838200" y="1328738"/>
            <a:ext cx="10515600" cy="4848225"/>
          </a:xfrm>
        </p:spPr>
        <p:txBody>
          <a:bodyPr/>
          <a:lstStyle/>
          <a:p>
            <a:r>
              <a:rPr lang="en-US" dirty="0" smtClean="0"/>
              <a:t>Three categories based on neuron location and function:</a:t>
            </a:r>
          </a:p>
          <a:p>
            <a:pPr marL="571500" lvl="2"/>
            <a:r>
              <a:rPr lang="en-US" sz="2800" b="1" dirty="0" smtClean="0">
                <a:solidFill>
                  <a:srgbClr val="FF0000"/>
                </a:solidFill>
              </a:rPr>
              <a:t>Sensory (Afferent) Neurons </a:t>
            </a:r>
            <a:r>
              <a:rPr lang="en-US" sz="2800" dirty="0" smtClean="0"/>
              <a:t>– transmit information from the spinal cord to the brain </a:t>
            </a:r>
          </a:p>
          <a:p>
            <a:pPr marL="571500" lvl="2"/>
            <a:r>
              <a:rPr lang="en-US" sz="2800" b="1" dirty="0" smtClean="0">
                <a:solidFill>
                  <a:srgbClr val="FF0000"/>
                </a:solidFill>
              </a:rPr>
              <a:t>Motor (Efferent) Neurons </a:t>
            </a:r>
            <a:r>
              <a:rPr lang="en-US" sz="2800" b="1" dirty="0" smtClean="0"/>
              <a:t>–</a:t>
            </a:r>
            <a:r>
              <a:rPr lang="en-US" sz="2800" b="1" dirty="0" smtClean="0">
                <a:solidFill>
                  <a:srgbClr val="FF0000"/>
                </a:solidFill>
              </a:rPr>
              <a:t> </a:t>
            </a:r>
            <a:r>
              <a:rPr lang="en-US" sz="2800" dirty="0" smtClean="0"/>
              <a:t>transmit information from the brain to muscles and glands</a:t>
            </a:r>
            <a:endParaRPr lang="en-US" sz="2800" b="1" dirty="0" smtClean="0">
              <a:solidFill>
                <a:srgbClr val="FF0000"/>
              </a:solidFill>
            </a:endParaRPr>
          </a:p>
          <a:p>
            <a:pPr marL="571500" lvl="2"/>
            <a:r>
              <a:rPr lang="en-US" sz="2800" b="1" dirty="0" smtClean="0">
                <a:solidFill>
                  <a:srgbClr val="FF0000"/>
                </a:solidFill>
              </a:rPr>
              <a:t>Interneurons </a:t>
            </a:r>
            <a:r>
              <a:rPr lang="en-US" sz="2800" b="1" dirty="0" smtClean="0"/>
              <a:t>– </a:t>
            </a:r>
            <a:r>
              <a:rPr lang="en-US" sz="2800" dirty="0" smtClean="0"/>
              <a:t>make up the central nervous system and communicate internally between the sensory and motor neurons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475" y="4499193"/>
            <a:ext cx="3810000" cy="2047875"/>
          </a:xfrm>
          <a:prstGeom prst="rect">
            <a:avLst/>
          </a:prstGeom>
        </p:spPr>
      </p:pic>
      <p:sp>
        <p:nvSpPr>
          <p:cNvPr id="5" name="TextBox 4"/>
          <p:cNvSpPr txBox="1"/>
          <p:nvPr/>
        </p:nvSpPr>
        <p:spPr>
          <a:xfrm>
            <a:off x="1971678" y="4499193"/>
            <a:ext cx="2143122" cy="1815882"/>
          </a:xfrm>
          <a:prstGeom prst="rect">
            <a:avLst/>
          </a:prstGeom>
          <a:noFill/>
        </p:spPr>
        <p:txBody>
          <a:bodyPr wrap="square" rtlCol="0">
            <a:spAutoFit/>
          </a:bodyPr>
          <a:lstStyle/>
          <a:p>
            <a:r>
              <a:rPr lang="en-US" sz="2800" b="1" dirty="0" smtClean="0">
                <a:solidFill>
                  <a:srgbClr val="FF0000"/>
                </a:solidFill>
              </a:rPr>
              <a:t>S</a:t>
            </a:r>
            <a:r>
              <a:rPr lang="en-US" sz="2800" dirty="0" smtClean="0"/>
              <a:t>ensory</a:t>
            </a:r>
          </a:p>
          <a:p>
            <a:r>
              <a:rPr lang="en-US" sz="2800" b="1" dirty="0" smtClean="0">
                <a:solidFill>
                  <a:srgbClr val="FF0000"/>
                </a:solidFill>
              </a:rPr>
              <a:t>A</a:t>
            </a:r>
            <a:r>
              <a:rPr lang="en-US" sz="2800" dirty="0" smtClean="0"/>
              <a:t>fferent</a:t>
            </a:r>
          </a:p>
          <a:p>
            <a:r>
              <a:rPr lang="en-US" sz="2800" b="1" dirty="0" smtClean="0">
                <a:solidFill>
                  <a:srgbClr val="FF0000"/>
                </a:solidFill>
              </a:rPr>
              <a:t>M</a:t>
            </a:r>
            <a:r>
              <a:rPr lang="en-US" sz="2800" dirty="0" smtClean="0"/>
              <a:t>otor </a:t>
            </a:r>
          </a:p>
          <a:p>
            <a:r>
              <a:rPr lang="en-US" sz="2800" b="1" dirty="0" smtClean="0">
                <a:solidFill>
                  <a:srgbClr val="FF0000"/>
                </a:solidFill>
              </a:rPr>
              <a:t>E</a:t>
            </a:r>
            <a:r>
              <a:rPr lang="en-US" sz="2800" dirty="0" smtClean="0"/>
              <a:t>fferent </a:t>
            </a:r>
            <a:endParaRPr lang="en-US" sz="2800" dirty="0"/>
          </a:p>
        </p:txBody>
      </p:sp>
    </p:spTree>
    <p:extLst>
      <p:ext uri="{BB962C8B-B14F-4D97-AF65-F5344CB8AC3E}">
        <p14:creationId xmlns:p14="http://schemas.microsoft.com/office/powerpoint/2010/main" val="1670672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701"/>
            <a:ext cx="10515600" cy="863600"/>
          </a:xfrm>
        </p:spPr>
        <p:txBody>
          <a:bodyPr/>
          <a:lstStyle/>
          <a:p>
            <a:r>
              <a:rPr lang="en-US" b="1" dirty="0" smtClean="0"/>
              <a:t>Basic Structure of a Neuron</a:t>
            </a:r>
            <a:endParaRPr lang="en-US" b="1" dirty="0"/>
          </a:p>
        </p:txBody>
      </p:sp>
      <p:sp>
        <p:nvSpPr>
          <p:cNvPr id="3" name="Content Placeholder 2"/>
          <p:cNvSpPr>
            <a:spLocks noGrp="1"/>
          </p:cNvSpPr>
          <p:nvPr>
            <p:ph idx="1"/>
          </p:nvPr>
        </p:nvSpPr>
        <p:spPr>
          <a:xfrm>
            <a:off x="838200" y="1443038"/>
            <a:ext cx="10515600" cy="4733925"/>
          </a:xfrm>
        </p:spPr>
        <p:txBody>
          <a:bodyPr/>
          <a:lstStyle/>
          <a:p>
            <a:r>
              <a:rPr lang="en-US" b="1" dirty="0" smtClean="0">
                <a:solidFill>
                  <a:srgbClr val="C00000"/>
                </a:solidFill>
              </a:rPr>
              <a:t>Dendrite</a:t>
            </a:r>
            <a:r>
              <a:rPr lang="en-US" dirty="0">
                <a:solidFill>
                  <a:srgbClr val="C00000"/>
                </a:solidFill>
              </a:rPr>
              <a:t> </a:t>
            </a:r>
            <a:r>
              <a:rPr lang="en-US" dirty="0" smtClean="0">
                <a:solidFill>
                  <a:srgbClr val="FF0000"/>
                </a:solidFill>
              </a:rPr>
              <a:t>- </a:t>
            </a:r>
            <a:r>
              <a:rPr lang="en-US" dirty="0" smtClean="0"/>
              <a:t>“</a:t>
            </a:r>
            <a:r>
              <a:rPr lang="en-US" dirty="0"/>
              <a:t>receiver” part of the </a:t>
            </a:r>
            <a:r>
              <a:rPr lang="en-US" dirty="0" smtClean="0"/>
              <a:t>neuron</a:t>
            </a:r>
            <a:endParaRPr lang="en-US" dirty="0"/>
          </a:p>
          <a:p>
            <a:r>
              <a:rPr lang="en-US" dirty="0" smtClean="0"/>
              <a:t>Consists </a:t>
            </a:r>
            <a:r>
              <a:rPr lang="en-US" dirty="0"/>
              <a:t>of finely </a:t>
            </a:r>
            <a:r>
              <a:rPr lang="en-US" dirty="0" smtClean="0"/>
              <a:t>branched fibers that accept most of the incoming messages from other cells and conducts them toward the cell body </a:t>
            </a:r>
          </a:p>
        </p:txBody>
      </p:sp>
      <p:pic>
        <p:nvPicPr>
          <p:cNvPr id="4" name="Picture 3"/>
          <p:cNvPicPr>
            <a:picLocks noChangeAspect="1"/>
          </p:cNvPicPr>
          <p:nvPr/>
        </p:nvPicPr>
        <p:blipFill>
          <a:blip r:embed="rId2"/>
          <a:stretch>
            <a:fillRect/>
          </a:stretch>
        </p:blipFill>
        <p:spPr>
          <a:xfrm>
            <a:off x="2771775" y="3015966"/>
            <a:ext cx="6272213" cy="3556284"/>
          </a:xfrm>
          <a:prstGeom prst="rect">
            <a:avLst/>
          </a:prstGeom>
        </p:spPr>
      </p:pic>
    </p:spTree>
    <p:extLst>
      <p:ext uri="{BB962C8B-B14F-4D97-AF65-F5344CB8AC3E}">
        <p14:creationId xmlns:p14="http://schemas.microsoft.com/office/powerpoint/2010/main" val="2233135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2926"/>
            <a:ext cx="10515600" cy="833438"/>
          </a:xfrm>
        </p:spPr>
        <p:txBody>
          <a:bodyPr/>
          <a:lstStyle/>
          <a:p>
            <a:r>
              <a:rPr lang="en-US" b="1" dirty="0" smtClean="0"/>
              <a:t>Basic Structure of a Neuron</a:t>
            </a:r>
            <a:endParaRPr lang="en-US" b="1" dirty="0"/>
          </a:p>
        </p:txBody>
      </p:sp>
      <p:sp>
        <p:nvSpPr>
          <p:cNvPr id="3" name="Content Placeholder 2"/>
          <p:cNvSpPr>
            <a:spLocks noGrp="1"/>
          </p:cNvSpPr>
          <p:nvPr>
            <p:ph idx="1"/>
          </p:nvPr>
        </p:nvSpPr>
        <p:spPr>
          <a:xfrm>
            <a:off x="838200" y="1376364"/>
            <a:ext cx="10515600" cy="4872035"/>
          </a:xfrm>
        </p:spPr>
        <p:txBody>
          <a:bodyPr/>
          <a:lstStyle/>
          <a:p>
            <a:r>
              <a:rPr lang="en-US" b="1" dirty="0" smtClean="0">
                <a:solidFill>
                  <a:srgbClr val="C00000"/>
                </a:solidFill>
              </a:rPr>
              <a:t>Soma </a:t>
            </a:r>
            <a:r>
              <a:rPr lang="en-US" dirty="0" smtClean="0"/>
              <a:t>– cell body encasing the nucleus that produces neurotransmitter substances and helps protect the nucleus</a:t>
            </a:r>
          </a:p>
          <a:p>
            <a:r>
              <a:rPr lang="en-US" b="1" dirty="0" smtClean="0">
                <a:solidFill>
                  <a:srgbClr val="C00000"/>
                </a:solidFill>
              </a:rPr>
              <a:t>Nucleus</a:t>
            </a:r>
            <a:r>
              <a:rPr lang="en-US" dirty="0" smtClean="0">
                <a:solidFill>
                  <a:srgbClr val="C00000"/>
                </a:solidFill>
              </a:rPr>
              <a:t> </a:t>
            </a:r>
            <a:r>
              <a:rPr lang="en-US" dirty="0" smtClean="0"/>
              <a:t>– centerpiece of a neuron that contains the  DNA information determining how a neuron will fire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238" y="3301655"/>
            <a:ext cx="5453061" cy="3556345"/>
          </a:xfrm>
          <a:prstGeom prst="rect">
            <a:avLst/>
          </a:prstGeom>
        </p:spPr>
      </p:pic>
    </p:spTree>
    <p:extLst>
      <p:ext uri="{BB962C8B-B14F-4D97-AF65-F5344CB8AC3E}">
        <p14:creationId xmlns:p14="http://schemas.microsoft.com/office/powerpoint/2010/main" val="2538422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5038"/>
          </a:xfrm>
        </p:spPr>
        <p:txBody>
          <a:bodyPr/>
          <a:lstStyle/>
          <a:p>
            <a:r>
              <a:rPr lang="en-US" b="1" dirty="0" smtClean="0"/>
              <a:t>Basic Structure of a Neuron</a:t>
            </a:r>
            <a:endParaRPr lang="en-US" b="1" dirty="0"/>
          </a:p>
        </p:txBody>
      </p:sp>
      <p:sp>
        <p:nvSpPr>
          <p:cNvPr id="3" name="Content Placeholder 2"/>
          <p:cNvSpPr>
            <a:spLocks noGrp="1"/>
          </p:cNvSpPr>
          <p:nvPr>
            <p:ph idx="1"/>
          </p:nvPr>
        </p:nvSpPr>
        <p:spPr>
          <a:xfrm>
            <a:off x="838200" y="1737517"/>
            <a:ext cx="5948363" cy="4351338"/>
          </a:xfrm>
        </p:spPr>
        <p:txBody>
          <a:bodyPr/>
          <a:lstStyle/>
          <a:p>
            <a:r>
              <a:rPr lang="en-US" dirty="0" smtClean="0">
                <a:solidFill>
                  <a:srgbClr val="C00000"/>
                </a:solidFill>
              </a:rPr>
              <a:t>A</a:t>
            </a:r>
            <a:r>
              <a:rPr lang="en-US" b="1" dirty="0" smtClean="0">
                <a:solidFill>
                  <a:srgbClr val="C00000"/>
                </a:solidFill>
              </a:rPr>
              <a:t>xon</a:t>
            </a:r>
            <a:r>
              <a:rPr lang="en-US" dirty="0" smtClean="0"/>
              <a:t> - neural </a:t>
            </a:r>
            <a:r>
              <a:rPr lang="en-US" dirty="0"/>
              <a:t>impulses are </a:t>
            </a:r>
            <a:r>
              <a:rPr lang="en-US" dirty="0" smtClean="0"/>
              <a:t>passed away from the cell body to other neurons, muscles, or glands</a:t>
            </a:r>
          </a:p>
          <a:p>
            <a:r>
              <a:rPr lang="en-US" b="1" dirty="0" smtClean="0">
                <a:solidFill>
                  <a:srgbClr val="C00000"/>
                </a:solidFill>
              </a:rPr>
              <a:t>Axon hillock </a:t>
            </a:r>
            <a:r>
              <a:rPr lang="en-US" dirty="0" smtClean="0"/>
              <a:t>– gatekeeper structure that determines whether info. will proceed down the neuron</a:t>
            </a:r>
            <a:endParaRPr lang="en-US" dirty="0"/>
          </a:p>
        </p:txBody>
      </p:sp>
      <p:pic>
        <p:nvPicPr>
          <p:cNvPr id="4" name="Picture 3"/>
          <p:cNvPicPr>
            <a:picLocks noChangeAspect="1"/>
          </p:cNvPicPr>
          <p:nvPr/>
        </p:nvPicPr>
        <p:blipFill>
          <a:blip r:embed="rId2"/>
          <a:stretch>
            <a:fillRect/>
          </a:stretch>
        </p:blipFill>
        <p:spPr>
          <a:xfrm>
            <a:off x="6786563" y="1511299"/>
            <a:ext cx="4813871" cy="4803775"/>
          </a:xfrm>
          <a:prstGeom prst="rect">
            <a:avLst/>
          </a:prstGeom>
        </p:spPr>
      </p:pic>
    </p:spTree>
    <p:extLst>
      <p:ext uri="{BB962C8B-B14F-4D97-AF65-F5344CB8AC3E}">
        <p14:creationId xmlns:p14="http://schemas.microsoft.com/office/powerpoint/2010/main" val="3191957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r>
              <a:rPr lang="en-US" b="1" dirty="0" smtClean="0"/>
              <a:t>Basic Structure of a Neuron</a:t>
            </a:r>
            <a:endParaRPr lang="en-US" b="1" dirty="0"/>
          </a:p>
        </p:txBody>
      </p:sp>
      <p:sp>
        <p:nvSpPr>
          <p:cNvPr id="3" name="Content Placeholder 2"/>
          <p:cNvSpPr>
            <a:spLocks noGrp="1"/>
          </p:cNvSpPr>
          <p:nvPr>
            <p:ph idx="1"/>
          </p:nvPr>
        </p:nvSpPr>
        <p:spPr>
          <a:xfrm>
            <a:off x="838200" y="1343024"/>
            <a:ext cx="10515600" cy="4921441"/>
          </a:xfrm>
        </p:spPr>
        <p:txBody>
          <a:bodyPr/>
          <a:lstStyle/>
          <a:p>
            <a:r>
              <a:rPr lang="en-US" b="1" dirty="0" smtClean="0">
                <a:solidFill>
                  <a:srgbClr val="C00000"/>
                </a:solidFill>
              </a:rPr>
              <a:t>Myelin </a:t>
            </a:r>
            <a:r>
              <a:rPr lang="en-US" b="1" dirty="0">
                <a:solidFill>
                  <a:srgbClr val="C00000"/>
                </a:solidFill>
              </a:rPr>
              <a:t>sheath </a:t>
            </a:r>
            <a:r>
              <a:rPr lang="en-US" b="1" dirty="0" smtClean="0"/>
              <a:t>– </a:t>
            </a:r>
            <a:r>
              <a:rPr lang="en-US" dirty="0" smtClean="0"/>
              <a:t>layer</a:t>
            </a:r>
            <a:r>
              <a:rPr lang="en-US" b="1" dirty="0" smtClean="0"/>
              <a:t> </a:t>
            </a:r>
            <a:r>
              <a:rPr lang="en-US" dirty="0" smtClean="0"/>
              <a:t>of fatty tissue that</a:t>
            </a:r>
            <a:r>
              <a:rPr lang="en-US" b="1" dirty="0" smtClean="0">
                <a:solidFill>
                  <a:srgbClr val="FF0000"/>
                </a:solidFill>
              </a:rPr>
              <a:t> </a:t>
            </a:r>
            <a:r>
              <a:rPr lang="en-US" dirty="0" smtClean="0"/>
              <a:t>insulates or protects </a:t>
            </a:r>
            <a:r>
              <a:rPr lang="en-US" dirty="0"/>
              <a:t>the </a:t>
            </a:r>
            <a:r>
              <a:rPr lang="en-US" dirty="0" smtClean="0"/>
              <a:t>axons of some neurons and helps speed their impulses.</a:t>
            </a:r>
            <a:endParaRPr lang="en-US" dirty="0"/>
          </a:p>
          <a:p>
            <a:pPr lvl="2"/>
            <a:r>
              <a:rPr lang="en-US" sz="2800" dirty="0" smtClean="0"/>
              <a:t>If </a:t>
            </a:r>
            <a:r>
              <a:rPr lang="en-US" sz="2800" dirty="0"/>
              <a:t>myelin sheath deteriorates </a:t>
            </a:r>
            <a:r>
              <a:rPr lang="en-US" sz="2800" dirty="0" smtClean="0"/>
              <a:t>– MS</a:t>
            </a:r>
          </a:p>
          <a:p>
            <a:r>
              <a:rPr lang="en-US" b="1" dirty="0" smtClean="0">
                <a:solidFill>
                  <a:srgbClr val="C00000"/>
                </a:solidFill>
              </a:rPr>
              <a:t>Nodes of Ranvier </a:t>
            </a:r>
            <a:r>
              <a:rPr lang="en-US" dirty="0" smtClean="0"/>
              <a:t>– gaps within the myelin sheath that help to speed up the impulses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287" y="3693698"/>
            <a:ext cx="8353425" cy="2769203"/>
          </a:xfrm>
          <a:prstGeom prst="rect">
            <a:avLst/>
          </a:prstGeom>
        </p:spPr>
      </p:pic>
    </p:spTree>
    <p:extLst>
      <p:ext uri="{BB962C8B-B14F-4D97-AF65-F5344CB8AC3E}">
        <p14:creationId xmlns:p14="http://schemas.microsoft.com/office/powerpoint/2010/main" val="194252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1689</Words>
  <Application>Microsoft Office PowerPoint</Application>
  <PresentationFormat>Widescreen</PresentationFormat>
  <Paragraphs>189</Paragraphs>
  <Slides>43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Tahoma</vt:lpstr>
      <vt:lpstr>Office Theme</vt:lpstr>
      <vt:lpstr>Neuroscience and Behavior</vt:lpstr>
      <vt:lpstr>Psychology and Biology </vt:lpstr>
      <vt:lpstr>Biological Psychology </vt:lpstr>
      <vt:lpstr>Neurons </vt:lpstr>
      <vt:lpstr>Neurons</vt:lpstr>
      <vt:lpstr>Basic Structure of a Neuron</vt:lpstr>
      <vt:lpstr>Basic Structure of a Neuron</vt:lpstr>
      <vt:lpstr>Basic Structure of a Neuron</vt:lpstr>
      <vt:lpstr>Basic Structure of a Neuron</vt:lpstr>
      <vt:lpstr>Basic Structure of a Neuron</vt:lpstr>
      <vt:lpstr>PowerPoint Presentation</vt:lpstr>
      <vt:lpstr>PowerPoint Presentation</vt:lpstr>
      <vt:lpstr>Neural Communication </vt:lpstr>
      <vt:lpstr>Neural Communication </vt:lpstr>
      <vt:lpstr>Neural Communication </vt:lpstr>
      <vt:lpstr>Neural Communication </vt:lpstr>
      <vt:lpstr>Neural Communication </vt:lpstr>
      <vt:lpstr>Neural Communication </vt:lpstr>
      <vt:lpstr>Neural Communication </vt:lpstr>
      <vt:lpstr>Neural Communication </vt:lpstr>
      <vt:lpstr>Neural Communication </vt:lpstr>
      <vt:lpstr>Neurotransmitters</vt:lpstr>
      <vt:lpstr>Neurotransmitters</vt:lpstr>
      <vt:lpstr>PowerPoint Presentation</vt:lpstr>
      <vt:lpstr>Drugs &amp; Other Chemicals</vt:lpstr>
      <vt:lpstr>Drugs &amp; Other Chemicals</vt:lpstr>
      <vt:lpstr>The Nervous System </vt:lpstr>
      <vt:lpstr>The Nervous System </vt:lpstr>
      <vt:lpstr>Glial Cells</vt:lpstr>
      <vt:lpstr>Central Nervous System (CNS) </vt:lpstr>
      <vt:lpstr>Peripheral Nervous System (PNS)</vt:lpstr>
      <vt:lpstr>Autonomic Nervous System</vt:lpstr>
      <vt:lpstr>Autonomic Nervous System</vt:lpstr>
      <vt:lpstr>The Nervous System </vt:lpstr>
      <vt:lpstr>Reflexes</vt:lpstr>
      <vt:lpstr>Reflexes</vt:lpstr>
      <vt:lpstr>PowerPoint Presentation</vt:lpstr>
      <vt:lpstr>The Endocrine System </vt:lpstr>
      <vt:lpstr>The Endocrine System </vt:lpstr>
      <vt:lpstr>The Endocrine System – Pituitary Gland</vt:lpstr>
      <vt:lpstr>The Endocrine System </vt:lpstr>
      <vt:lpstr>The Endocrine System </vt:lpstr>
      <vt:lpstr>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and Behavior</dc:title>
  <dc:creator>Kim Goulding</dc:creator>
  <cp:lastModifiedBy>Windows User</cp:lastModifiedBy>
  <cp:revision>79</cp:revision>
  <cp:lastPrinted>2019-10-03T12:12:31Z</cp:lastPrinted>
  <dcterms:created xsi:type="dcterms:W3CDTF">2019-02-26T04:19:23Z</dcterms:created>
  <dcterms:modified xsi:type="dcterms:W3CDTF">2019-10-08T18:15:17Z</dcterms:modified>
</cp:coreProperties>
</file>