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handoutMasterIdLst>
    <p:handoutMasterId r:id="rId37"/>
  </p:handoutMasterIdLst>
  <p:sldIdLst>
    <p:sldId id="278" r:id="rId2"/>
    <p:sldId id="288" r:id="rId3"/>
    <p:sldId id="279" r:id="rId4"/>
    <p:sldId id="280" r:id="rId5"/>
    <p:sldId id="281" r:id="rId6"/>
    <p:sldId id="284" r:id="rId7"/>
    <p:sldId id="285" r:id="rId8"/>
    <p:sldId id="286" r:id="rId9"/>
    <p:sldId id="287" r:id="rId10"/>
    <p:sldId id="256" r:id="rId11"/>
    <p:sldId id="257" r:id="rId12"/>
    <p:sldId id="258" r:id="rId13"/>
    <p:sldId id="259" r:id="rId14"/>
    <p:sldId id="260" r:id="rId15"/>
    <p:sldId id="261" r:id="rId16"/>
    <p:sldId id="291" r:id="rId17"/>
    <p:sldId id="270" r:id="rId18"/>
    <p:sldId id="289" r:id="rId19"/>
    <p:sldId id="290" r:id="rId20"/>
    <p:sldId id="262" r:id="rId21"/>
    <p:sldId id="263" r:id="rId22"/>
    <p:sldId id="264" r:id="rId23"/>
    <p:sldId id="268" r:id="rId24"/>
    <p:sldId id="265" r:id="rId25"/>
    <p:sldId id="269" r:id="rId26"/>
    <p:sldId id="266" r:id="rId27"/>
    <p:sldId id="267" r:id="rId28"/>
    <p:sldId id="292" r:id="rId29"/>
    <p:sldId id="271" r:id="rId30"/>
    <p:sldId id="272" r:id="rId31"/>
    <p:sldId id="273" r:id="rId32"/>
    <p:sldId id="275" r:id="rId33"/>
    <p:sldId id="274" r:id="rId34"/>
    <p:sldId id="276" r:id="rId35"/>
    <p:sldId id="277" r:id="rId3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5179" autoAdjust="0"/>
  </p:normalViewPr>
  <p:slideViewPr>
    <p:cSldViewPr snapToGrid="0">
      <p:cViewPr varScale="1">
        <p:scale>
          <a:sx n="63" d="100"/>
          <a:sy n="63" d="100"/>
        </p:scale>
        <p:origin x="3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71054"/>
          </a:xfrm>
          <a:prstGeom prst="rect">
            <a:avLst/>
          </a:prstGeom>
        </p:spPr>
        <p:txBody>
          <a:bodyPr vert="horz" lIns="94221" tIns="47111" rIns="94221" bIns="47111" rtlCol="0"/>
          <a:lstStyle>
            <a:lvl1pPr algn="r">
              <a:defRPr sz="1200"/>
            </a:lvl1pPr>
          </a:lstStyle>
          <a:p>
            <a:fld id="{7C75481D-7760-4CB5-A740-0090EF21FC69}" type="datetimeFigureOut">
              <a:rPr lang="en-US" smtClean="0"/>
              <a:t>1/22/2020</a:t>
            </a:fld>
            <a:endParaRPr lang="en-US" dirty="0"/>
          </a:p>
        </p:txBody>
      </p:sp>
      <p:sp>
        <p:nvSpPr>
          <p:cNvPr id="4" name="Footer Placeholder 3"/>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F6DF0028-E166-4F69-843A-80A00B34A64A}" type="slidenum">
              <a:rPr lang="en-US" smtClean="0"/>
              <a:t>‹#›</a:t>
            </a:fld>
            <a:endParaRPr lang="en-US" dirty="0"/>
          </a:p>
        </p:txBody>
      </p:sp>
    </p:spTree>
    <p:extLst>
      <p:ext uri="{BB962C8B-B14F-4D97-AF65-F5344CB8AC3E}">
        <p14:creationId xmlns:p14="http://schemas.microsoft.com/office/powerpoint/2010/main" val="21779033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1/22/2020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1/22/2020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Learning </a:t>
            </a:r>
            <a:endParaRPr lang="en-US" dirty="0"/>
          </a:p>
        </p:txBody>
      </p:sp>
      <p:sp>
        <p:nvSpPr>
          <p:cNvPr id="3" name="Subtitle 2"/>
          <p:cNvSpPr>
            <a:spLocks noGrp="1"/>
          </p:cNvSpPr>
          <p:nvPr>
            <p:ph type="subTitle" idx="1"/>
          </p:nvPr>
        </p:nvSpPr>
        <p:spPr/>
        <p:txBody>
          <a:bodyPr>
            <a:normAutofit/>
          </a:bodyPr>
          <a:lstStyle/>
          <a:p>
            <a:r>
              <a:rPr lang="en-US" sz="6000" dirty="0" smtClean="0"/>
              <a:t>Chapter 8 </a:t>
            </a:r>
            <a:endParaRPr lang="en-US" sz="6000" dirty="0"/>
          </a:p>
        </p:txBody>
      </p:sp>
    </p:spTree>
    <p:extLst>
      <p:ext uri="{BB962C8B-B14F-4D97-AF65-F5344CB8AC3E}">
        <p14:creationId xmlns:p14="http://schemas.microsoft.com/office/powerpoint/2010/main" val="1997772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882376"/>
            <a:ext cx="9966960" cy="1997984"/>
          </a:xfrm>
        </p:spPr>
        <p:txBody>
          <a:bodyPr>
            <a:normAutofit/>
          </a:bodyPr>
          <a:lstStyle/>
          <a:p>
            <a:r>
              <a:rPr lang="en-US" sz="6000" dirty="0" smtClean="0"/>
              <a:t>Operant conditioning</a:t>
            </a:r>
            <a:endParaRPr lang="en-US" sz="6000" dirty="0"/>
          </a:p>
        </p:txBody>
      </p:sp>
      <p:pic>
        <p:nvPicPr>
          <p:cNvPr id="4" name="Picture 3" descr="Little Albert | In 1920 John B. Watson (Founder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1361" y="4058436"/>
            <a:ext cx="2480072" cy="1620794"/>
          </a:xfrm>
          <a:prstGeom prst="rect">
            <a:avLst/>
          </a:prstGeom>
        </p:spPr>
      </p:pic>
      <p:pic>
        <p:nvPicPr>
          <p:cNvPr id="5" name="Picture 4" descr="Equifare: Fare Equitazione: 2015, Viaggio nella Mente dei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401" y="4102071"/>
            <a:ext cx="4867275" cy="1533525"/>
          </a:xfrm>
          <a:prstGeom prst="rect">
            <a:avLst/>
          </a:prstGeom>
        </p:spPr>
      </p:pic>
    </p:spTree>
    <p:extLst>
      <p:ext uri="{BB962C8B-B14F-4D97-AF65-F5344CB8AC3E}">
        <p14:creationId xmlns:p14="http://schemas.microsoft.com/office/powerpoint/2010/main" val="346456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926123"/>
          </a:xfrm>
        </p:spPr>
        <p:txBody>
          <a:bodyPr/>
          <a:lstStyle/>
          <a:p>
            <a:r>
              <a:rPr lang="en-US" b="1" dirty="0" smtClean="0">
                <a:solidFill>
                  <a:srgbClr val="002060"/>
                </a:solidFill>
              </a:rPr>
              <a:t>Operant Conditioning </a:t>
            </a:r>
            <a:endParaRPr lang="en-US" b="1" dirty="0">
              <a:solidFill>
                <a:srgbClr val="002060"/>
              </a:solidFill>
            </a:endParaRPr>
          </a:p>
        </p:txBody>
      </p:sp>
      <p:sp>
        <p:nvSpPr>
          <p:cNvPr id="3" name="Content Placeholder 2"/>
          <p:cNvSpPr>
            <a:spLocks noGrp="1"/>
          </p:cNvSpPr>
          <p:nvPr>
            <p:ph idx="1"/>
          </p:nvPr>
        </p:nvSpPr>
        <p:spPr>
          <a:xfrm>
            <a:off x="1143000" y="1652954"/>
            <a:ext cx="9872871" cy="4443046"/>
          </a:xfrm>
        </p:spPr>
        <p:txBody>
          <a:bodyPr/>
          <a:lstStyle/>
          <a:p>
            <a:r>
              <a:rPr lang="en-US" sz="2800" dirty="0">
                <a:solidFill>
                  <a:schemeClr val="tx1"/>
                </a:solidFill>
              </a:rPr>
              <a:t>B</a:t>
            </a:r>
            <a:r>
              <a:rPr lang="en-US" sz="2800" dirty="0" smtClean="0">
                <a:solidFill>
                  <a:schemeClr val="tx1"/>
                </a:solidFill>
              </a:rPr>
              <a:t>ehavior is strengthened if followed by a reinforcer or diminished if followed by a punisher. (Rewards &amp; Punishments)</a:t>
            </a:r>
          </a:p>
          <a:p>
            <a:r>
              <a:rPr lang="en-US" sz="2800" b="1" dirty="0" smtClean="0">
                <a:solidFill>
                  <a:srgbClr val="C00000"/>
                </a:solidFill>
              </a:rPr>
              <a:t>Classical conditioning </a:t>
            </a:r>
            <a:r>
              <a:rPr lang="en-US" sz="2800" dirty="0" smtClean="0">
                <a:solidFill>
                  <a:schemeClr val="tx1"/>
                </a:solidFill>
              </a:rPr>
              <a:t>involves </a:t>
            </a:r>
            <a:r>
              <a:rPr lang="en-US" sz="2800" b="1" dirty="0" smtClean="0">
                <a:solidFill>
                  <a:schemeClr val="tx1"/>
                </a:solidFill>
              </a:rPr>
              <a:t>respondent behavior </a:t>
            </a:r>
            <a:r>
              <a:rPr lang="en-US" sz="2800" dirty="0" smtClean="0">
                <a:solidFill>
                  <a:schemeClr val="tx1"/>
                </a:solidFill>
              </a:rPr>
              <a:t>– occurs as an automatic response to some stimulus </a:t>
            </a:r>
          </a:p>
          <a:p>
            <a:r>
              <a:rPr lang="en-US" sz="2800" b="1" dirty="0" smtClean="0">
                <a:solidFill>
                  <a:srgbClr val="C00000"/>
                </a:solidFill>
              </a:rPr>
              <a:t>Operant conditioning </a:t>
            </a:r>
            <a:r>
              <a:rPr lang="en-US" sz="2800" dirty="0" smtClean="0">
                <a:solidFill>
                  <a:schemeClr val="tx1"/>
                </a:solidFill>
              </a:rPr>
              <a:t>involves </a:t>
            </a:r>
            <a:r>
              <a:rPr lang="en-US" sz="2800" b="1" dirty="0" smtClean="0">
                <a:solidFill>
                  <a:schemeClr val="tx1"/>
                </a:solidFill>
              </a:rPr>
              <a:t>operant behavior </a:t>
            </a:r>
            <a:r>
              <a:rPr lang="en-US" sz="2800" dirty="0" smtClean="0">
                <a:solidFill>
                  <a:schemeClr val="tx1"/>
                </a:solidFill>
              </a:rPr>
              <a:t>– behavior that </a:t>
            </a:r>
            <a:r>
              <a:rPr lang="en-US" sz="2800" i="1" dirty="0" smtClean="0">
                <a:solidFill>
                  <a:schemeClr val="tx1"/>
                </a:solidFill>
              </a:rPr>
              <a:t>operates</a:t>
            </a:r>
            <a:r>
              <a:rPr lang="en-US" sz="2800" dirty="0" smtClean="0">
                <a:solidFill>
                  <a:schemeClr val="tx1"/>
                </a:solidFill>
              </a:rPr>
              <a:t> on the environment to produce rewarding or punishing stimuli </a:t>
            </a:r>
            <a:r>
              <a:rPr lang="en-US" sz="2800" i="1" dirty="0" smtClean="0">
                <a:solidFill>
                  <a:schemeClr val="tx1"/>
                </a:solidFill>
              </a:rPr>
              <a:t>(Involves learned associations between its behavior &amp; resulting events)</a:t>
            </a:r>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749538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031" y="401514"/>
            <a:ext cx="9875520" cy="1356360"/>
          </a:xfrm>
        </p:spPr>
        <p:txBody>
          <a:bodyPr/>
          <a:lstStyle/>
          <a:p>
            <a:r>
              <a:rPr lang="en-US" b="1" dirty="0" smtClean="0">
                <a:solidFill>
                  <a:srgbClr val="002060"/>
                </a:solidFill>
              </a:rPr>
              <a:t>B.F. Skinner  </a:t>
            </a:r>
            <a:endParaRPr lang="en-US" b="1" dirty="0">
              <a:solidFill>
                <a:srgbClr val="002060"/>
              </a:solidFill>
            </a:endParaRPr>
          </a:p>
        </p:txBody>
      </p:sp>
      <p:sp>
        <p:nvSpPr>
          <p:cNvPr id="3" name="Content Placeholder 2"/>
          <p:cNvSpPr>
            <a:spLocks noGrp="1"/>
          </p:cNvSpPr>
          <p:nvPr>
            <p:ph idx="1"/>
          </p:nvPr>
        </p:nvSpPr>
        <p:spPr>
          <a:xfrm>
            <a:off x="726222" y="1752600"/>
            <a:ext cx="10586547" cy="4425463"/>
          </a:xfrm>
        </p:spPr>
        <p:txBody>
          <a:bodyPr>
            <a:normAutofit/>
          </a:bodyPr>
          <a:lstStyle/>
          <a:p>
            <a:r>
              <a:rPr lang="en-US" sz="2800" dirty="0" smtClean="0">
                <a:solidFill>
                  <a:schemeClr val="tx1"/>
                </a:solidFill>
              </a:rPr>
              <a:t>Behaviorism’s most influential and controversial figure</a:t>
            </a:r>
          </a:p>
          <a:p>
            <a:r>
              <a:rPr lang="en-US" sz="2800" dirty="0" smtClean="0">
                <a:solidFill>
                  <a:schemeClr val="tx1"/>
                </a:solidFill>
              </a:rPr>
              <a:t>Based on E.L. Thorndike’s </a:t>
            </a:r>
            <a:r>
              <a:rPr lang="en-US" sz="2800" b="1" dirty="0" smtClean="0">
                <a:solidFill>
                  <a:srgbClr val="C00000"/>
                </a:solidFill>
              </a:rPr>
              <a:t>law of effect </a:t>
            </a:r>
            <a:r>
              <a:rPr lang="en-US" sz="2800" dirty="0" smtClean="0">
                <a:solidFill>
                  <a:schemeClr val="tx1"/>
                </a:solidFill>
              </a:rPr>
              <a:t>– idea that rewarded behavior is more likely to be </a:t>
            </a:r>
            <a:r>
              <a:rPr lang="en-US" sz="2800" dirty="0" smtClean="0">
                <a:solidFill>
                  <a:schemeClr val="tx1"/>
                </a:solidFill>
              </a:rPr>
              <a:t>repeated (Cat in a puzzle box )</a:t>
            </a:r>
            <a:endParaRPr lang="en-US" sz="2800" dirty="0" smtClean="0">
              <a:solidFill>
                <a:schemeClr val="tx1"/>
              </a:solidFill>
            </a:endParaRPr>
          </a:p>
          <a:p>
            <a:r>
              <a:rPr lang="en-US" sz="2800" dirty="0" smtClean="0">
                <a:solidFill>
                  <a:schemeClr val="tx1"/>
                </a:solidFill>
              </a:rPr>
              <a:t>Believed that operant conditioning required a subject to manipulate or </a:t>
            </a:r>
            <a:r>
              <a:rPr lang="en-US" sz="2800" i="1" dirty="0" smtClean="0">
                <a:solidFill>
                  <a:schemeClr val="tx1"/>
                </a:solidFill>
              </a:rPr>
              <a:t>operate </a:t>
            </a:r>
            <a:r>
              <a:rPr lang="en-US" sz="2800" dirty="0" smtClean="0">
                <a:solidFill>
                  <a:schemeClr val="tx1"/>
                </a:solidFill>
              </a:rPr>
              <a:t>within the environment</a:t>
            </a:r>
          </a:p>
          <a:p>
            <a:r>
              <a:rPr lang="en-US" sz="2800" b="1" dirty="0" smtClean="0">
                <a:solidFill>
                  <a:srgbClr val="C00000"/>
                </a:solidFill>
              </a:rPr>
              <a:t>Operant Chamber </a:t>
            </a:r>
            <a:r>
              <a:rPr lang="en-US" sz="2800" dirty="0" smtClean="0">
                <a:solidFill>
                  <a:srgbClr val="C00000"/>
                </a:solidFill>
              </a:rPr>
              <a:t>(</a:t>
            </a:r>
            <a:r>
              <a:rPr lang="en-US" sz="2800" i="1" dirty="0" smtClean="0">
                <a:solidFill>
                  <a:srgbClr val="C00000"/>
                </a:solidFill>
              </a:rPr>
              <a:t>Skinner Box</a:t>
            </a:r>
            <a:r>
              <a:rPr lang="en-US" sz="2800" dirty="0" smtClean="0">
                <a:solidFill>
                  <a:srgbClr val="C00000"/>
                </a:solidFill>
              </a:rPr>
              <a:t>)</a:t>
            </a:r>
            <a:r>
              <a:rPr lang="en-US" sz="2800" dirty="0" smtClean="0">
                <a:solidFill>
                  <a:schemeClr val="tx1"/>
                </a:solidFill>
              </a:rPr>
              <a:t> – box with a bar or key that an animal presses or pecks to release a reward of food or water and a measuring device to record responses </a:t>
            </a:r>
            <a:endParaRPr lang="en-US" sz="28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3262" y="406788"/>
            <a:ext cx="1524000" cy="1924517"/>
          </a:xfrm>
          <a:prstGeom prst="rect">
            <a:avLst/>
          </a:prstGeom>
        </p:spPr>
      </p:pic>
    </p:spTree>
    <p:extLst>
      <p:ext uri="{BB962C8B-B14F-4D97-AF65-F5344CB8AC3E}">
        <p14:creationId xmlns:p14="http://schemas.microsoft.com/office/powerpoint/2010/main" val="390610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7776" y="583908"/>
            <a:ext cx="5090344" cy="5485644"/>
          </a:xfrm>
        </p:spPr>
      </p:pic>
      <p:sp>
        <p:nvSpPr>
          <p:cNvPr id="8" name="TextBox 7"/>
          <p:cNvSpPr txBox="1"/>
          <p:nvPr/>
        </p:nvSpPr>
        <p:spPr>
          <a:xfrm>
            <a:off x="746760" y="1341571"/>
            <a:ext cx="5646821" cy="3539430"/>
          </a:xfrm>
          <a:prstGeom prst="rect">
            <a:avLst/>
          </a:prstGeom>
          <a:noFill/>
        </p:spPr>
        <p:txBody>
          <a:bodyPr wrap="square" rtlCol="0">
            <a:spAutoFit/>
          </a:bodyPr>
          <a:lstStyle/>
          <a:p>
            <a:r>
              <a:rPr lang="en-US" sz="2800" b="1" dirty="0">
                <a:solidFill>
                  <a:srgbClr val="C00000"/>
                </a:solidFill>
              </a:rPr>
              <a:t>Shaping</a:t>
            </a:r>
            <a:r>
              <a:rPr lang="en-US" sz="2800" dirty="0">
                <a:solidFill>
                  <a:srgbClr val="C00000"/>
                </a:solidFill>
              </a:rPr>
              <a:t> </a:t>
            </a:r>
            <a:r>
              <a:rPr lang="en-US" sz="2800" dirty="0" smtClean="0"/>
              <a:t>– </a:t>
            </a:r>
            <a:r>
              <a:rPr lang="en-US" sz="2800" dirty="0" err="1" smtClean="0"/>
              <a:t>reinforcers</a:t>
            </a:r>
            <a:r>
              <a:rPr lang="en-US" sz="2800" dirty="0" smtClean="0"/>
              <a:t>, such </a:t>
            </a:r>
            <a:r>
              <a:rPr lang="en-US" sz="2800" dirty="0"/>
              <a:t>as food, gradually guide an animal’s actions toward a desired </a:t>
            </a:r>
            <a:r>
              <a:rPr lang="en-US" sz="2800" dirty="0" smtClean="0"/>
              <a:t>behavior</a:t>
            </a:r>
          </a:p>
          <a:p>
            <a:endParaRPr lang="en-US" sz="2800" dirty="0"/>
          </a:p>
          <a:p>
            <a:r>
              <a:rPr lang="en-US" sz="2800" b="1" i="1" dirty="0">
                <a:solidFill>
                  <a:srgbClr val="C00000"/>
                </a:solidFill>
              </a:rPr>
              <a:t>Successive approximations</a:t>
            </a:r>
            <a:r>
              <a:rPr lang="en-US" sz="2800" i="1" dirty="0"/>
              <a:t> </a:t>
            </a:r>
            <a:r>
              <a:rPr lang="en-US" sz="2800" dirty="0"/>
              <a:t>– reward responses that are ever-closer to the final desired behavior, and ignore all other responses</a:t>
            </a:r>
          </a:p>
        </p:txBody>
      </p:sp>
      <p:sp>
        <p:nvSpPr>
          <p:cNvPr id="4" name="Title 1"/>
          <p:cNvSpPr>
            <a:spLocks noGrp="1"/>
          </p:cNvSpPr>
          <p:nvPr>
            <p:ph type="title"/>
          </p:nvPr>
        </p:nvSpPr>
        <p:spPr>
          <a:xfrm>
            <a:off x="866031" y="401514"/>
            <a:ext cx="9875520" cy="940057"/>
          </a:xfrm>
        </p:spPr>
        <p:txBody>
          <a:bodyPr/>
          <a:lstStyle/>
          <a:p>
            <a:r>
              <a:rPr lang="en-US" b="1" dirty="0" smtClean="0">
                <a:solidFill>
                  <a:srgbClr val="002060"/>
                </a:solidFill>
              </a:rPr>
              <a:t>B.F. Skinner  </a:t>
            </a:r>
            <a:endParaRPr lang="en-US" b="1" dirty="0">
              <a:solidFill>
                <a:srgbClr val="002060"/>
              </a:solidFill>
            </a:endParaRPr>
          </a:p>
        </p:txBody>
      </p:sp>
    </p:spTree>
    <p:extLst>
      <p:ext uri="{BB962C8B-B14F-4D97-AF65-F5344CB8AC3E}">
        <p14:creationId xmlns:p14="http://schemas.microsoft.com/office/powerpoint/2010/main" val="3887794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684" y="609600"/>
            <a:ext cx="9995836" cy="689811"/>
          </a:xfrm>
        </p:spPr>
        <p:txBody>
          <a:bodyPr>
            <a:normAutofit fontScale="90000"/>
          </a:bodyPr>
          <a:lstStyle/>
          <a:p>
            <a:r>
              <a:rPr lang="en-US" b="1" u="sng" dirty="0" smtClean="0">
                <a:solidFill>
                  <a:schemeClr val="accent6">
                    <a:lumMod val="75000"/>
                  </a:schemeClr>
                </a:solidFill>
              </a:rPr>
              <a:t>Principles of Reinforcement</a:t>
            </a:r>
            <a:endParaRPr lang="en-US" b="1" u="sng" dirty="0">
              <a:solidFill>
                <a:schemeClr val="accent6">
                  <a:lumMod val="75000"/>
                </a:schemeClr>
              </a:solidFill>
            </a:endParaRPr>
          </a:p>
        </p:txBody>
      </p:sp>
      <p:sp>
        <p:nvSpPr>
          <p:cNvPr id="3" name="Content Placeholder 2"/>
          <p:cNvSpPr>
            <a:spLocks noGrp="1"/>
          </p:cNvSpPr>
          <p:nvPr>
            <p:ph idx="1"/>
          </p:nvPr>
        </p:nvSpPr>
        <p:spPr>
          <a:xfrm>
            <a:off x="745958" y="1395663"/>
            <a:ext cx="10948737" cy="5017169"/>
          </a:xfrm>
        </p:spPr>
        <p:txBody>
          <a:bodyPr>
            <a:normAutofit/>
          </a:bodyPr>
          <a:lstStyle/>
          <a:p>
            <a:pPr>
              <a:lnSpc>
                <a:spcPct val="100000"/>
              </a:lnSpc>
            </a:pPr>
            <a:r>
              <a:rPr lang="en-US" sz="2800" b="1" dirty="0" smtClean="0">
                <a:solidFill>
                  <a:srgbClr val="C00000"/>
                </a:solidFill>
              </a:rPr>
              <a:t>Reinforcement</a:t>
            </a:r>
            <a:r>
              <a:rPr lang="en-US" sz="2800" dirty="0" smtClean="0">
                <a:solidFill>
                  <a:schemeClr val="tx1"/>
                </a:solidFill>
              </a:rPr>
              <a:t> – any event that strengthens or increases the frequency of a behavior it follows (vary with circumstance)</a:t>
            </a:r>
          </a:p>
          <a:p>
            <a:pPr>
              <a:lnSpc>
                <a:spcPct val="100000"/>
              </a:lnSpc>
            </a:pPr>
            <a:r>
              <a:rPr lang="en-US" sz="2800" b="1" dirty="0" smtClean="0">
                <a:solidFill>
                  <a:srgbClr val="C00000"/>
                </a:solidFill>
              </a:rPr>
              <a:t>Two basic types </a:t>
            </a:r>
            <a:r>
              <a:rPr lang="en-US" sz="2800" b="1" dirty="0" smtClean="0">
                <a:solidFill>
                  <a:schemeClr val="tx1"/>
                </a:solidFill>
              </a:rPr>
              <a:t>– Positive &amp; Negative </a:t>
            </a:r>
            <a:r>
              <a:rPr lang="en-US" sz="2800" dirty="0" smtClean="0">
                <a:solidFill>
                  <a:schemeClr val="tx1"/>
                </a:solidFill>
              </a:rPr>
              <a:t>(both increase behavior)</a:t>
            </a:r>
          </a:p>
          <a:p>
            <a:pPr lvl="1">
              <a:lnSpc>
                <a:spcPct val="100000"/>
              </a:lnSpc>
            </a:pPr>
            <a:r>
              <a:rPr lang="en-US" sz="2800" b="1" dirty="0" smtClean="0">
                <a:solidFill>
                  <a:srgbClr val="C00000"/>
                </a:solidFill>
              </a:rPr>
              <a:t>Positive Reinforcement </a:t>
            </a:r>
            <a:r>
              <a:rPr lang="en-US" sz="2800" b="1" dirty="0" smtClean="0">
                <a:solidFill>
                  <a:schemeClr val="tx1"/>
                </a:solidFill>
              </a:rPr>
              <a:t>– (appetitive stimulus) </a:t>
            </a:r>
            <a:r>
              <a:rPr lang="en-US" sz="2800" dirty="0" smtClean="0">
                <a:solidFill>
                  <a:schemeClr val="tx1"/>
                </a:solidFill>
              </a:rPr>
              <a:t>Strengthens a response by presenting a typically pleasurable or desired stimulus after a response</a:t>
            </a:r>
          </a:p>
          <a:p>
            <a:pPr lvl="2">
              <a:lnSpc>
                <a:spcPct val="100000"/>
              </a:lnSpc>
            </a:pPr>
            <a:r>
              <a:rPr lang="en-US" sz="2800" dirty="0" smtClean="0">
                <a:solidFill>
                  <a:schemeClr val="tx1"/>
                </a:solidFill>
              </a:rPr>
              <a:t>Food for a hungry animal</a:t>
            </a:r>
          </a:p>
          <a:p>
            <a:pPr lvl="2">
              <a:lnSpc>
                <a:spcPct val="100000"/>
              </a:lnSpc>
            </a:pPr>
            <a:r>
              <a:rPr lang="en-US" sz="2800" dirty="0" smtClean="0">
                <a:solidFill>
                  <a:schemeClr val="tx1"/>
                </a:solidFill>
              </a:rPr>
              <a:t>Money (for most people) </a:t>
            </a:r>
          </a:p>
          <a:p>
            <a:pPr lvl="2"/>
            <a:endParaRPr lang="en-US" sz="2800" dirty="0">
              <a:solidFill>
                <a:schemeClr val="tx1"/>
              </a:solidFill>
            </a:endParaRPr>
          </a:p>
          <a:p>
            <a:pPr marL="228600" lvl="2" indent="-171450"/>
            <a:endParaRPr lang="en-US" sz="2800" dirty="0" smtClean="0">
              <a:solidFill>
                <a:schemeClr val="tx1"/>
              </a:solidFill>
            </a:endParaRPr>
          </a:p>
        </p:txBody>
      </p:sp>
    </p:spTree>
    <p:extLst>
      <p:ext uri="{BB962C8B-B14F-4D97-AF65-F5344CB8AC3E}">
        <p14:creationId xmlns:p14="http://schemas.microsoft.com/office/powerpoint/2010/main" val="2945830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7666" y="3029030"/>
            <a:ext cx="1486495" cy="1189196"/>
          </a:xfrm>
          <a:prstGeom prst="rect">
            <a:avLst/>
          </a:prstGeom>
        </p:spPr>
      </p:pic>
      <p:sp>
        <p:nvSpPr>
          <p:cNvPr id="2" name="Title 1"/>
          <p:cNvSpPr>
            <a:spLocks noGrp="1"/>
          </p:cNvSpPr>
          <p:nvPr>
            <p:ph type="title"/>
          </p:nvPr>
        </p:nvSpPr>
        <p:spPr>
          <a:xfrm>
            <a:off x="868680" y="609600"/>
            <a:ext cx="10149840" cy="990600"/>
          </a:xfrm>
        </p:spPr>
        <p:txBody>
          <a:bodyPr/>
          <a:lstStyle/>
          <a:p>
            <a:r>
              <a:rPr lang="en-US" b="1" u="sng" dirty="0">
                <a:solidFill>
                  <a:schemeClr val="accent6">
                    <a:lumMod val="75000"/>
                  </a:schemeClr>
                </a:solidFill>
              </a:rPr>
              <a:t>Principles of Reinforcement</a:t>
            </a:r>
          </a:p>
        </p:txBody>
      </p:sp>
      <p:sp>
        <p:nvSpPr>
          <p:cNvPr id="3" name="Content Placeholder 2"/>
          <p:cNvSpPr>
            <a:spLocks noGrp="1"/>
          </p:cNvSpPr>
          <p:nvPr>
            <p:ph idx="1"/>
          </p:nvPr>
        </p:nvSpPr>
        <p:spPr>
          <a:xfrm>
            <a:off x="868680" y="1600200"/>
            <a:ext cx="9098279" cy="4495800"/>
          </a:xfrm>
        </p:spPr>
        <p:txBody>
          <a:bodyPr>
            <a:normAutofit/>
          </a:bodyPr>
          <a:lstStyle/>
          <a:p>
            <a:r>
              <a:rPr lang="en-US" sz="2800" b="1" dirty="0" smtClean="0">
                <a:solidFill>
                  <a:srgbClr val="C00000"/>
                </a:solidFill>
              </a:rPr>
              <a:t>Primary </a:t>
            </a:r>
            <a:r>
              <a:rPr lang="en-US" sz="2800" b="1" dirty="0" err="1" smtClean="0">
                <a:solidFill>
                  <a:srgbClr val="C00000"/>
                </a:solidFill>
              </a:rPr>
              <a:t>Reinforcers</a:t>
            </a:r>
            <a:r>
              <a:rPr lang="en-US" sz="2800" b="1" dirty="0" smtClean="0">
                <a:solidFill>
                  <a:srgbClr val="C00000"/>
                </a:solidFill>
              </a:rPr>
              <a:t> </a:t>
            </a:r>
            <a:r>
              <a:rPr lang="en-US" sz="2800" dirty="0" smtClean="0">
                <a:solidFill>
                  <a:schemeClr val="tx1"/>
                </a:solidFill>
              </a:rPr>
              <a:t>– (innate) satisfy a biological need (food, water)</a:t>
            </a:r>
          </a:p>
          <a:p>
            <a:r>
              <a:rPr lang="en-US" sz="2800" b="1" dirty="0">
                <a:solidFill>
                  <a:srgbClr val="C00000"/>
                </a:solidFill>
              </a:rPr>
              <a:t>Secondary </a:t>
            </a:r>
            <a:r>
              <a:rPr lang="en-US" sz="2800" b="1" dirty="0" err="1">
                <a:solidFill>
                  <a:srgbClr val="C00000"/>
                </a:solidFill>
              </a:rPr>
              <a:t>R</a:t>
            </a:r>
            <a:r>
              <a:rPr lang="en-US" sz="2800" b="1" dirty="0" err="1" smtClean="0">
                <a:solidFill>
                  <a:srgbClr val="C00000"/>
                </a:solidFill>
              </a:rPr>
              <a:t>einforcers</a:t>
            </a:r>
            <a:r>
              <a:rPr lang="en-US" sz="2800" b="1" dirty="0" smtClean="0">
                <a:solidFill>
                  <a:srgbClr val="C00000"/>
                </a:solidFill>
              </a:rPr>
              <a:t> </a:t>
            </a:r>
            <a:r>
              <a:rPr lang="en-US" sz="2800" b="1" dirty="0" smtClean="0">
                <a:solidFill>
                  <a:schemeClr val="tx1"/>
                </a:solidFill>
              </a:rPr>
              <a:t>(</a:t>
            </a:r>
            <a:r>
              <a:rPr lang="en-US" sz="2800" b="1" dirty="0">
                <a:solidFill>
                  <a:schemeClr val="tx1"/>
                </a:solidFill>
              </a:rPr>
              <a:t>c</a:t>
            </a:r>
            <a:r>
              <a:rPr lang="en-US" sz="2800" b="1" dirty="0" smtClean="0">
                <a:solidFill>
                  <a:schemeClr val="tx1"/>
                </a:solidFill>
              </a:rPr>
              <a:t>onditioned </a:t>
            </a:r>
            <a:r>
              <a:rPr lang="en-US" sz="2800" b="1" dirty="0" err="1" smtClean="0">
                <a:solidFill>
                  <a:schemeClr val="tx1"/>
                </a:solidFill>
              </a:rPr>
              <a:t>reinforcers</a:t>
            </a:r>
            <a:r>
              <a:rPr lang="en-US" sz="2800" b="1" dirty="0" smtClean="0">
                <a:solidFill>
                  <a:schemeClr val="tx1"/>
                </a:solidFill>
              </a:rPr>
              <a:t>) </a:t>
            </a:r>
            <a:r>
              <a:rPr lang="en-US" sz="2800" dirty="0" smtClean="0">
                <a:solidFill>
                  <a:schemeClr val="tx1"/>
                </a:solidFill>
              </a:rPr>
              <a:t>– learned stimulus that gets its power through association with primary </a:t>
            </a:r>
            <a:r>
              <a:rPr lang="en-US" sz="2800" dirty="0" err="1" smtClean="0">
                <a:solidFill>
                  <a:schemeClr val="tx1"/>
                </a:solidFill>
              </a:rPr>
              <a:t>reinforcers</a:t>
            </a:r>
            <a:r>
              <a:rPr lang="en-US" sz="2800" dirty="0" smtClean="0">
                <a:solidFill>
                  <a:schemeClr val="tx1"/>
                </a:solidFill>
              </a:rPr>
              <a:t> (money, good grades, praise, smiles)</a:t>
            </a:r>
          </a:p>
          <a:p>
            <a:r>
              <a:rPr lang="en-US" sz="2800" dirty="0" smtClean="0">
                <a:solidFill>
                  <a:schemeClr val="tx1"/>
                </a:solidFill>
              </a:rPr>
              <a:t>Humans </a:t>
            </a:r>
            <a:r>
              <a:rPr lang="en-US" sz="2800" b="1" dirty="0" smtClean="0">
                <a:solidFill>
                  <a:schemeClr val="tx1"/>
                </a:solidFill>
              </a:rPr>
              <a:t>do</a:t>
            </a:r>
            <a:r>
              <a:rPr lang="en-US" sz="2800" dirty="0" smtClean="0">
                <a:solidFill>
                  <a:schemeClr val="tx1"/>
                </a:solidFill>
              </a:rPr>
              <a:t> respond to </a:t>
            </a:r>
            <a:r>
              <a:rPr lang="en-US" sz="2800" dirty="0" err="1" smtClean="0">
                <a:solidFill>
                  <a:schemeClr val="tx1"/>
                </a:solidFill>
              </a:rPr>
              <a:t>reinforcers</a:t>
            </a:r>
            <a:r>
              <a:rPr lang="en-US" sz="2800" dirty="0" smtClean="0">
                <a:solidFill>
                  <a:schemeClr val="tx1"/>
                </a:solidFill>
              </a:rPr>
              <a:t> that are greatly delayed</a:t>
            </a:r>
          </a:p>
          <a:p>
            <a:r>
              <a:rPr lang="en-US" sz="2800" dirty="0" smtClean="0">
                <a:solidFill>
                  <a:schemeClr val="tx1"/>
                </a:solidFill>
              </a:rPr>
              <a:t>Part of maturing is learning to delay gratification in order to achieve more valued rewards – Marshmallow test</a:t>
            </a:r>
          </a:p>
          <a:p>
            <a:endParaRPr lang="en-US" sz="2800" dirty="0" smtClean="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8520" y="2305050"/>
            <a:ext cx="742950" cy="10287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8199" y="3913505"/>
            <a:ext cx="1058912" cy="105891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9940" y="4965065"/>
            <a:ext cx="1006532" cy="1130935"/>
          </a:xfrm>
          <a:prstGeom prst="rect">
            <a:avLst/>
          </a:prstGeom>
        </p:spPr>
      </p:pic>
    </p:spTree>
    <p:extLst>
      <p:ext uri="{BB962C8B-B14F-4D97-AF65-F5344CB8AC3E}">
        <p14:creationId xmlns:p14="http://schemas.microsoft.com/office/powerpoint/2010/main" val="1689648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accent6">
                    <a:lumMod val="75000"/>
                  </a:schemeClr>
                </a:solidFill>
              </a:rPr>
              <a:t>Principles of Reinforcement</a:t>
            </a:r>
            <a:endParaRPr lang="en-US" dirty="0"/>
          </a:p>
        </p:txBody>
      </p:sp>
      <p:sp>
        <p:nvSpPr>
          <p:cNvPr id="3" name="Content Placeholder 2"/>
          <p:cNvSpPr>
            <a:spLocks noGrp="1"/>
          </p:cNvSpPr>
          <p:nvPr>
            <p:ph idx="1"/>
          </p:nvPr>
        </p:nvSpPr>
        <p:spPr>
          <a:xfrm>
            <a:off x="1143000" y="1783080"/>
            <a:ext cx="9872871" cy="4312920"/>
          </a:xfrm>
        </p:spPr>
        <p:txBody>
          <a:bodyPr>
            <a:normAutofit/>
          </a:bodyPr>
          <a:lstStyle/>
          <a:p>
            <a:pPr indent="-228600">
              <a:lnSpc>
                <a:spcPct val="100000"/>
              </a:lnSpc>
              <a:spcBef>
                <a:spcPts val="0"/>
              </a:spcBef>
              <a:buFont typeface="Arial" panose="020B0604020202020204" pitchFamily="34" charset="0"/>
              <a:buChar char="•"/>
            </a:pPr>
            <a:r>
              <a:rPr lang="en-US" sz="2800" b="1" dirty="0" err="1" smtClean="0">
                <a:solidFill>
                  <a:srgbClr val="C00000"/>
                </a:solidFill>
              </a:rPr>
              <a:t>Premack</a:t>
            </a:r>
            <a:r>
              <a:rPr lang="en-US" sz="2800" b="1" dirty="0" smtClean="0">
                <a:solidFill>
                  <a:srgbClr val="C00000"/>
                </a:solidFill>
              </a:rPr>
              <a:t> Principle </a:t>
            </a:r>
            <a:r>
              <a:rPr lang="en-US" sz="2800" dirty="0" smtClean="0">
                <a:solidFill>
                  <a:schemeClr val="tx1"/>
                </a:solidFill>
              </a:rPr>
              <a:t>– a person will perform a less desirable activity in order to perform the more desirable activity as a consequence  </a:t>
            </a:r>
          </a:p>
          <a:p>
            <a:pPr marL="228600" lvl="1" indent="-228600">
              <a:lnSpc>
                <a:spcPct val="100000"/>
              </a:lnSpc>
              <a:spcBef>
                <a:spcPts val="0"/>
              </a:spcBef>
              <a:spcAft>
                <a:spcPts val="0"/>
              </a:spcAft>
              <a:buFont typeface="Arial" panose="020B0604020202020204" pitchFamily="34" charset="0"/>
              <a:buChar char="•"/>
            </a:pPr>
            <a:r>
              <a:rPr lang="en-US" sz="2800" dirty="0" smtClean="0">
                <a:solidFill>
                  <a:schemeClr val="tx1"/>
                </a:solidFill>
              </a:rPr>
              <a:t>The more probable behavior becomes a </a:t>
            </a:r>
            <a:r>
              <a:rPr lang="en-US" sz="2800" dirty="0" err="1" smtClean="0">
                <a:solidFill>
                  <a:schemeClr val="tx1"/>
                </a:solidFill>
              </a:rPr>
              <a:t>reinforcer</a:t>
            </a:r>
            <a:r>
              <a:rPr lang="en-US" sz="2800" dirty="0" smtClean="0">
                <a:solidFill>
                  <a:schemeClr val="tx1"/>
                </a:solidFill>
              </a:rPr>
              <a:t> for a less probably one – Examples: </a:t>
            </a:r>
          </a:p>
          <a:p>
            <a:pPr marL="777240" lvl="3" indent="-228600">
              <a:lnSpc>
                <a:spcPct val="100000"/>
              </a:lnSpc>
              <a:spcBef>
                <a:spcPts val="0"/>
              </a:spcBef>
              <a:spcAft>
                <a:spcPts val="0"/>
              </a:spcAft>
              <a:buFont typeface="Arial" panose="020B0604020202020204" pitchFamily="34" charset="0"/>
              <a:buChar char="•"/>
            </a:pPr>
            <a:r>
              <a:rPr lang="en-US" sz="2800" dirty="0" smtClean="0">
                <a:solidFill>
                  <a:schemeClr val="tx1"/>
                </a:solidFill>
              </a:rPr>
              <a:t>Eat your dinner and you can have ice cream </a:t>
            </a:r>
          </a:p>
          <a:p>
            <a:pPr marL="777240" lvl="3" indent="-228600">
              <a:lnSpc>
                <a:spcPct val="100000"/>
              </a:lnSpc>
              <a:spcBef>
                <a:spcPts val="0"/>
              </a:spcBef>
              <a:spcAft>
                <a:spcPts val="0"/>
              </a:spcAft>
              <a:buFont typeface="Arial" panose="020B0604020202020204" pitchFamily="34" charset="0"/>
              <a:buChar char="•"/>
            </a:pPr>
            <a:r>
              <a:rPr lang="en-US" sz="2800" dirty="0" smtClean="0">
                <a:solidFill>
                  <a:schemeClr val="tx1"/>
                </a:solidFill>
              </a:rPr>
              <a:t>Wash the dishes and you can watch TV</a:t>
            </a:r>
          </a:p>
          <a:p>
            <a:pPr marL="777240" lvl="3" indent="-228600">
              <a:lnSpc>
                <a:spcPct val="100000"/>
              </a:lnSpc>
              <a:spcBef>
                <a:spcPts val="0"/>
              </a:spcBef>
              <a:spcAft>
                <a:spcPts val="0"/>
              </a:spcAft>
              <a:buFont typeface="Arial" panose="020B0604020202020204" pitchFamily="34" charset="0"/>
              <a:buChar char="•"/>
            </a:pPr>
            <a:r>
              <a:rPr lang="en-US" sz="2800" dirty="0" smtClean="0">
                <a:solidFill>
                  <a:schemeClr val="tx1"/>
                </a:solidFill>
              </a:rPr>
              <a:t>Come to class and complete all of your week and you can be exempt from exams </a:t>
            </a:r>
            <a:endParaRPr lang="en-US" sz="2800" dirty="0">
              <a:solidFill>
                <a:schemeClr val="tx1"/>
              </a:solidFill>
            </a:endParaRPr>
          </a:p>
          <a:p>
            <a:pPr marL="548640" lvl="3">
              <a:lnSpc>
                <a:spcPct val="100000"/>
              </a:lnSpc>
              <a:spcBef>
                <a:spcPts val="0"/>
              </a:spcBef>
              <a:spcAft>
                <a:spcPts val="0"/>
              </a:spcAft>
            </a:pPr>
            <a:endParaRPr lang="en-US" sz="2800" dirty="0"/>
          </a:p>
        </p:txBody>
      </p:sp>
    </p:spTree>
    <p:extLst>
      <p:ext uri="{BB962C8B-B14F-4D97-AF65-F5344CB8AC3E}">
        <p14:creationId xmlns:p14="http://schemas.microsoft.com/office/powerpoint/2010/main" val="4094964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8080" y="2398104"/>
            <a:ext cx="2447123" cy="1835342"/>
          </a:xfrm>
          <a:prstGeom prst="rect">
            <a:avLst/>
          </a:prstGeom>
        </p:spPr>
      </p:pic>
      <p:sp>
        <p:nvSpPr>
          <p:cNvPr id="3" name="Content Placeholder 2"/>
          <p:cNvSpPr>
            <a:spLocks noGrp="1"/>
          </p:cNvSpPr>
          <p:nvPr>
            <p:ph idx="1"/>
          </p:nvPr>
        </p:nvSpPr>
        <p:spPr>
          <a:xfrm>
            <a:off x="718929" y="1719222"/>
            <a:ext cx="10299591" cy="4277139"/>
          </a:xfrm>
        </p:spPr>
        <p:txBody>
          <a:bodyPr/>
          <a:lstStyle/>
          <a:p>
            <a:pPr marL="560070" lvl="3" indent="-228600">
              <a:lnSpc>
                <a:spcPct val="100000"/>
              </a:lnSpc>
              <a:spcBef>
                <a:spcPts val="0"/>
              </a:spcBef>
              <a:spcAft>
                <a:spcPts val="0"/>
              </a:spcAft>
            </a:pPr>
            <a:r>
              <a:rPr lang="en-US" sz="2800" b="1" dirty="0">
                <a:solidFill>
                  <a:srgbClr val="C00000"/>
                </a:solidFill>
              </a:rPr>
              <a:t>Negative Reinforcement</a:t>
            </a:r>
            <a:r>
              <a:rPr lang="en-US" sz="2800" dirty="0">
                <a:solidFill>
                  <a:srgbClr val="C00000"/>
                </a:solidFill>
              </a:rPr>
              <a:t> </a:t>
            </a:r>
            <a:r>
              <a:rPr lang="en-US" sz="2800" dirty="0">
                <a:solidFill>
                  <a:schemeClr val="tx1"/>
                </a:solidFill>
              </a:rPr>
              <a:t>– Strengthens a response by reducing or removing an </a:t>
            </a:r>
            <a:r>
              <a:rPr lang="en-US" sz="2800" dirty="0" smtClean="0">
                <a:solidFill>
                  <a:schemeClr val="tx1"/>
                </a:solidFill>
              </a:rPr>
              <a:t>undesirable (aversive) stimulus </a:t>
            </a:r>
            <a:r>
              <a:rPr lang="en-US" sz="2800" dirty="0">
                <a:solidFill>
                  <a:schemeClr val="tx1"/>
                </a:solidFill>
              </a:rPr>
              <a:t>– </a:t>
            </a:r>
            <a:r>
              <a:rPr lang="en-US" sz="2800" dirty="0" smtClean="0">
                <a:solidFill>
                  <a:schemeClr val="tx1"/>
                </a:solidFill>
              </a:rPr>
              <a:t>This is </a:t>
            </a:r>
            <a:r>
              <a:rPr lang="en-US" sz="2800" b="1" dirty="0" smtClean="0">
                <a:solidFill>
                  <a:schemeClr val="tx1"/>
                </a:solidFill>
              </a:rPr>
              <a:t>NOT PUNISHMENT</a:t>
            </a:r>
            <a:endParaRPr lang="en-US" sz="2800" b="1" dirty="0">
              <a:solidFill>
                <a:schemeClr val="tx1"/>
              </a:solidFill>
            </a:endParaRPr>
          </a:p>
          <a:p>
            <a:pPr marL="1340285" lvl="5">
              <a:lnSpc>
                <a:spcPct val="100000"/>
              </a:lnSpc>
              <a:spcBef>
                <a:spcPts val="0"/>
              </a:spcBef>
              <a:spcAft>
                <a:spcPts val="0"/>
              </a:spcAft>
            </a:pPr>
            <a:r>
              <a:rPr lang="en-US" sz="2800" dirty="0">
                <a:solidFill>
                  <a:schemeClr val="tx1"/>
                </a:solidFill>
              </a:rPr>
              <a:t>Aspirin for a headache</a:t>
            </a:r>
          </a:p>
          <a:p>
            <a:pPr marL="1340285" lvl="5">
              <a:lnSpc>
                <a:spcPct val="100000"/>
              </a:lnSpc>
              <a:spcBef>
                <a:spcPts val="0"/>
              </a:spcBef>
              <a:spcAft>
                <a:spcPts val="0"/>
              </a:spcAft>
            </a:pPr>
            <a:r>
              <a:rPr lang="en-US" sz="2800" dirty="0">
                <a:solidFill>
                  <a:schemeClr val="tx1"/>
                </a:solidFill>
              </a:rPr>
              <a:t>Turn off the alarm to stop annoying noise</a:t>
            </a:r>
          </a:p>
          <a:p>
            <a:endParaRPr lang="en-US" dirty="0"/>
          </a:p>
        </p:txBody>
      </p:sp>
      <p:sp>
        <p:nvSpPr>
          <p:cNvPr id="4" name="Title 1"/>
          <p:cNvSpPr>
            <a:spLocks noGrp="1"/>
          </p:cNvSpPr>
          <p:nvPr>
            <p:ph type="title"/>
          </p:nvPr>
        </p:nvSpPr>
        <p:spPr/>
        <p:txBody>
          <a:bodyPr/>
          <a:lstStyle/>
          <a:p>
            <a:r>
              <a:rPr lang="en-US" b="1" u="sng" dirty="0">
                <a:solidFill>
                  <a:schemeClr val="accent6">
                    <a:lumMod val="75000"/>
                  </a:schemeClr>
                </a:solidFill>
              </a:rPr>
              <a:t>Principles of Reinforcement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4220547"/>
            <a:ext cx="3120513" cy="207709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480" y="4233446"/>
            <a:ext cx="3581400" cy="201453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4916" y="4794320"/>
            <a:ext cx="3038764" cy="1546514"/>
          </a:xfrm>
          <a:prstGeom prst="rect">
            <a:avLst/>
          </a:prstGeom>
        </p:spPr>
      </p:pic>
    </p:spTree>
    <p:extLst>
      <p:ext uri="{BB962C8B-B14F-4D97-AF65-F5344CB8AC3E}">
        <p14:creationId xmlns:p14="http://schemas.microsoft.com/office/powerpoint/2010/main" val="347827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40080"/>
          </a:xfrm>
        </p:spPr>
        <p:txBody>
          <a:bodyPr>
            <a:normAutofit fontScale="90000"/>
          </a:bodyPr>
          <a:lstStyle/>
          <a:p>
            <a:r>
              <a:rPr lang="en-US" b="1" u="sng" dirty="0">
                <a:solidFill>
                  <a:schemeClr val="accent6">
                    <a:lumMod val="50000"/>
                  </a:schemeClr>
                </a:solidFill>
              </a:rPr>
              <a:t>Principles of </a:t>
            </a:r>
            <a:r>
              <a:rPr lang="en-US" b="1" u="sng" dirty="0" smtClean="0">
                <a:solidFill>
                  <a:schemeClr val="accent6">
                    <a:lumMod val="50000"/>
                  </a:schemeClr>
                </a:solidFill>
              </a:rPr>
              <a:t>Reinforcement</a:t>
            </a:r>
            <a:endParaRPr lang="en-US" dirty="0">
              <a:solidFill>
                <a:schemeClr val="accent6">
                  <a:lumMod val="50000"/>
                </a:schemeClr>
              </a:solidFill>
            </a:endParaRPr>
          </a:p>
        </p:txBody>
      </p:sp>
      <p:sp>
        <p:nvSpPr>
          <p:cNvPr id="3" name="Content Placeholder 2"/>
          <p:cNvSpPr>
            <a:spLocks noGrp="1"/>
          </p:cNvSpPr>
          <p:nvPr>
            <p:ph idx="1"/>
          </p:nvPr>
        </p:nvSpPr>
        <p:spPr>
          <a:xfrm>
            <a:off x="701040" y="1371600"/>
            <a:ext cx="11049000" cy="5074920"/>
          </a:xfrm>
        </p:spPr>
        <p:txBody>
          <a:bodyPr>
            <a:noAutofit/>
          </a:bodyPr>
          <a:lstStyle/>
          <a:p>
            <a:pPr marL="106362" lvl="2" indent="0" defTabSz="228600">
              <a:lnSpc>
                <a:spcPct val="100000"/>
              </a:lnSpc>
              <a:spcBef>
                <a:spcPts val="0"/>
              </a:spcBef>
              <a:spcAft>
                <a:spcPts val="0"/>
              </a:spcAft>
              <a:buNone/>
              <a:tabLst>
                <a:tab pos="288925" algn="l"/>
              </a:tabLst>
            </a:pPr>
            <a:r>
              <a:rPr lang="en-US" sz="2800" b="1" dirty="0" smtClean="0">
                <a:solidFill>
                  <a:srgbClr val="C00000"/>
                </a:solidFill>
              </a:rPr>
              <a:t>Aversive Conditioning </a:t>
            </a:r>
            <a:r>
              <a:rPr lang="en-US" sz="2800" b="1" dirty="0" smtClean="0">
                <a:solidFill>
                  <a:schemeClr val="tx1"/>
                </a:solidFill>
              </a:rPr>
              <a:t>– learning involving an unpleasant or harmful stimulus or </a:t>
            </a:r>
            <a:r>
              <a:rPr lang="en-US" sz="2800" b="1" dirty="0" err="1" smtClean="0">
                <a:solidFill>
                  <a:schemeClr val="tx1"/>
                </a:solidFill>
              </a:rPr>
              <a:t>reinforcer</a:t>
            </a:r>
            <a:endParaRPr lang="en-US" sz="2800" b="1" dirty="0" smtClean="0">
              <a:solidFill>
                <a:schemeClr val="tx1"/>
              </a:solidFill>
            </a:endParaRPr>
          </a:p>
          <a:p>
            <a:pPr marL="106362" lvl="2" indent="0" defTabSz="228600">
              <a:lnSpc>
                <a:spcPct val="100000"/>
              </a:lnSpc>
              <a:spcBef>
                <a:spcPts val="0"/>
              </a:spcBef>
              <a:spcAft>
                <a:spcPts val="0"/>
              </a:spcAft>
              <a:buNone/>
              <a:tabLst>
                <a:tab pos="288925" algn="l"/>
              </a:tabLst>
            </a:pPr>
            <a:r>
              <a:rPr lang="en-US" sz="2800" b="1" dirty="0" smtClean="0">
                <a:solidFill>
                  <a:schemeClr val="tx1"/>
                </a:solidFill>
              </a:rPr>
              <a:t>Two types of learning within negative reinforcement: </a:t>
            </a:r>
          </a:p>
          <a:p>
            <a:pPr marL="288925" lvl="2" indent="-182563" defTabSz="228600">
              <a:lnSpc>
                <a:spcPct val="100000"/>
              </a:lnSpc>
              <a:spcBef>
                <a:spcPts val="0"/>
              </a:spcBef>
              <a:spcAft>
                <a:spcPts val="0"/>
              </a:spcAft>
              <a:tabLst>
                <a:tab pos="288925" algn="l"/>
              </a:tabLst>
            </a:pPr>
            <a:r>
              <a:rPr lang="en-US" sz="2800" b="1" dirty="0">
                <a:solidFill>
                  <a:srgbClr val="C00000"/>
                </a:solidFill>
              </a:rPr>
              <a:t>Escape learning </a:t>
            </a:r>
            <a:r>
              <a:rPr lang="en-US" sz="2800" dirty="0" smtClean="0">
                <a:solidFill>
                  <a:srgbClr val="C00000"/>
                </a:solidFill>
              </a:rPr>
              <a:t>– </a:t>
            </a:r>
            <a:r>
              <a:rPr lang="en-US" sz="2800" dirty="0" smtClean="0">
                <a:solidFill>
                  <a:schemeClr val="tx1"/>
                </a:solidFill>
              </a:rPr>
              <a:t>an organism learns to perform an operation to terminate an ongoing, aversive stimulus</a:t>
            </a:r>
            <a:r>
              <a:rPr lang="en-US" sz="2800" dirty="0">
                <a:solidFill>
                  <a:schemeClr val="tx1"/>
                </a:solidFill>
              </a:rPr>
              <a:t> </a:t>
            </a:r>
            <a:endParaRPr lang="en-US" sz="2800" dirty="0" smtClean="0">
              <a:solidFill>
                <a:schemeClr val="tx1"/>
              </a:solidFill>
            </a:endParaRPr>
          </a:p>
          <a:p>
            <a:pPr marL="837565" lvl="4" indent="-182563" defTabSz="228600">
              <a:lnSpc>
                <a:spcPct val="100000"/>
              </a:lnSpc>
              <a:spcBef>
                <a:spcPts val="0"/>
              </a:spcBef>
              <a:spcAft>
                <a:spcPts val="0"/>
              </a:spcAft>
              <a:tabLst>
                <a:tab pos="288925" algn="l"/>
              </a:tabLst>
            </a:pPr>
            <a:r>
              <a:rPr lang="en-US" sz="2800" i="1" dirty="0" smtClean="0">
                <a:solidFill>
                  <a:schemeClr val="tx1"/>
                </a:solidFill>
              </a:rPr>
              <a:t>EX. a dog gets shocked and then he escapes it by jumping over the hurdle</a:t>
            </a:r>
            <a:endParaRPr lang="en-US" sz="2800" i="1" dirty="0">
              <a:solidFill>
                <a:schemeClr val="tx1"/>
              </a:solidFill>
            </a:endParaRPr>
          </a:p>
          <a:p>
            <a:pPr marL="288925" lvl="2" indent="-182563" defTabSz="228600">
              <a:lnSpc>
                <a:spcPct val="100000"/>
              </a:lnSpc>
              <a:spcBef>
                <a:spcPts val="0"/>
              </a:spcBef>
              <a:spcAft>
                <a:spcPts val="0"/>
              </a:spcAft>
              <a:tabLst>
                <a:tab pos="288925" algn="l"/>
              </a:tabLst>
            </a:pPr>
            <a:r>
              <a:rPr lang="en-US" sz="2800" b="1" dirty="0" smtClean="0">
                <a:solidFill>
                  <a:srgbClr val="C00000"/>
                </a:solidFill>
              </a:rPr>
              <a:t>Avoidance </a:t>
            </a:r>
            <a:r>
              <a:rPr lang="en-US" sz="2800" b="1" dirty="0">
                <a:solidFill>
                  <a:srgbClr val="C00000"/>
                </a:solidFill>
              </a:rPr>
              <a:t>learning </a:t>
            </a:r>
            <a:r>
              <a:rPr lang="en-US" sz="2800" dirty="0" smtClean="0">
                <a:solidFill>
                  <a:srgbClr val="C00000"/>
                </a:solidFill>
              </a:rPr>
              <a:t>–  </a:t>
            </a:r>
            <a:r>
              <a:rPr lang="en-US" sz="2800" dirty="0" smtClean="0">
                <a:solidFill>
                  <a:schemeClr val="tx1"/>
                </a:solidFill>
              </a:rPr>
              <a:t>an organism learns that it can altogether avoid a negative stimulus by making a particular action before it even begins 	</a:t>
            </a:r>
          </a:p>
          <a:p>
            <a:pPr marL="837565" lvl="4" indent="-182563" defTabSz="228600">
              <a:lnSpc>
                <a:spcPct val="100000"/>
              </a:lnSpc>
              <a:spcBef>
                <a:spcPts val="0"/>
              </a:spcBef>
              <a:spcAft>
                <a:spcPts val="0"/>
              </a:spcAft>
              <a:tabLst>
                <a:tab pos="288925" algn="l"/>
              </a:tabLst>
            </a:pPr>
            <a:r>
              <a:rPr lang="en-US" sz="2800" i="1" dirty="0" smtClean="0">
                <a:solidFill>
                  <a:schemeClr val="tx1"/>
                </a:solidFill>
              </a:rPr>
              <a:t>Ex. a dog jumps over a hurdle to avoid an electric shock</a:t>
            </a:r>
            <a:endParaRPr lang="en-US" sz="2800" i="1" dirty="0" smtClean="0">
              <a:solidFill>
                <a:srgbClr val="C00000"/>
              </a:solidFill>
            </a:endParaRPr>
          </a:p>
        </p:txBody>
      </p:sp>
    </p:spTree>
    <p:extLst>
      <p:ext uri="{BB962C8B-B14F-4D97-AF65-F5344CB8AC3E}">
        <p14:creationId xmlns:p14="http://schemas.microsoft.com/office/powerpoint/2010/main" val="2243861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accent6">
                    <a:lumMod val="50000"/>
                  </a:schemeClr>
                </a:solidFill>
              </a:rPr>
              <a:t>Principles of Reinforcement</a:t>
            </a:r>
            <a:endParaRPr lang="en-US" dirty="0"/>
          </a:p>
        </p:txBody>
      </p:sp>
      <p:sp>
        <p:nvSpPr>
          <p:cNvPr id="3" name="Content Placeholder 2"/>
          <p:cNvSpPr>
            <a:spLocks noGrp="1"/>
          </p:cNvSpPr>
          <p:nvPr>
            <p:ph idx="1"/>
          </p:nvPr>
        </p:nvSpPr>
        <p:spPr/>
        <p:txBody>
          <a:bodyPr/>
          <a:lstStyle/>
          <a:p>
            <a:r>
              <a:rPr lang="en-US" sz="2800" b="1" dirty="0" smtClean="0">
                <a:solidFill>
                  <a:srgbClr val="C00000"/>
                </a:solidFill>
              </a:rPr>
              <a:t>Learned Helplessness </a:t>
            </a:r>
            <a:r>
              <a:rPr lang="en-US" sz="2800" dirty="0" smtClean="0">
                <a:solidFill>
                  <a:schemeClr val="tx1"/>
                </a:solidFill>
              </a:rPr>
              <a:t>– the feeling of futility and passive resignation that results from the inability to avoid repeated aversive events. </a:t>
            </a:r>
          </a:p>
          <a:p>
            <a:r>
              <a:rPr lang="en-US" sz="2800" dirty="0" smtClean="0">
                <a:solidFill>
                  <a:schemeClr val="tx1"/>
                </a:solidFill>
              </a:rPr>
              <a:t>Later, if it becomes possible to avoid or escape the aversive stimulus, it is unlikely that the learner will respond. They have learned that, regardless of their actions, they have no ability to change the outcome.  </a:t>
            </a:r>
            <a:endParaRPr lang="en-US" sz="2800" dirty="0">
              <a:solidFill>
                <a:schemeClr val="tx1"/>
              </a:solidFill>
            </a:endParaRPr>
          </a:p>
        </p:txBody>
      </p:sp>
    </p:spTree>
    <p:extLst>
      <p:ext uri="{BB962C8B-B14F-4D97-AF65-F5344CB8AC3E}">
        <p14:creationId xmlns:p14="http://schemas.microsoft.com/office/powerpoint/2010/main" val="1411538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882376"/>
            <a:ext cx="9966960" cy="1997984"/>
          </a:xfrm>
        </p:spPr>
        <p:txBody>
          <a:bodyPr>
            <a:normAutofit/>
          </a:bodyPr>
          <a:lstStyle/>
          <a:p>
            <a:r>
              <a:rPr lang="en-US" sz="6000" dirty="0" smtClean="0"/>
              <a:t>Classical Conditioning</a:t>
            </a:r>
          </a:p>
        </p:txBody>
      </p:sp>
      <p:pic>
        <p:nvPicPr>
          <p:cNvPr id="3" name="Picture 2" descr="Little Albert | In 1920 John B. Watson (Founder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8584" y="3969542"/>
            <a:ext cx="2849365" cy="1862137"/>
          </a:xfrm>
          <a:prstGeom prst="rect">
            <a:avLst/>
          </a:prstGeom>
        </p:spPr>
      </p:pic>
      <p:pic>
        <p:nvPicPr>
          <p:cNvPr id="6" name="Picture 5" descr="CEDICT: Communication, Education and Development using IC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2620" y="3929060"/>
            <a:ext cx="1607140" cy="2419350"/>
          </a:xfrm>
          <a:prstGeom prst="rect">
            <a:avLst/>
          </a:prstGeom>
        </p:spPr>
      </p:pic>
      <p:pic>
        <p:nvPicPr>
          <p:cNvPr id="7" name="Picture 6" descr="SILENT BLOG: So.. so many thing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526" y="3969542"/>
            <a:ext cx="1997869" cy="1997869"/>
          </a:xfrm>
          <a:prstGeom prst="rect">
            <a:avLst/>
          </a:prstGeom>
        </p:spPr>
      </p:pic>
    </p:spTree>
    <p:extLst>
      <p:ext uri="{BB962C8B-B14F-4D97-AF65-F5344CB8AC3E}">
        <p14:creationId xmlns:p14="http://schemas.microsoft.com/office/powerpoint/2010/main" val="2411210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591152"/>
            <a:ext cx="9875520" cy="1003434"/>
          </a:xfrm>
        </p:spPr>
        <p:txBody>
          <a:bodyPr/>
          <a:lstStyle/>
          <a:p>
            <a:r>
              <a:rPr lang="en-US" b="1" u="sng" dirty="0" smtClean="0">
                <a:solidFill>
                  <a:schemeClr val="accent6">
                    <a:lumMod val="75000"/>
                  </a:schemeClr>
                </a:solidFill>
              </a:rPr>
              <a:t>Reinforcement Schedules</a:t>
            </a:r>
            <a:endParaRPr lang="en-US" b="1" u="sng" dirty="0">
              <a:solidFill>
                <a:schemeClr val="accent6">
                  <a:lumMod val="75000"/>
                </a:schemeClr>
              </a:solidFill>
            </a:endParaRPr>
          </a:p>
        </p:txBody>
      </p:sp>
      <p:sp>
        <p:nvSpPr>
          <p:cNvPr id="3" name="Content Placeholder 2"/>
          <p:cNvSpPr>
            <a:spLocks noGrp="1"/>
          </p:cNvSpPr>
          <p:nvPr>
            <p:ph idx="1"/>
          </p:nvPr>
        </p:nvSpPr>
        <p:spPr>
          <a:xfrm>
            <a:off x="883921" y="1594587"/>
            <a:ext cx="7574279" cy="4409974"/>
          </a:xfrm>
        </p:spPr>
        <p:txBody>
          <a:bodyPr>
            <a:normAutofit/>
          </a:bodyPr>
          <a:lstStyle/>
          <a:p>
            <a:r>
              <a:rPr lang="en-US" sz="2800" b="1" dirty="0">
                <a:solidFill>
                  <a:srgbClr val="C00000"/>
                </a:solidFill>
              </a:rPr>
              <a:t>Continuous reinforcement </a:t>
            </a:r>
            <a:r>
              <a:rPr lang="en-US" sz="2800" dirty="0">
                <a:solidFill>
                  <a:schemeClr val="tx1"/>
                </a:solidFill>
              </a:rPr>
              <a:t>– reinforcing the desired response every time it occurs (Learning occurs rapidly)</a:t>
            </a:r>
          </a:p>
          <a:p>
            <a:r>
              <a:rPr lang="en-US" sz="2800" b="1" dirty="0" smtClean="0">
                <a:solidFill>
                  <a:srgbClr val="C00000"/>
                </a:solidFill>
              </a:rPr>
              <a:t>Partial (Intermittent) reinforcement </a:t>
            </a:r>
            <a:r>
              <a:rPr lang="en-US" sz="2800" dirty="0" smtClean="0">
                <a:solidFill>
                  <a:schemeClr val="tx1"/>
                </a:solidFill>
              </a:rPr>
              <a:t>- responses are sometimes reinforced and sometimes not</a:t>
            </a:r>
          </a:p>
          <a:p>
            <a:pPr lvl="2"/>
            <a:r>
              <a:rPr lang="en-US" sz="2800" dirty="0" smtClean="0">
                <a:solidFill>
                  <a:schemeClr val="tx1"/>
                </a:solidFill>
              </a:rPr>
              <a:t>Produces greater persistence and greater resistance to extinction</a:t>
            </a:r>
          </a:p>
          <a:p>
            <a:pPr lvl="2"/>
            <a:r>
              <a:rPr lang="en-US" sz="2800" dirty="0" smtClean="0">
                <a:solidFill>
                  <a:schemeClr val="tx1"/>
                </a:solidFill>
              </a:rPr>
              <a:t>4 types of partial reinforcement </a:t>
            </a:r>
            <a:endParaRPr lang="en-US" sz="2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866777"/>
            <a:ext cx="2365725" cy="20126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2015" y="3473769"/>
            <a:ext cx="1898094" cy="2530792"/>
          </a:xfrm>
          <a:prstGeom prst="rect">
            <a:avLst/>
          </a:prstGeom>
        </p:spPr>
      </p:pic>
    </p:spTree>
    <p:extLst>
      <p:ext uri="{BB962C8B-B14F-4D97-AF65-F5344CB8AC3E}">
        <p14:creationId xmlns:p14="http://schemas.microsoft.com/office/powerpoint/2010/main" val="3068436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1"/>
            <a:ext cx="9875520" cy="641684"/>
          </a:xfrm>
        </p:spPr>
        <p:txBody>
          <a:bodyPr>
            <a:normAutofit fontScale="90000"/>
          </a:bodyPr>
          <a:lstStyle/>
          <a:p>
            <a:r>
              <a:rPr lang="en-US" b="1" u="sng" dirty="0" smtClean="0">
                <a:solidFill>
                  <a:schemeClr val="accent6">
                    <a:lumMod val="75000"/>
                  </a:schemeClr>
                </a:solidFill>
              </a:rPr>
              <a:t>Partial Reinforcement Schedules</a:t>
            </a:r>
            <a:endParaRPr lang="en-US" b="1" u="sng" dirty="0">
              <a:solidFill>
                <a:schemeClr val="accent6">
                  <a:lumMod val="75000"/>
                </a:schemeClr>
              </a:solidFill>
            </a:endParaRPr>
          </a:p>
        </p:txBody>
      </p:sp>
      <p:sp>
        <p:nvSpPr>
          <p:cNvPr id="3" name="Content Placeholder 2"/>
          <p:cNvSpPr>
            <a:spLocks noGrp="1"/>
          </p:cNvSpPr>
          <p:nvPr>
            <p:ph idx="1"/>
          </p:nvPr>
        </p:nvSpPr>
        <p:spPr>
          <a:xfrm>
            <a:off x="842211" y="1395663"/>
            <a:ext cx="10864515" cy="4700337"/>
          </a:xfrm>
        </p:spPr>
        <p:txBody>
          <a:bodyPr>
            <a:normAutofit/>
          </a:bodyPr>
          <a:lstStyle/>
          <a:p>
            <a:pPr>
              <a:lnSpc>
                <a:spcPct val="100000"/>
              </a:lnSpc>
              <a:spcBef>
                <a:spcPts val="0"/>
              </a:spcBef>
            </a:pPr>
            <a:r>
              <a:rPr lang="en-US" sz="2800" dirty="0" smtClean="0">
                <a:solidFill>
                  <a:schemeClr val="tx1"/>
                </a:solidFill>
              </a:rPr>
              <a:t>Ratio schedules are based the </a:t>
            </a:r>
            <a:r>
              <a:rPr lang="en-US" sz="2800" i="1" dirty="0" smtClean="0">
                <a:solidFill>
                  <a:srgbClr val="C00000"/>
                </a:solidFill>
              </a:rPr>
              <a:t>number of behaviors</a:t>
            </a:r>
            <a:r>
              <a:rPr lang="en-US" sz="2800" dirty="0" smtClean="0">
                <a:solidFill>
                  <a:schemeClr val="tx1"/>
                </a:solidFill>
              </a:rPr>
              <a:t> being performed</a:t>
            </a:r>
          </a:p>
          <a:p>
            <a:pPr>
              <a:lnSpc>
                <a:spcPct val="100000"/>
              </a:lnSpc>
              <a:spcBef>
                <a:spcPts val="0"/>
              </a:spcBef>
            </a:pPr>
            <a:r>
              <a:rPr lang="en-US" sz="2800" b="1" dirty="0" smtClean="0">
                <a:solidFill>
                  <a:srgbClr val="C00000"/>
                </a:solidFill>
              </a:rPr>
              <a:t>Fixed-Ratio Schedules</a:t>
            </a:r>
            <a:r>
              <a:rPr lang="en-US" sz="2800" b="1" dirty="0" smtClean="0">
                <a:solidFill>
                  <a:schemeClr val="tx1"/>
                </a:solidFill>
              </a:rPr>
              <a:t> </a:t>
            </a:r>
            <a:r>
              <a:rPr lang="en-US" sz="2800" dirty="0" smtClean="0">
                <a:solidFill>
                  <a:schemeClr val="tx1"/>
                </a:solidFill>
              </a:rPr>
              <a:t>– reinforce behavior after a </a:t>
            </a:r>
            <a:r>
              <a:rPr lang="en-US" sz="2800" b="1" dirty="0" smtClean="0">
                <a:solidFill>
                  <a:schemeClr val="tx1"/>
                </a:solidFill>
              </a:rPr>
              <a:t>set </a:t>
            </a:r>
            <a:r>
              <a:rPr lang="en-US" sz="2800" b="1" i="1" dirty="0" smtClean="0">
                <a:solidFill>
                  <a:schemeClr val="tx1"/>
                </a:solidFill>
              </a:rPr>
              <a:t>number</a:t>
            </a:r>
            <a:r>
              <a:rPr lang="en-US" sz="2800" b="1" dirty="0" smtClean="0">
                <a:solidFill>
                  <a:schemeClr val="tx1"/>
                </a:solidFill>
              </a:rPr>
              <a:t> </a:t>
            </a:r>
            <a:r>
              <a:rPr lang="en-US" sz="2800" dirty="0" smtClean="0">
                <a:solidFill>
                  <a:schemeClr val="tx1"/>
                </a:solidFill>
              </a:rPr>
              <a:t>of responses </a:t>
            </a:r>
          </a:p>
          <a:p>
            <a:pPr lvl="2">
              <a:lnSpc>
                <a:spcPct val="100000"/>
              </a:lnSpc>
              <a:spcBef>
                <a:spcPts val="0"/>
              </a:spcBef>
              <a:spcAft>
                <a:spcPts val="0"/>
              </a:spcAft>
            </a:pPr>
            <a:r>
              <a:rPr lang="en-US" sz="2800" dirty="0" smtClean="0">
                <a:solidFill>
                  <a:schemeClr val="tx1"/>
                </a:solidFill>
              </a:rPr>
              <a:t>Factory worker gets paid every 30 pieces</a:t>
            </a:r>
          </a:p>
          <a:p>
            <a:pPr lvl="2">
              <a:lnSpc>
                <a:spcPct val="100000"/>
              </a:lnSpc>
              <a:spcBef>
                <a:spcPts val="0"/>
              </a:spcBef>
              <a:spcAft>
                <a:spcPts val="0"/>
              </a:spcAft>
            </a:pPr>
            <a:r>
              <a:rPr lang="en-US" sz="2800" dirty="0" err="1" smtClean="0">
                <a:solidFill>
                  <a:schemeClr val="tx1"/>
                </a:solidFill>
              </a:rPr>
              <a:t>Kohls</a:t>
            </a:r>
            <a:r>
              <a:rPr lang="en-US" sz="2800" dirty="0" smtClean="0">
                <a:solidFill>
                  <a:schemeClr val="tx1"/>
                </a:solidFill>
              </a:rPr>
              <a:t> cash </a:t>
            </a:r>
          </a:p>
          <a:p>
            <a:pPr marL="548640" lvl="2" indent="0">
              <a:lnSpc>
                <a:spcPct val="100000"/>
              </a:lnSpc>
              <a:spcBef>
                <a:spcPts val="0"/>
              </a:spcBef>
              <a:spcAft>
                <a:spcPts val="0"/>
              </a:spcAft>
              <a:buNone/>
            </a:pPr>
            <a:endParaRPr lang="en-US" sz="2800" dirty="0" smtClean="0">
              <a:solidFill>
                <a:schemeClr val="tx1"/>
              </a:solidFill>
            </a:endParaRPr>
          </a:p>
          <a:p>
            <a:pPr marL="288925" lvl="1" indent="-182563">
              <a:lnSpc>
                <a:spcPct val="100000"/>
              </a:lnSpc>
              <a:spcBef>
                <a:spcPts val="0"/>
              </a:spcBef>
              <a:spcAft>
                <a:spcPts val="0"/>
              </a:spcAft>
            </a:pPr>
            <a:r>
              <a:rPr lang="en-US" sz="2800" b="1" dirty="0" smtClean="0">
                <a:solidFill>
                  <a:srgbClr val="C00000"/>
                </a:solidFill>
              </a:rPr>
              <a:t>Variable-Ratio Schedule</a:t>
            </a:r>
            <a:r>
              <a:rPr lang="en-US" sz="2800" b="1" dirty="0" smtClean="0">
                <a:solidFill>
                  <a:schemeClr val="tx1"/>
                </a:solidFill>
              </a:rPr>
              <a:t> </a:t>
            </a:r>
            <a:r>
              <a:rPr lang="en-US" sz="2800" dirty="0" smtClean="0">
                <a:solidFill>
                  <a:schemeClr val="tx1"/>
                </a:solidFill>
              </a:rPr>
              <a:t>– reinforced after an </a:t>
            </a:r>
            <a:r>
              <a:rPr lang="en-US" sz="2800" b="1" dirty="0" smtClean="0">
                <a:solidFill>
                  <a:schemeClr val="tx1"/>
                </a:solidFill>
              </a:rPr>
              <a:t>unpredictable </a:t>
            </a:r>
            <a:r>
              <a:rPr lang="en-US" sz="2800" b="1" i="1" dirty="0" smtClean="0">
                <a:solidFill>
                  <a:schemeClr val="tx1"/>
                </a:solidFill>
              </a:rPr>
              <a:t>number </a:t>
            </a:r>
            <a:r>
              <a:rPr lang="en-US" sz="2800" dirty="0" smtClean="0">
                <a:solidFill>
                  <a:schemeClr val="tx1"/>
                </a:solidFill>
              </a:rPr>
              <a:t>of responses (produces higher rates of responding)</a:t>
            </a:r>
          </a:p>
          <a:p>
            <a:pPr lvl="2">
              <a:lnSpc>
                <a:spcPct val="100000"/>
              </a:lnSpc>
              <a:spcBef>
                <a:spcPts val="0"/>
              </a:spcBef>
              <a:spcAft>
                <a:spcPts val="0"/>
              </a:spcAft>
            </a:pPr>
            <a:r>
              <a:rPr lang="en-US" sz="2800" dirty="0" smtClean="0">
                <a:solidFill>
                  <a:schemeClr val="tx1"/>
                </a:solidFill>
              </a:rPr>
              <a:t>Gambling or Fishing</a:t>
            </a:r>
          </a:p>
          <a:p>
            <a:pPr lvl="2">
              <a:lnSpc>
                <a:spcPct val="100000"/>
              </a:lnSpc>
              <a:spcBef>
                <a:spcPts val="0"/>
              </a:spcBef>
              <a:spcAft>
                <a:spcPts val="0"/>
              </a:spcAft>
            </a:pPr>
            <a:r>
              <a:rPr lang="en-US" sz="2800" dirty="0" smtClean="0">
                <a:solidFill>
                  <a:schemeClr val="tx1"/>
                </a:solidFill>
              </a:rPr>
              <a:t>Graded assignments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918" y="2667000"/>
            <a:ext cx="2497289" cy="98393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079" y="4608746"/>
            <a:ext cx="2439111" cy="1631632"/>
          </a:xfrm>
          <a:prstGeom prst="rect">
            <a:avLst/>
          </a:prstGeom>
        </p:spPr>
      </p:pic>
    </p:spTree>
    <p:extLst>
      <p:ext uri="{BB962C8B-B14F-4D97-AF65-F5344CB8AC3E}">
        <p14:creationId xmlns:p14="http://schemas.microsoft.com/office/powerpoint/2010/main" val="1862680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810126"/>
          </a:xfrm>
        </p:spPr>
        <p:txBody>
          <a:bodyPr/>
          <a:lstStyle/>
          <a:p>
            <a:r>
              <a:rPr lang="en-US" b="1" dirty="0">
                <a:solidFill>
                  <a:schemeClr val="accent6">
                    <a:lumMod val="75000"/>
                  </a:schemeClr>
                </a:solidFill>
              </a:rPr>
              <a:t>Partial Reinforcement Schedules</a:t>
            </a:r>
            <a:endParaRPr lang="en-US" dirty="0">
              <a:solidFill>
                <a:schemeClr val="accent6">
                  <a:lumMod val="75000"/>
                </a:schemeClr>
              </a:solidFill>
            </a:endParaRPr>
          </a:p>
        </p:txBody>
      </p:sp>
      <p:sp>
        <p:nvSpPr>
          <p:cNvPr id="3" name="Content Placeholder 2"/>
          <p:cNvSpPr>
            <a:spLocks noGrp="1"/>
          </p:cNvSpPr>
          <p:nvPr>
            <p:ph idx="1"/>
          </p:nvPr>
        </p:nvSpPr>
        <p:spPr>
          <a:xfrm>
            <a:off x="701040" y="1515979"/>
            <a:ext cx="10314831" cy="4770521"/>
          </a:xfrm>
        </p:spPr>
        <p:txBody>
          <a:bodyPr>
            <a:normAutofit/>
          </a:bodyPr>
          <a:lstStyle/>
          <a:p>
            <a:pPr marL="349250" lvl="2" indent="-228600"/>
            <a:r>
              <a:rPr lang="en-US" sz="2800" dirty="0" smtClean="0">
                <a:solidFill>
                  <a:schemeClr val="tx1"/>
                </a:solidFill>
              </a:rPr>
              <a:t>Interval schedules are based on the </a:t>
            </a:r>
            <a:r>
              <a:rPr lang="en-US" sz="2800" b="1" i="1" dirty="0" smtClean="0">
                <a:solidFill>
                  <a:srgbClr val="C00000"/>
                </a:solidFill>
              </a:rPr>
              <a:t>amount of time elapsed</a:t>
            </a:r>
          </a:p>
          <a:p>
            <a:pPr marL="349250" lvl="2" indent="-228600"/>
            <a:r>
              <a:rPr lang="en-US" sz="2800" b="1" dirty="0" smtClean="0">
                <a:solidFill>
                  <a:srgbClr val="C00000"/>
                </a:solidFill>
              </a:rPr>
              <a:t>Fixed </a:t>
            </a:r>
            <a:r>
              <a:rPr lang="en-US" sz="2800" b="1" dirty="0">
                <a:solidFill>
                  <a:srgbClr val="C00000"/>
                </a:solidFill>
              </a:rPr>
              <a:t>Interval Schedule </a:t>
            </a:r>
            <a:r>
              <a:rPr lang="en-US" sz="2800" dirty="0">
                <a:solidFill>
                  <a:schemeClr val="tx1"/>
                </a:solidFill>
              </a:rPr>
              <a:t>– reinforces a response only after a </a:t>
            </a:r>
            <a:r>
              <a:rPr lang="en-US" sz="2800" b="1" i="1" dirty="0">
                <a:solidFill>
                  <a:schemeClr val="tx1"/>
                </a:solidFill>
              </a:rPr>
              <a:t>specified </a:t>
            </a:r>
            <a:r>
              <a:rPr lang="en-US" sz="2800" b="1" i="1" dirty="0" smtClean="0">
                <a:solidFill>
                  <a:schemeClr val="tx1"/>
                </a:solidFill>
              </a:rPr>
              <a:t>amount of time</a:t>
            </a:r>
            <a:r>
              <a:rPr lang="en-US" sz="2800" b="1" dirty="0" smtClean="0">
                <a:solidFill>
                  <a:schemeClr val="tx1"/>
                </a:solidFill>
              </a:rPr>
              <a:t> </a:t>
            </a:r>
            <a:r>
              <a:rPr lang="en-US" sz="2800" dirty="0">
                <a:solidFill>
                  <a:schemeClr val="tx1"/>
                </a:solidFill>
              </a:rPr>
              <a:t>has elapsed (produces a choppy start-stop pattern)</a:t>
            </a:r>
          </a:p>
          <a:p>
            <a:pPr lvl="2"/>
            <a:r>
              <a:rPr lang="en-US" sz="2800" dirty="0" smtClean="0">
                <a:solidFill>
                  <a:schemeClr val="tx1"/>
                </a:solidFill>
              </a:rPr>
              <a:t>Get paid every two weeks </a:t>
            </a:r>
          </a:p>
          <a:p>
            <a:pPr lvl="2"/>
            <a:r>
              <a:rPr lang="en-US" sz="2800" dirty="0">
                <a:solidFill>
                  <a:schemeClr val="tx1"/>
                </a:solidFill>
              </a:rPr>
              <a:t>E</a:t>
            </a:r>
            <a:r>
              <a:rPr lang="en-US" sz="2800" dirty="0" smtClean="0">
                <a:solidFill>
                  <a:schemeClr val="tx1"/>
                </a:solidFill>
              </a:rPr>
              <a:t>nd of the card marking every 10 weeks</a:t>
            </a:r>
          </a:p>
          <a:p>
            <a:pPr marL="396875" lvl="2" indent="-276225"/>
            <a:r>
              <a:rPr lang="en-US" sz="2800" b="1" dirty="0" smtClean="0">
                <a:solidFill>
                  <a:srgbClr val="C00000"/>
                </a:solidFill>
              </a:rPr>
              <a:t>Variable-Interval Schedule </a:t>
            </a:r>
            <a:r>
              <a:rPr lang="en-US" sz="2800" dirty="0" smtClean="0">
                <a:solidFill>
                  <a:schemeClr val="tx1"/>
                </a:solidFill>
              </a:rPr>
              <a:t>- reinforces a response at  </a:t>
            </a:r>
            <a:r>
              <a:rPr lang="en-US" sz="2800" b="1" i="1" dirty="0" smtClean="0">
                <a:solidFill>
                  <a:schemeClr val="tx1"/>
                </a:solidFill>
              </a:rPr>
              <a:t>unpredictable time intervals </a:t>
            </a:r>
            <a:r>
              <a:rPr lang="en-US" sz="2800" dirty="0" smtClean="0">
                <a:solidFill>
                  <a:schemeClr val="tx1"/>
                </a:solidFill>
              </a:rPr>
              <a:t>(produce slow, steady responding)</a:t>
            </a:r>
          </a:p>
          <a:p>
            <a:pPr marL="746125" lvl="4" indent="-228600"/>
            <a:r>
              <a:rPr lang="en-US" sz="2600" dirty="0" smtClean="0">
                <a:solidFill>
                  <a:schemeClr val="tx1"/>
                </a:solidFill>
              </a:rPr>
              <a:t>Someone responds to your social media post</a:t>
            </a:r>
          </a:p>
          <a:p>
            <a:pPr marL="396875" lvl="3" indent="-228600">
              <a:tabLst>
                <a:tab pos="396875" algn="l"/>
              </a:tabLst>
            </a:pPr>
            <a:r>
              <a:rPr lang="en-US" sz="2800" dirty="0" smtClean="0">
                <a:solidFill>
                  <a:schemeClr val="tx1"/>
                </a:solidFill>
              </a:rPr>
              <a:t>Variable schedules produce more consistent responding </a:t>
            </a:r>
            <a:endParaRPr lang="en-US" sz="2800" dirty="0">
              <a:solidFill>
                <a:schemeClr val="tx1"/>
              </a:solidFill>
            </a:endParaRPr>
          </a:p>
          <a:p>
            <a:pPr lvl="2"/>
            <a:endParaRPr lang="en-US" sz="2800" dirty="0">
              <a:solidFill>
                <a:schemeClr val="tx1"/>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720" y="5192429"/>
            <a:ext cx="2072640" cy="1165860"/>
          </a:xfrm>
          <a:prstGeom prst="rect">
            <a:avLst/>
          </a:prstGeom>
        </p:spPr>
      </p:pic>
    </p:spTree>
    <p:extLst>
      <p:ext uri="{BB962C8B-B14F-4D97-AF65-F5344CB8AC3E}">
        <p14:creationId xmlns:p14="http://schemas.microsoft.com/office/powerpoint/2010/main" val="2971193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95130" y="713064"/>
            <a:ext cx="5228165" cy="1244945"/>
          </a:xfrm>
          <a:solidFill>
            <a:schemeClr val="accent1">
              <a:lumMod val="40000"/>
              <a:lumOff val="60000"/>
            </a:schemeClr>
          </a:solidFill>
        </p:spPr>
        <p:txBody>
          <a:bodyPr>
            <a:normAutofit fontScale="85000" lnSpcReduction="20000"/>
          </a:bodyPr>
          <a:lstStyle/>
          <a:p>
            <a:endParaRPr lang="en-US" dirty="0" smtClean="0"/>
          </a:p>
          <a:p>
            <a:pPr indent="285750" algn="ctr">
              <a:tabLst>
                <a:tab pos="168275" algn="l"/>
                <a:tab pos="285750" algn="l"/>
              </a:tabLst>
            </a:pPr>
            <a:r>
              <a:rPr lang="en-US" sz="3800" dirty="0" smtClean="0">
                <a:solidFill>
                  <a:schemeClr val="accent6">
                    <a:lumMod val="75000"/>
                  </a:schemeClr>
                </a:solidFill>
              </a:rPr>
              <a:t>Fixed Schedules – 					predictable </a:t>
            </a:r>
            <a:r>
              <a:rPr lang="en-US" sz="3800" dirty="0" smtClean="0">
                <a:solidFill>
                  <a:schemeClr val="accent3">
                    <a:lumMod val="75000"/>
                  </a:schemeClr>
                </a:solidFill>
              </a:rPr>
              <a:t>	</a:t>
            </a:r>
            <a:r>
              <a:rPr lang="en-US" dirty="0" smtClean="0"/>
              <a:t>				</a:t>
            </a:r>
            <a:endParaRPr lang="en-US" dirty="0"/>
          </a:p>
        </p:txBody>
      </p:sp>
      <p:sp>
        <p:nvSpPr>
          <p:cNvPr id="6" name="Content Placeholder 5"/>
          <p:cNvSpPr>
            <a:spLocks noGrp="1"/>
          </p:cNvSpPr>
          <p:nvPr>
            <p:ph sz="quarter" idx="2"/>
          </p:nvPr>
        </p:nvSpPr>
        <p:spPr>
          <a:xfrm>
            <a:off x="795130" y="2274579"/>
            <a:ext cx="5228166" cy="3745221"/>
          </a:xfrm>
        </p:spPr>
        <p:txBody>
          <a:bodyPr>
            <a:normAutofit/>
          </a:bodyPr>
          <a:lstStyle/>
          <a:p>
            <a:r>
              <a:rPr lang="en-US" sz="2799" b="1" dirty="0">
                <a:solidFill>
                  <a:srgbClr val="C00000"/>
                </a:solidFill>
              </a:rPr>
              <a:t>Fixed Ratio </a:t>
            </a:r>
            <a:r>
              <a:rPr lang="en-US" sz="2799" dirty="0">
                <a:solidFill>
                  <a:schemeClr val="tx1"/>
                </a:solidFill>
              </a:rPr>
              <a:t>– reinforcement after a </a:t>
            </a:r>
            <a:r>
              <a:rPr lang="en-US" sz="2799" b="1" dirty="0">
                <a:solidFill>
                  <a:schemeClr val="tx1"/>
                </a:solidFill>
              </a:rPr>
              <a:t>fixed </a:t>
            </a:r>
            <a:r>
              <a:rPr lang="en-US" sz="2799" dirty="0">
                <a:solidFill>
                  <a:schemeClr val="tx1"/>
                </a:solidFill>
              </a:rPr>
              <a:t>or </a:t>
            </a:r>
            <a:r>
              <a:rPr lang="en-US" sz="2799" b="1" dirty="0">
                <a:solidFill>
                  <a:schemeClr val="tx1"/>
                </a:solidFill>
              </a:rPr>
              <a:t>set number </a:t>
            </a:r>
            <a:r>
              <a:rPr lang="en-US" sz="2799" dirty="0">
                <a:solidFill>
                  <a:schemeClr val="tx1"/>
                </a:solidFill>
              </a:rPr>
              <a:t>of responses</a:t>
            </a:r>
          </a:p>
          <a:p>
            <a:r>
              <a:rPr lang="en-US" sz="2799" b="1" dirty="0">
                <a:solidFill>
                  <a:srgbClr val="C00000"/>
                </a:solidFill>
              </a:rPr>
              <a:t>Fixed Interval </a:t>
            </a:r>
            <a:r>
              <a:rPr lang="en-US" sz="2799" dirty="0">
                <a:solidFill>
                  <a:schemeClr val="tx1"/>
                </a:solidFill>
              </a:rPr>
              <a:t>– reinforcement of first response after a </a:t>
            </a:r>
            <a:r>
              <a:rPr lang="en-US" sz="2799" b="1" dirty="0">
                <a:solidFill>
                  <a:schemeClr val="tx1"/>
                </a:solidFill>
              </a:rPr>
              <a:t>fixed amount of time has passed</a:t>
            </a:r>
          </a:p>
        </p:txBody>
      </p:sp>
      <p:sp>
        <p:nvSpPr>
          <p:cNvPr id="7" name="Text Placeholder 6"/>
          <p:cNvSpPr>
            <a:spLocks noGrp="1"/>
          </p:cNvSpPr>
          <p:nvPr>
            <p:ph type="body" sz="half" idx="3"/>
          </p:nvPr>
        </p:nvSpPr>
        <p:spPr>
          <a:xfrm>
            <a:off x="6592769" y="713065"/>
            <a:ext cx="4588778" cy="1244945"/>
          </a:xfrm>
          <a:solidFill>
            <a:schemeClr val="accent1">
              <a:lumMod val="40000"/>
              <a:lumOff val="60000"/>
            </a:schemeClr>
          </a:solidFill>
        </p:spPr>
        <p:txBody>
          <a:bodyPr>
            <a:normAutofit/>
          </a:bodyPr>
          <a:lstStyle/>
          <a:p>
            <a:pPr algn="ctr"/>
            <a:r>
              <a:rPr lang="en-US" sz="3200" dirty="0">
                <a:solidFill>
                  <a:schemeClr val="accent6">
                    <a:lumMod val="75000"/>
                  </a:schemeClr>
                </a:solidFill>
              </a:rPr>
              <a:t>Variable </a:t>
            </a:r>
            <a:r>
              <a:rPr lang="en-US" sz="3200" dirty="0" smtClean="0">
                <a:solidFill>
                  <a:schemeClr val="accent6">
                    <a:lumMod val="75000"/>
                  </a:schemeClr>
                </a:solidFill>
              </a:rPr>
              <a:t>Schedules - unpredictable</a:t>
            </a:r>
            <a:endParaRPr lang="en-US" sz="3200" dirty="0">
              <a:solidFill>
                <a:schemeClr val="accent6">
                  <a:lumMod val="75000"/>
                </a:schemeClr>
              </a:solidFill>
            </a:endParaRPr>
          </a:p>
        </p:txBody>
      </p:sp>
      <p:sp>
        <p:nvSpPr>
          <p:cNvPr id="8" name="Content Placeholder 7"/>
          <p:cNvSpPr>
            <a:spLocks noGrp="1"/>
          </p:cNvSpPr>
          <p:nvPr>
            <p:ph sz="quarter" idx="4"/>
          </p:nvPr>
        </p:nvSpPr>
        <p:spPr>
          <a:xfrm>
            <a:off x="6490252" y="2274579"/>
            <a:ext cx="5090721" cy="4084979"/>
          </a:xfrm>
        </p:spPr>
        <p:txBody>
          <a:bodyPr/>
          <a:lstStyle/>
          <a:p>
            <a:r>
              <a:rPr lang="en-US" sz="2799" b="1" dirty="0">
                <a:solidFill>
                  <a:srgbClr val="C00000"/>
                </a:solidFill>
              </a:rPr>
              <a:t>Variable Ratio </a:t>
            </a:r>
            <a:r>
              <a:rPr lang="en-US" sz="2799" b="1" dirty="0">
                <a:solidFill>
                  <a:schemeClr val="tx1"/>
                </a:solidFill>
              </a:rPr>
              <a:t>– </a:t>
            </a:r>
            <a:r>
              <a:rPr lang="en-US" sz="2799" dirty="0">
                <a:solidFill>
                  <a:schemeClr val="tx1"/>
                </a:solidFill>
              </a:rPr>
              <a:t>reinforcement after a </a:t>
            </a:r>
            <a:r>
              <a:rPr lang="en-US" sz="2799" b="1" dirty="0">
                <a:solidFill>
                  <a:schemeClr val="tx1"/>
                </a:solidFill>
              </a:rPr>
              <a:t>varying number </a:t>
            </a:r>
            <a:r>
              <a:rPr lang="en-US" sz="2799" dirty="0">
                <a:solidFill>
                  <a:schemeClr val="tx1"/>
                </a:solidFill>
              </a:rPr>
              <a:t>of responses</a:t>
            </a:r>
          </a:p>
          <a:p>
            <a:r>
              <a:rPr lang="en-US" sz="2799" b="1" dirty="0">
                <a:solidFill>
                  <a:srgbClr val="C00000"/>
                </a:solidFill>
              </a:rPr>
              <a:t>Variable Interval </a:t>
            </a:r>
            <a:r>
              <a:rPr lang="en-US" sz="2799" dirty="0">
                <a:solidFill>
                  <a:schemeClr val="tx1"/>
                </a:solidFill>
              </a:rPr>
              <a:t>– reinforcement of first response after </a:t>
            </a:r>
            <a:r>
              <a:rPr lang="en-US" sz="2799" b="1" dirty="0">
                <a:solidFill>
                  <a:schemeClr val="tx1"/>
                </a:solidFill>
              </a:rPr>
              <a:t>varying amounts of time</a:t>
            </a:r>
          </a:p>
          <a:p>
            <a:endParaRPr lang="en-US" dirty="0"/>
          </a:p>
        </p:txBody>
      </p:sp>
    </p:spTree>
    <p:extLst>
      <p:ext uri="{BB962C8B-B14F-4D97-AF65-F5344CB8AC3E}">
        <p14:creationId xmlns:p14="http://schemas.microsoft.com/office/powerpoint/2010/main" val="107368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942474"/>
          </a:xfrm>
        </p:spPr>
        <p:txBody>
          <a:bodyPr/>
          <a:lstStyle/>
          <a:p>
            <a:r>
              <a:rPr lang="en-US" b="1" dirty="0" smtClean="0">
                <a:solidFill>
                  <a:schemeClr val="accent6">
                    <a:lumMod val="75000"/>
                  </a:schemeClr>
                </a:solidFill>
              </a:rPr>
              <a:t>Punishment</a:t>
            </a:r>
            <a:endParaRPr lang="en-US" b="1" dirty="0">
              <a:solidFill>
                <a:schemeClr val="accent6">
                  <a:lumMod val="75000"/>
                </a:schemeClr>
              </a:solidFill>
            </a:endParaRPr>
          </a:p>
        </p:txBody>
      </p:sp>
      <p:sp>
        <p:nvSpPr>
          <p:cNvPr id="3" name="Content Placeholder 2"/>
          <p:cNvSpPr>
            <a:spLocks noGrp="1"/>
          </p:cNvSpPr>
          <p:nvPr>
            <p:ph idx="1"/>
          </p:nvPr>
        </p:nvSpPr>
        <p:spPr>
          <a:xfrm>
            <a:off x="1145649" y="1467853"/>
            <a:ext cx="9872871" cy="4724400"/>
          </a:xfrm>
        </p:spPr>
        <p:txBody>
          <a:bodyPr>
            <a:normAutofit/>
          </a:bodyPr>
          <a:lstStyle/>
          <a:p>
            <a:pPr>
              <a:lnSpc>
                <a:spcPct val="100000"/>
              </a:lnSpc>
              <a:spcBef>
                <a:spcPts val="0"/>
              </a:spcBef>
            </a:pPr>
            <a:r>
              <a:rPr lang="en-US" sz="2800" b="1" dirty="0" smtClean="0">
                <a:solidFill>
                  <a:srgbClr val="C00000"/>
                </a:solidFill>
              </a:rPr>
              <a:t>Punishment </a:t>
            </a:r>
            <a:r>
              <a:rPr lang="en-US" sz="2800" dirty="0" smtClean="0">
                <a:solidFill>
                  <a:schemeClr val="tx1"/>
                </a:solidFill>
              </a:rPr>
              <a:t>– </a:t>
            </a:r>
            <a:r>
              <a:rPr lang="en-US" sz="2800" b="1" i="1" dirty="0" smtClean="0">
                <a:solidFill>
                  <a:schemeClr val="tx1"/>
                </a:solidFill>
              </a:rPr>
              <a:t>decreases</a:t>
            </a:r>
            <a:r>
              <a:rPr lang="en-US" sz="2800" i="1" dirty="0" smtClean="0">
                <a:solidFill>
                  <a:schemeClr val="tx1"/>
                </a:solidFill>
              </a:rPr>
              <a:t> </a:t>
            </a:r>
            <a:r>
              <a:rPr lang="en-US" sz="2800" dirty="0" smtClean="0">
                <a:solidFill>
                  <a:schemeClr val="tx1"/>
                </a:solidFill>
              </a:rPr>
              <a:t>the behavior that it follows, usually by administering an undesirable consequence or withdrawing a desirable one</a:t>
            </a:r>
          </a:p>
          <a:p>
            <a:pPr>
              <a:lnSpc>
                <a:spcPct val="100000"/>
              </a:lnSpc>
              <a:spcBef>
                <a:spcPts val="0"/>
              </a:spcBef>
            </a:pPr>
            <a:r>
              <a:rPr lang="en-US" sz="2800" b="1" dirty="0" smtClean="0">
                <a:solidFill>
                  <a:srgbClr val="C00000"/>
                </a:solidFill>
              </a:rPr>
              <a:t>Positive Punishment </a:t>
            </a:r>
            <a:r>
              <a:rPr lang="en-US" sz="2800" dirty="0" smtClean="0">
                <a:solidFill>
                  <a:schemeClr val="tx1"/>
                </a:solidFill>
              </a:rPr>
              <a:t>–</a:t>
            </a:r>
            <a:r>
              <a:rPr lang="en-US" sz="2800" b="1" dirty="0" smtClean="0">
                <a:solidFill>
                  <a:schemeClr val="tx1"/>
                </a:solidFill>
              </a:rPr>
              <a:t> give </a:t>
            </a:r>
            <a:r>
              <a:rPr lang="en-US" sz="2800" dirty="0" smtClean="0">
                <a:solidFill>
                  <a:schemeClr val="tx1"/>
                </a:solidFill>
              </a:rPr>
              <a:t>something the subject doesn’t like in order to remove or decrease the behavior </a:t>
            </a:r>
          </a:p>
          <a:p>
            <a:pPr lvl="2">
              <a:lnSpc>
                <a:spcPct val="100000"/>
              </a:lnSpc>
              <a:spcBef>
                <a:spcPts val="0"/>
              </a:spcBef>
              <a:spcAft>
                <a:spcPts val="0"/>
              </a:spcAft>
            </a:pPr>
            <a:r>
              <a:rPr lang="en-US" sz="2600" dirty="0" smtClean="0">
                <a:solidFill>
                  <a:schemeClr val="tx1"/>
                </a:solidFill>
              </a:rPr>
              <a:t>A parking ticket; a time out for child; a detention</a:t>
            </a:r>
          </a:p>
          <a:p>
            <a:pPr lvl="2">
              <a:lnSpc>
                <a:spcPct val="100000"/>
              </a:lnSpc>
              <a:spcBef>
                <a:spcPts val="0"/>
              </a:spcBef>
              <a:spcAft>
                <a:spcPts val="0"/>
              </a:spcAft>
            </a:pPr>
            <a:endParaRPr lang="en-US" sz="2600" dirty="0" smtClean="0">
              <a:solidFill>
                <a:schemeClr val="tx1"/>
              </a:solidFill>
            </a:endParaRPr>
          </a:p>
          <a:p>
            <a:pPr marL="228600" lvl="1" indent="-228600">
              <a:lnSpc>
                <a:spcPct val="100000"/>
              </a:lnSpc>
              <a:spcBef>
                <a:spcPts val="0"/>
              </a:spcBef>
              <a:spcAft>
                <a:spcPts val="0"/>
              </a:spcAft>
            </a:pPr>
            <a:r>
              <a:rPr lang="en-US" sz="2800" b="1" dirty="0" smtClean="0">
                <a:solidFill>
                  <a:srgbClr val="C00000"/>
                </a:solidFill>
              </a:rPr>
              <a:t>Negative Punishment </a:t>
            </a:r>
            <a:r>
              <a:rPr lang="en-US" sz="2800" dirty="0" smtClean="0">
                <a:solidFill>
                  <a:schemeClr val="tx1"/>
                </a:solidFill>
              </a:rPr>
              <a:t>– </a:t>
            </a:r>
            <a:r>
              <a:rPr lang="en-US" sz="2800" b="1" dirty="0" smtClean="0">
                <a:solidFill>
                  <a:schemeClr val="tx1"/>
                </a:solidFill>
              </a:rPr>
              <a:t>remove or take away</a:t>
            </a:r>
            <a:r>
              <a:rPr lang="en-US" sz="2800" dirty="0" smtClean="0">
                <a:solidFill>
                  <a:schemeClr val="tx1"/>
                </a:solidFill>
              </a:rPr>
              <a:t> something desirable to the subject</a:t>
            </a:r>
          </a:p>
          <a:p>
            <a:pPr marL="502920" lvl="2" indent="-228600">
              <a:lnSpc>
                <a:spcPct val="100000"/>
              </a:lnSpc>
              <a:spcBef>
                <a:spcPts val="0"/>
              </a:spcBef>
              <a:spcAft>
                <a:spcPts val="0"/>
              </a:spcAft>
            </a:pPr>
            <a:r>
              <a:rPr lang="en-US" sz="2800" dirty="0" smtClean="0">
                <a:solidFill>
                  <a:schemeClr val="tx1"/>
                </a:solidFill>
              </a:rPr>
              <a:t>Ex. Take a phone away; no television; car keys </a:t>
            </a:r>
          </a:p>
          <a:p>
            <a:pPr>
              <a:lnSpc>
                <a:spcPct val="100000"/>
              </a:lnSpc>
              <a:spcBef>
                <a:spcPts val="0"/>
              </a:spcBef>
            </a:pPr>
            <a:endParaRPr lang="en-US" sz="2800" dirty="0" smtClean="0">
              <a:solidFill>
                <a:schemeClr val="tx1"/>
              </a:solidFill>
            </a:endParaRPr>
          </a:p>
          <a:p>
            <a:pPr>
              <a:lnSpc>
                <a:spcPct val="100000"/>
              </a:lnSpc>
              <a:spcBef>
                <a:spcPts val="0"/>
              </a:spcBef>
            </a:pPr>
            <a:endParaRPr lang="en-US" sz="2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2609" y="565887"/>
            <a:ext cx="858252" cy="9019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167" y="3238500"/>
            <a:ext cx="896433" cy="10233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0167" y="4991100"/>
            <a:ext cx="957178" cy="957178"/>
          </a:xfrm>
          <a:prstGeom prst="rect">
            <a:avLst/>
          </a:prstGeom>
        </p:spPr>
      </p:pic>
    </p:spTree>
    <p:extLst>
      <p:ext uri="{BB962C8B-B14F-4D97-AF65-F5344CB8AC3E}">
        <p14:creationId xmlns:p14="http://schemas.microsoft.com/office/powerpoint/2010/main" val="904827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89233" y="762000"/>
            <a:ext cx="4781725" cy="1219200"/>
          </a:xfrm>
          <a:solidFill>
            <a:schemeClr val="tx2">
              <a:lumMod val="20000"/>
              <a:lumOff val="80000"/>
            </a:schemeClr>
          </a:solidFill>
        </p:spPr>
        <p:txBody>
          <a:bodyPr>
            <a:noAutofit/>
          </a:bodyPr>
          <a:lstStyle/>
          <a:p>
            <a:r>
              <a:rPr lang="en-US" sz="2800" dirty="0">
                <a:solidFill>
                  <a:srgbClr val="FF0000"/>
                </a:solidFill>
              </a:rPr>
              <a:t>Reinforcement</a:t>
            </a:r>
            <a:r>
              <a:rPr lang="en-US" sz="2800" dirty="0"/>
              <a:t> = give something to </a:t>
            </a:r>
            <a:r>
              <a:rPr lang="en-US" sz="2800" i="1" dirty="0">
                <a:solidFill>
                  <a:srgbClr val="FF0000"/>
                </a:solidFill>
              </a:rPr>
              <a:t>increase </a:t>
            </a:r>
            <a:r>
              <a:rPr lang="en-US" sz="2800" dirty="0"/>
              <a:t>behavior	</a:t>
            </a:r>
          </a:p>
        </p:txBody>
      </p:sp>
      <p:sp>
        <p:nvSpPr>
          <p:cNvPr id="5" name="Content Placeholder 4"/>
          <p:cNvSpPr>
            <a:spLocks noGrp="1"/>
          </p:cNvSpPr>
          <p:nvPr>
            <p:ph sz="half" idx="2"/>
          </p:nvPr>
        </p:nvSpPr>
        <p:spPr>
          <a:xfrm>
            <a:off x="1025806" y="2601468"/>
            <a:ext cx="4645152" cy="3352800"/>
          </a:xfrm>
        </p:spPr>
        <p:txBody>
          <a:bodyPr>
            <a:normAutofit/>
          </a:bodyPr>
          <a:lstStyle/>
          <a:p>
            <a:r>
              <a:rPr lang="en-US" sz="2800" b="1" dirty="0">
                <a:solidFill>
                  <a:srgbClr val="C00000"/>
                </a:solidFill>
              </a:rPr>
              <a:t>Positive</a:t>
            </a:r>
            <a:r>
              <a:rPr lang="en-US" sz="2800" dirty="0">
                <a:solidFill>
                  <a:srgbClr val="C00000"/>
                </a:solidFill>
              </a:rPr>
              <a:t> </a:t>
            </a:r>
            <a:r>
              <a:rPr lang="en-US" sz="2800" dirty="0"/>
              <a:t>- </a:t>
            </a:r>
            <a:r>
              <a:rPr lang="en-US" sz="2800" dirty="0">
                <a:solidFill>
                  <a:schemeClr val="tx2"/>
                </a:solidFill>
              </a:rPr>
              <a:t>give reward, something pleasurable  </a:t>
            </a:r>
            <a:r>
              <a:rPr lang="en-US" sz="2800" dirty="0">
                <a:solidFill>
                  <a:srgbClr val="FF0000"/>
                </a:solidFill>
              </a:rPr>
              <a:t>(+)</a:t>
            </a:r>
          </a:p>
          <a:p>
            <a:r>
              <a:rPr lang="en-US" sz="2800" b="1" dirty="0">
                <a:solidFill>
                  <a:srgbClr val="C00000"/>
                </a:solidFill>
              </a:rPr>
              <a:t>Negative </a:t>
            </a:r>
            <a:r>
              <a:rPr lang="en-US" sz="2800" dirty="0"/>
              <a:t>- </a:t>
            </a:r>
            <a:r>
              <a:rPr lang="en-US" sz="2800" dirty="0">
                <a:solidFill>
                  <a:schemeClr val="tx2"/>
                </a:solidFill>
              </a:rPr>
              <a:t>removal unwanted stimulus to strengthen behavior </a:t>
            </a:r>
            <a:r>
              <a:rPr lang="en-US" sz="2800" dirty="0">
                <a:solidFill>
                  <a:srgbClr val="FF0000"/>
                </a:solidFill>
              </a:rPr>
              <a:t>(-)</a:t>
            </a:r>
            <a:endParaRPr lang="en-US" sz="2800" dirty="0"/>
          </a:p>
        </p:txBody>
      </p:sp>
      <p:sp>
        <p:nvSpPr>
          <p:cNvPr id="6" name="Text Placeholder 5"/>
          <p:cNvSpPr>
            <a:spLocks noGrp="1"/>
          </p:cNvSpPr>
          <p:nvPr>
            <p:ph type="body" sz="quarter" idx="3"/>
          </p:nvPr>
        </p:nvSpPr>
        <p:spPr>
          <a:xfrm>
            <a:off x="6480050" y="762000"/>
            <a:ext cx="4645152" cy="1219200"/>
          </a:xfrm>
          <a:solidFill>
            <a:schemeClr val="tx2">
              <a:lumMod val="20000"/>
              <a:lumOff val="80000"/>
            </a:schemeClr>
          </a:solidFill>
        </p:spPr>
        <p:txBody>
          <a:bodyPr>
            <a:normAutofit lnSpcReduction="10000"/>
          </a:bodyPr>
          <a:lstStyle/>
          <a:p>
            <a:r>
              <a:rPr lang="en-US" sz="2800" dirty="0">
                <a:solidFill>
                  <a:srgbClr val="FF0000"/>
                </a:solidFill>
              </a:rPr>
              <a:t>Punishment </a:t>
            </a:r>
            <a:r>
              <a:rPr lang="en-US" sz="2800" dirty="0"/>
              <a:t>= undesirable event to </a:t>
            </a:r>
            <a:r>
              <a:rPr lang="en-US" sz="2800" i="1" dirty="0">
                <a:solidFill>
                  <a:srgbClr val="FF0000"/>
                </a:solidFill>
              </a:rPr>
              <a:t>decrease</a:t>
            </a:r>
            <a:r>
              <a:rPr lang="en-US" sz="2800" dirty="0"/>
              <a:t> </a:t>
            </a:r>
            <a:r>
              <a:rPr lang="en-US" sz="2800" i="1" dirty="0">
                <a:solidFill>
                  <a:srgbClr val="FF0000"/>
                </a:solidFill>
              </a:rPr>
              <a:t>or stop</a:t>
            </a:r>
            <a:r>
              <a:rPr lang="en-US" sz="2800" dirty="0"/>
              <a:t> behavior</a:t>
            </a:r>
          </a:p>
        </p:txBody>
      </p:sp>
      <p:sp>
        <p:nvSpPr>
          <p:cNvPr id="7" name="Content Placeholder 6"/>
          <p:cNvSpPr>
            <a:spLocks noGrp="1"/>
          </p:cNvSpPr>
          <p:nvPr>
            <p:ph sz="quarter" idx="4"/>
          </p:nvPr>
        </p:nvSpPr>
        <p:spPr>
          <a:xfrm>
            <a:off x="6480050" y="2667000"/>
            <a:ext cx="4645152" cy="3352800"/>
          </a:xfrm>
        </p:spPr>
        <p:txBody>
          <a:bodyPr>
            <a:normAutofit/>
          </a:bodyPr>
          <a:lstStyle/>
          <a:p>
            <a:r>
              <a:rPr lang="en-US" sz="2800" b="1" dirty="0">
                <a:solidFill>
                  <a:srgbClr val="C00000"/>
                </a:solidFill>
              </a:rPr>
              <a:t>Positive</a:t>
            </a:r>
            <a:r>
              <a:rPr lang="en-US" sz="2800" dirty="0"/>
              <a:t> – </a:t>
            </a:r>
            <a:r>
              <a:rPr lang="en-US" sz="2800" dirty="0">
                <a:solidFill>
                  <a:schemeClr val="tx2"/>
                </a:solidFill>
              </a:rPr>
              <a:t>give something undesirable</a:t>
            </a:r>
            <a:r>
              <a:rPr lang="en-US" sz="2800" dirty="0"/>
              <a:t> </a:t>
            </a:r>
            <a:r>
              <a:rPr lang="en-US" sz="2800" dirty="0">
                <a:solidFill>
                  <a:srgbClr val="FF0000"/>
                </a:solidFill>
              </a:rPr>
              <a:t>(+)</a:t>
            </a:r>
          </a:p>
          <a:p>
            <a:r>
              <a:rPr lang="en-US" sz="2800" b="1" dirty="0">
                <a:solidFill>
                  <a:srgbClr val="C00000"/>
                </a:solidFill>
              </a:rPr>
              <a:t>Negative</a:t>
            </a:r>
            <a:r>
              <a:rPr lang="en-US" sz="2800" dirty="0">
                <a:solidFill>
                  <a:srgbClr val="C00000"/>
                </a:solidFill>
              </a:rPr>
              <a:t> </a:t>
            </a:r>
            <a:r>
              <a:rPr lang="en-US" sz="2800" dirty="0"/>
              <a:t>= </a:t>
            </a:r>
            <a:r>
              <a:rPr lang="en-US" sz="2800" dirty="0">
                <a:solidFill>
                  <a:schemeClr val="tx2"/>
                </a:solidFill>
              </a:rPr>
              <a:t>take </a:t>
            </a:r>
            <a:r>
              <a:rPr lang="en-US" sz="2800" dirty="0" smtClean="0">
                <a:solidFill>
                  <a:schemeClr val="tx2"/>
                </a:solidFill>
              </a:rPr>
              <a:t>away something </a:t>
            </a:r>
            <a:r>
              <a:rPr lang="en-US" sz="2800" dirty="0">
                <a:solidFill>
                  <a:schemeClr val="tx2"/>
                </a:solidFill>
              </a:rPr>
              <a:t>desirable </a:t>
            </a:r>
            <a:r>
              <a:rPr lang="en-US" sz="2800" dirty="0" smtClean="0">
                <a:solidFill>
                  <a:srgbClr val="FF0000"/>
                </a:solidFill>
              </a:rPr>
              <a:t>(-)</a:t>
            </a:r>
            <a:endParaRPr lang="en-US" sz="2800" dirty="0">
              <a:solidFill>
                <a:srgbClr val="FF0000"/>
              </a:solidFill>
            </a:endParaRPr>
          </a:p>
        </p:txBody>
      </p:sp>
      <p:sp>
        <p:nvSpPr>
          <p:cNvPr id="11" name="Down Arrow 10"/>
          <p:cNvSpPr/>
          <p:nvPr/>
        </p:nvSpPr>
        <p:spPr>
          <a:xfrm>
            <a:off x="2723418" y="2073759"/>
            <a:ext cx="484632" cy="53644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2" name="Down Arrow 11"/>
          <p:cNvSpPr/>
          <p:nvPr/>
        </p:nvSpPr>
        <p:spPr>
          <a:xfrm>
            <a:off x="8458200" y="2055876"/>
            <a:ext cx="484632" cy="53644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65692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838200"/>
          </a:xfrm>
        </p:spPr>
        <p:txBody>
          <a:bodyPr/>
          <a:lstStyle/>
          <a:p>
            <a:r>
              <a:rPr lang="en-US" b="1" dirty="0">
                <a:solidFill>
                  <a:schemeClr val="accent6">
                    <a:lumMod val="75000"/>
                  </a:schemeClr>
                </a:solidFill>
              </a:rPr>
              <a:t>Negatives of Using Punishment</a:t>
            </a:r>
          </a:p>
        </p:txBody>
      </p:sp>
      <p:sp>
        <p:nvSpPr>
          <p:cNvPr id="3" name="Content Placeholder 2"/>
          <p:cNvSpPr>
            <a:spLocks noGrp="1"/>
          </p:cNvSpPr>
          <p:nvPr>
            <p:ph idx="1"/>
          </p:nvPr>
        </p:nvSpPr>
        <p:spPr>
          <a:xfrm>
            <a:off x="1143000" y="1625600"/>
            <a:ext cx="6886941" cy="4470400"/>
          </a:xfrm>
        </p:spPr>
        <p:txBody>
          <a:bodyPr>
            <a:normAutofit/>
          </a:bodyPr>
          <a:lstStyle/>
          <a:p>
            <a:r>
              <a:rPr lang="en-US" sz="2800" dirty="0">
                <a:solidFill>
                  <a:schemeClr val="tx1"/>
                </a:solidFill>
              </a:rPr>
              <a:t>Punished behavior is </a:t>
            </a:r>
            <a:r>
              <a:rPr lang="en-US" sz="2800" dirty="0" smtClean="0">
                <a:solidFill>
                  <a:schemeClr val="tx1"/>
                </a:solidFill>
              </a:rPr>
              <a:t>just suppressed, not forgotten</a:t>
            </a:r>
            <a:endParaRPr lang="en-US" sz="2800" dirty="0">
              <a:solidFill>
                <a:schemeClr val="tx1"/>
              </a:solidFill>
            </a:endParaRPr>
          </a:p>
          <a:p>
            <a:r>
              <a:rPr lang="en-US" sz="2800" dirty="0" smtClean="0">
                <a:solidFill>
                  <a:schemeClr val="tx1"/>
                </a:solidFill>
              </a:rPr>
              <a:t>Punishment </a:t>
            </a:r>
            <a:r>
              <a:rPr lang="en-US" sz="2800" dirty="0">
                <a:solidFill>
                  <a:schemeClr val="tx1"/>
                </a:solidFill>
              </a:rPr>
              <a:t>teaches discrimination – C</a:t>
            </a:r>
            <a:r>
              <a:rPr lang="en-US" sz="2800" dirty="0" smtClean="0">
                <a:solidFill>
                  <a:schemeClr val="tx1"/>
                </a:solidFill>
              </a:rPr>
              <a:t>hild won’t </a:t>
            </a:r>
            <a:r>
              <a:rPr lang="en-US" sz="2800" dirty="0">
                <a:solidFill>
                  <a:schemeClr val="tx1"/>
                </a:solidFill>
              </a:rPr>
              <a:t>stop cussing, just learns to </a:t>
            </a:r>
            <a:r>
              <a:rPr lang="en-US" sz="2800" dirty="0" smtClean="0">
                <a:solidFill>
                  <a:schemeClr val="tx1"/>
                </a:solidFill>
              </a:rPr>
              <a:t>discriminate and </a:t>
            </a:r>
            <a:r>
              <a:rPr lang="en-US" sz="2800" dirty="0">
                <a:solidFill>
                  <a:schemeClr val="tx1"/>
                </a:solidFill>
              </a:rPr>
              <a:t>not cuss near mom</a:t>
            </a:r>
          </a:p>
          <a:p>
            <a:r>
              <a:rPr lang="en-US" sz="2800" dirty="0" smtClean="0">
                <a:solidFill>
                  <a:schemeClr val="tx1"/>
                </a:solidFill>
              </a:rPr>
              <a:t>Punishment </a:t>
            </a:r>
            <a:r>
              <a:rPr lang="en-US" sz="2800" dirty="0">
                <a:solidFill>
                  <a:schemeClr val="tx1"/>
                </a:solidFill>
              </a:rPr>
              <a:t>can teach fear </a:t>
            </a:r>
            <a:r>
              <a:rPr lang="en-US" sz="2800" dirty="0" smtClean="0">
                <a:solidFill>
                  <a:schemeClr val="tx1"/>
                </a:solidFill>
              </a:rPr>
              <a:t>– may lead to avoidance  </a:t>
            </a:r>
            <a:endParaRPr lang="en-US" sz="2800" dirty="0">
              <a:solidFill>
                <a:schemeClr val="tx1"/>
              </a:solidFill>
            </a:endParaRPr>
          </a:p>
          <a:p>
            <a:r>
              <a:rPr lang="en-US" sz="2800" dirty="0" smtClean="0">
                <a:solidFill>
                  <a:schemeClr val="tx1"/>
                </a:solidFill>
              </a:rPr>
              <a:t>Physical </a:t>
            </a:r>
            <a:r>
              <a:rPr lang="en-US" sz="2800" dirty="0">
                <a:solidFill>
                  <a:schemeClr val="tx1"/>
                </a:solidFill>
              </a:rPr>
              <a:t>punishment may </a:t>
            </a:r>
            <a:r>
              <a:rPr lang="en-US" sz="2800" dirty="0" smtClean="0">
                <a:solidFill>
                  <a:schemeClr val="tx1"/>
                </a:solidFill>
              </a:rPr>
              <a:t>increase aggression – punisher models aggressive behavior </a:t>
            </a:r>
            <a:endParaRPr lang="en-US" sz="2800" dirty="0">
              <a:solidFill>
                <a:schemeClr val="tx1"/>
              </a:solidFill>
            </a:endParaRPr>
          </a:p>
        </p:txBody>
      </p:sp>
      <p:pic>
        <p:nvPicPr>
          <p:cNvPr id="4" name="Content Placeholder 4" descr="Aggravated DocSurg: Medical Algebra -- &quot;New Math&quot; fo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9941" y="2326640"/>
            <a:ext cx="3700593" cy="2775446"/>
          </a:xfrm>
          <a:prstGeom prst="rect">
            <a:avLst/>
          </a:prstGeom>
        </p:spPr>
      </p:pic>
    </p:spTree>
    <p:extLst>
      <p:ext uri="{BB962C8B-B14F-4D97-AF65-F5344CB8AC3E}">
        <p14:creationId xmlns:p14="http://schemas.microsoft.com/office/powerpoint/2010/main" val="3864373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55739"/>
            <a:ext cx="9875520" cy="715861"/>
          </a:xfrm>
        </p:spPr>
        <p:txBody>
          <a:bodyPr>
            <a:normAutofit/>
          </a:bodyPr>
          <a:lstStyle/>
          <a:p>
            <a:r>
              <a:rPr lang="en-US" sz="3600" b="1" dirty="0" smtClean="0">
                <a:solidFill>
                  <a:schemeClr val="accent6"/>
                </a:solidFill>
              </a:rPr>
              <a:t>Cognition and Operant Conditioning</a:t>
            </a:r>
            <a:endParaRPr lang="en-US" sz="3600" b="1" dirty="0">
              <a:solidFill>
                <a:schemeClr val="accent6"/>
              </a:solidFill>
            </a:endParaRPr>
          </a:p>
        </p:txBody>
      </p:sp>
      <p:sp>
        <p:nvSpPr>
          <p:cNvPr id="6" name="Content Placeholder 5"/>
          <p:cNvSpPr>
            <a:spLocks noGrp="1"/>
          </p:cNvSpPr>
          <p:nvPr>
            <p:ph idx="1"/>
          </p:nvPr>
        </p:nvSpPr>
        <p:spPr>
          <a:xfrm>
            <a:off x="783112" y="1371600"/>
            <a:ext cx="11058368" cy="4840086"/>
          </a:xfrm>
        </p:spPr>
        <p:txBody>
          <a:bodyPr>
            <a:noAutofit/>
          </a:bodyPr>
          <a:lstStyle/>
          <a:p>
            <a:pPr>
              <a:lnSpc>
                <a:spcPct val="100000"/>
              </a:lnSpc>
              <a:spcBef>
                <a:spcPts val="0"/>
              </a:spcBef>
            </a:pPr>
            <a:r>
              <a:rPr lang="en-US" sz="2800" dirty="0">
                <a:solidFill>
                  <a:schemeClr val="tx1"/>
                </a:solidFill>
              </a:rPr>
              <a:t>Skinner discounted the importance of </a:t>
            </a:r>
            <a:r>
              <a:rPr lang="en-US" sz="2800" dirty="0" smtClean="0">
                <a:solidFill>
                  <a:schemeClr val="tx1"/>
                </a:solidFill>
              </a:rPr>
              <a:t>cognition &amp; </a:t>
            </a:r>
            <a:r>
              <a:rPr lang="en-US" sz="2800" dirty="0">
                <a:solidFill>
                  <a:schemeClr val="tx1"/>
                </a:solidFill>
              </a:rPr>
              <a:t>biological </a:t>
            </a:r>
            <a:r>
              <a:rPr lang="en-US" sz="2800" dirty="0" smtClean="0">
                <a:solidFill>
                  <a:schemeClr val="tx1"/>
                </a:solidFill>
              </a:rPr>
              <a:t>predispositions</a:t>
            </a:r>
            <a:r>
              <a:rPr lang="en-US" sz="2800" dirty="0" smtClean="0">
                <a:solidFill>
                  <a:schemeClr val="tx1"/>
                </a:solidFill>
              </a:rPr>
              <a:t>.</a:t>
            </a:r>
          </a:p>
          <a:p>
            <a:pPr>
              <a:lnSpc>
                <a:spcPct val="100000"/>
              </a:lnSpc>
              <a:spcBef>
                <a:spcPts val="0"/>
              </a:spcBef>
            </a:pPr>
            <a:r>
              <a:rPr lang="en-US" sz="2800" dirty="0" smtClean="0">
                <a:solidFill>
                  <a:schemeClr val="tx1"/>
                </a:solidFill>
              </a:rPr>
              <a:t>Through evolution, animals are biologically predisposed to easily learn behaviors related to their survival as a species. Behaviors contrary to an animal’s natural tendencies are learned slowly or not at all. </a:t>
            </a:r>
          </a:p>
          <a:p>
            <a:pPr>
              <a:lnSpc>
                <a:spcPct val="100000"/>
              </a:lnSpc>
              <a:spcBef>
                <a:spcPts val="0"/>
              </a:spcBef>
            </a:pPr>
            <a:r>
              <a:rPr lang="en-US" sz="2800" dirty="0" smtClean="0">
                <a:solidFill>
                  <a:srgbClr val="C00000"/>
                </a:solidFill>
              </a:rPr>
              <a:t>Instinctive drift </a:t>
            </a:r>
            <a:r>
              <a:rPr lang="en-US" sz="2800" dirty="0" smtClean="0">
                <a:solidFill>
                  <a:schemeClr val="tx1"/>
                </a:solidFill>
              </a:rPr>
              <a:t>– a conditioned response that drifts back toward the natural (instinctive) behavior of the organism </a:t>
            </a:r>
            <a:endParaRPr lang="en-US" sz="2800" dirty="0" smtClean="0">
              <a:solidFill>
                <a:schemeClr val="tx1"/>
              </a:solidFill>
            </a:endParaRPr>
          </a:p>
          <a:p>
            <a:pPr>
              <a:lnSpc>
                <a:spcPct val="100000"/>
              </a:lnSpc>
              <a:spcBef>
                <a:spcPts val="0"/>
              </a:spcBef>
            </a:pPr>
            <a:endParaRPr lang="en-US" sz="2800" dirty="0">
              <a:solidFill>
                <a:schemeClr val="tx1"/>
              </a:solidFill>
            </a:endParaRPr>
          </a:p>
        </p:txBody>
      </p:sp>
    </p:spTree>
    <p:extLst>
      <p:ext uri="{BB962C8B-B14F-4D97-AF65-F5344CB8AC3E}">
        <p14:creationId xmlns:p14="http://schemas.microsoft.com/office/powerpoint/2010/main" val="3296514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46760"/>
          </a:xfrm>
        </p:spPr>
        <p:txBody>
          <a:bodyPr/>
          <a:lstStyle/>
          <a:p>
            <a:r>
              <a:rPr lang="en-US" b="1" dirty="0">
                <a:solidFill>
                  <a:schemeClr val="accent6"/>
                </a:solidFill>
              </a:rPr>
              <a:t>Cognition and Operant Conditioning</a:t>
            </a:r>
            <a:endParaRPr lang="en-US" dirty="0"/>
          </a:p>
        </p:txBody>
      </p:sp>
      <p:sp>
        <p:nvSpPr>
          <p:cNvPr id="3" name="Content Placeholder 2"/>
          <p:cNvSpPr>
            <a:spLocks noGrp="1"/>
          </p:cNvSpPr>
          <p:nvPr>
            <p:ph idx="1"/>
          </p:nvPr>
        </p:nvSpPr>
        <p:spPr>
          <a:xfrm>
            <a:off x="1145649" y="1356360"/>
            <a:ext cx="9872871" cy="4632960"/>
          </a:xfrm>
        </p:spPr>
        <p:txBody>
          <a:bodyPr>
            <a:normAutofit/>
          </a:bodyPr>
          <a:lstStyle/>
          <a:p>
            <a:pPr>
              <a:lnSpc>
                <a:spcPct val="100000"/>
              </a:lnSpc>
              <a:spcBef>
                <a:spcPts val="0"/>
              </a:spcBef>
            </a:pPr>
            <a:r>
              <a:rPr lang="en-US" sz="2800" b="1" dirty="0">
                <a:solidFill>
                  <a:schemeClr val="tx1"/>
                </a:solidFill>
              </a:rPr>
              <a:t>Critics</a:t>
            </a:r>
            <a:r>
              <a:rPr lang="en-US" sz="2800" dirty="0">
                <a:solidFill>
                  <a:schemeClr val="tx1"/>
                </a:solidFill>
              </a:rPr>
              <a:t> - There is more to learning than response &amp; consequence; cognition is at work</a:t>
            </a:r>
          </a:p>
          <a:p>
            <a:pPr>
              <a:lnSpc>
                <a:spcPct val="100000"/>
              </a:lnSpc>
              <a:spcBef>
                <a:spcPts val="0"/>
              </a:spcBef>
            </a:pPr>
            <a:r>
              <a:rPr lang="en-US" sz="2800" b="1" dirty="0" smtClean="0">
                <a:solidFill>
                  <a:srgbClr val="C00000"/>
                </a:solidFill>
              </a:rPr>
              <a:t>Edward </a:t>
            </a:r>
            <a:r>
              <a:rPr lang="en-US" sz="2800" b="1" dirty="0" err="1" smtClean="0">
                <a:solidFill>
                  <a:srgbClr val="C00000"/>
                </a:solidFill>
              </a:rPr>
              <a:t>Tolman</a:t>
            </a:r>
            <a:r>
              <a:rPr lang="en-US" sz="2800" b="1" dirty="0" smtClean="0">
                <a:solidFill>
                  <a:srgbClr val="C00000"/>
                </a:solidFill>
              </a:rPr>
              <a:t> </a:t>
            </a:r>
            <a:r>
              <a:rPr lang="en-US" sz="2800" dirty="0" smtClean="0">
                <a:solidFill>
                  <a:schemeClr val="tx1"/>
                </a:solidFill>
              </a:rPr>
              <a:t>- Rats </a:t>
            </a:r>
            <a:r>
              <a:rPr lang="en-US" sz="2800" dirty="0">
                <a:solidFill>
                  <a:schemeClr val="tx1"/>
                </a:solidFill>
              </a:rPr>
              <a:t>explored maze for 10 days, then rewarded, finished as quickly as </a:t>
            </a:r>
            <a:r>
              <a:rPr lang="en-US" sz="2800" dirty="0" smtClean="0">
                <a:solidFill>
                  <a:schemeClr val="tx1"/>
                </a:solidFill>
              </a:rPr>
              <a:t>rats who received </a:t>
            </a:r>
            <a:r>
              <a:rPr lang="en-US" sz="2800" dirty="0" err="1" smtClean="0">
                <a:solidFill>
                  <a:schemeClr val="tx1"/>
                </a:solidFill>
              </a:rPr>
              <a:t>reinforcers</a:t>
            </a:r>
            <a:r>
              <a:rPr lang="en-US" sz="2800" dirty="0" smtClean="0">
                <a:solidFill>
                  <a:schemeClr val="tx1"/>
                </a:solidFill>
              </a:rPr>
              <a:t> </a:t>
            </a:r>
          </a:p>
          <a:p>
            <a:pPr>
              <a:lnSpc>
                <a:spcPct val="100000"/>
              </a:lnSpc>
              <a:spcBef>
                <a:spcPts val="0"/>
              </a:spcBef>
            </a:pPr>
            <a:r>
              <a:rPr lang="en-US" sz="2800" b="1" dirty="0">
                <a:solidFill>
                  <a:srgbClr val="C00000"/>
                </a:solidFill>
              </a:rPr>
              <a:t>Latent learning </a:t>
            </a:r>
            <a:r>
              <a:rPr lang="en-US" sz="2800" dirty="0">
                <a:solidFill>
                  <a:schemeClr val="tx1"/>
                </a:solidFill>
              </a:rPr>
              <a:t>- learning that occurs but is not apparent until there is an incentive to demonstrate it later</a:t>
            </a:r>
            <a:r>
              <a:rPr lang="en-US" sz="2800" dirty="0" smtClean="0">
                <a:solidFill>
                  <a:schemeClr val="tx1"/>
                </a:solidFill>
              </a:rPr>
              <a:t>.</a:t>
            </a:r>
          </a:p>
          <a:p>
            <a:pPr lvl="1">
              <a:lnSpc>
                <a:spcPct val="100000"/>
              </a:lnSpc>
              <a:spcBef>
                <a:spcPts val="0"/>
              </a:spcBef>
            </a:pPr>
            <a:r>
              <a:rPr lang="en-US" sz="2600" dirty="0" smtClean="0">
                <a:solidFill>
                  <a:schemeClr val="tx1"/>
                </a:solidFill>
              </a:rPr>
              <a:t>Learning can take place without the presence of a </a:t>
            </a:r>
            <a:r>
              <a:rPr lang="en-US" sz="2600" dirty="0" err="1" smtClean="0">
                <a:solidFill>
                  <a:schemeClr val="tx1"/>
                </a:solidFill>
              </a:rPr>
              <a:t>reinforcer</a:t>
            </a:r>
            <a:endParaRPr lang="en-US" sz="2600" dirty="0">
              <a:solidFill>
                <a:schemeClr val="tx1"/>
              </a:solidFill>
            </a:endParaRPr>
          </a:p>
          <a:p>
            <a:pPr>
              <a:lnSpc>
                <a:spcPct val="100000"/>
              </a:lnSpc>
              <a:spcBef>
                <a:spcPts val="0"/>
              </a:spcBef>
            </a:pPr>
            <a:r>
              <a:rPr lang="en-US" sz="2800" b="1" dirty="0" smtClean="0">
                <a:solidFill>
                  <a:srgbClr val="C00000"/>
                </a:solidFill>
              </a:rPr>
              <a:t>Cognitive </a:t>
            </a:r>
            <a:r>
              <a:rPr lang="en-US" sz="2800" b="1" dirty="0">
                <a:solidFill>
                  <a:srgbClr val="C00000"/>
                </a:solidFill>
              </a:rPr>
              <a:t>Map </a:t>
            </a:r>
            <a:r>
              <a:rPr lang="en-US" sz="2800" dirty="0">
                <a:solidFill>
                  <a:schemeClr val="tx1"/>
                </a:solidFill>
              </a:rPr>
              <a:t>- a mental representation of the layout of one’s environment.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511" y="5048691"/>
            <a:ext cx="3138927" cy="1310640"/>
          </a:xfrm>
          <a:prstGeom prst="rect">
            <a:avLst/>
          </a:prstGeom>
        </p:spPr>
      </p:pic>
    </p:spTree>
    <p:extLst>
      <p:ext uri="{BB962C8B-B14F-4D97-AF65-F5344CB8AC3E}">
        <p14:creationId xmlns:p14="http://schemas.microsoft.com/office/powerpoint/2010/main" val="1223887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82305"/>
          </a:xfrm>
        </p:spPr>
        <p:txBody>
          <a:bodyPr>
            <a:normAutofit fontScale="90000"/>
          </a:bodyPr>
          <a:lstStyle/>
          <a:p>
            <a:r>
              <a:rPr lang="en-US" b="1" dirty="0">
                <a:solidFill>
                  <a:schemeClr val="accent6"/>
                </a:solidFill>
              </a:rPr>
              <a:t>Cognition and Operant Conditioning</a:t>
            </a:r>
            <a:endParaRPr lang="en-US" dirty="0"/>
          </a:p>
        </p:txBody>
      </p:sp>
      <p:sp>
        <p:nvSpPr>
          <p:cNvPr id="3" name="Content Placeholder 2"/>
          <p:cNvSpPr>
            <a:spLocks noGrp="1"/>
          </p:cNvSpPr>
          <p:nvPr>
            <p:ph idx="1"/>
          </p:nvPr>
        </p:nvSpPr>
        <p:spPr>
          <a:xfrm>
            <a:off x="771788" y="1291905"/>
            <a:ext cx="10244084" cy="4804095"/>
          </a:xfrm>
        </p:spPr>
        <p:txBody>
          <a:bodyPr>
            <a:normAutofit/>
          </a:bodyPr>
          <a:lstStyle/>
          <a:p>
            <a:pPr>
              <a:lnSpc>
                <a:spcPct val="100000"/>
              </a:lnSpc>
              <a:spcBef>
                <a:spcPts val="0"/>
              </a:spcBef>
            </a:pPr>
            <a:r>
              <a:rPr lang="en-US" sz="2800" dirty="0">
                <a:solidFill>
                  <a:schemeClr val="tx1"/>
                </a:solidFill>
              </a:rPr>
              <a:t>More evidence: promising a </a:t>
            </a:r>
            <a:r>
              <a:rPr lang="en-US" sz="2800" dirty="0" smtClean="0">
                <a:solidFill>
                  <a:schemeClr val="tx1"/>
                </a:solidFill>
              </a:rPr>
              <a:t>reward for </a:t>
            </a:r>
            <a:r>
              <a:rPr lang="en-US" sz="2800" dirty="0">
                <a:solidFill>
                  <a:schemeClr val="tx1"/>
                </a:solidFill>
              </a:rPr>
              <a:t>a task you already enjoy </a:t>
            </a:r>
            <a:r>
              <a:rPr lang="en-US" sz="2800" dirty="0" smtClean="0">
                <a:solidFill>
                  <a:schemeClr val="tx1"/>
                </a:solidFill>
              </a:rPr>
              <a:t>may backfire</a:t>
            </a:r>
            <a:endParaRPr lang="en-US" sz="2800" dirty="0">
              <a:solidFill>
                <a:schemeClr val="tx1"/>
              </a:solidFill>
            </a:endParaRPr>
          </a:p>
          <a:p>
            <a:pPr lvl="1">
              <a:lnSpc>
                <a:spcPct val="100000"/>
              </a:lnSpc>
              <a:spcBef>
                <a:spcPts val="0"/>
              </a:spcBef>
            </a:pPr>
            <a:r>
              <a:rPr lang="en-US" sz="2600" dirty="0" smtClean="0">
                <a:solidFill>
                  <a:schemeClr val="tx1"/>
                </a:solidFill>
              </a:rPr>
              <a:t>Children </a:t>
            </a:r>
            <a:r>
              <a:rPr lang="en-US" sz="2600" dirty="0">
                <a:solidFill>
                  <a:schemeClr val="tx1"/>
                </a:solidFill>
              </a:rPr>
              <a:t>promised </a:t>
            </a:r>
            <a:r>
              <a:rPr lang="en-US" sz="2600" dirty="0" smtClean="0">
                <a:solidFill>
                  <a:schemeClr val="tx1"/>
                </a:solidFill>
              </a:rPr>
              <a:t>money for playing with </a:t>
            </a:r>
            <a:r>
              <a:rPr lang="en-US" sz="2600" dirty="0">
                <a:solidFill>
                  <a:schemeClr val="tx1"/>
                </a:solidFill>
              </a:rPr>
              <a:t>a toy later </a:t>
            </a:r>
            <a:r>
              <a:rPr lang="en-US" sz="2600" dirty="0" smtClean="0">
                <a:solidFill>
                  <a:schemeClr val="tx1"/>
                </a:solidFill>
              </a:rPr>
              <a:t>play with it </a:t>
            </a:r>
            <a:r>
              <a:rPr lang="en-US" sz="2600" dirty="0">
                <a:solidFill>
                  <a:schemeClr val="tx1"/>
                </a:solidFill>
              </a:rPr>
              <a:t>less than </a:t>
            </a:r>
            <a:r>
              <a:rPr lang="en-US" sz="2600" dirty="0" smtClean="0">
                <a:solidFill>
                  <a:schemeClr val="tx1"/>
                </a:solidFill>
              </a:rPr>
              <a:t>unpaid children</a:t>
            </a:r>
            <a:endParaRPr lang="en-US" sz="2600" dirty="0">
              <a:solidFill>
                <a:schemeClr val="tx1"/>
              </a:solidFill>
            </a:endParaRPr>
          </a:p>
          <a:p>
            <a:pPr>
              <a:lnSpc>
                <a:spcPct val="100000"/>
              </a:lnSpc>
              <a:spcBef>
                <a:spcPts val="0"/>
              </a:spcBef>
            </a:pPr>
            <a:r>
              <a:rPr lang="en-US" sz="2800" b="1" dirty="0" smtClean="0">
                <a:solidFill>
                  <a:srgbClr val="C00000"/>
                </a:solidFill>
              </a:rPr>
              <a:t>Intrinsic </a:t>
            </a:r>
            <a:r>
              <a:rPr lang="en-US" sz="2800" b="1" dirty="0">
                <a:solidFill>
                  <a:srgbClr val="C00000"/>
                </a:solidFill>
              </a:rPr>
              <a:t>Motivation </a:t>
            </a:r>
            <a:r>
              <a:rPr lang="en-US" sz="2800" dirty="0">
                <a:solidFill>
                  <a:schemeClr val="tx1"/>
                </a:solidFill>
              </a:rPr>
              <a:t>- a desire </a:t>
            </a:r>
            <a:r>
              <a:rPr lang="en-US" sz="2800" dirty="0" smtClean="0">
                <a:solidFill>
                  <a:schemeClr val="tx1"/>
                </a:solidFill>
              </a:rPr>
              <a:t>to perform </a:t>
            </a:r>
            <a:r>
              <a:rPr lang="en-US" sz="2800" dirty="0">
                <a:solidFill>
                  <a:schemeClr val="tx1"/>
                </a:solidFill>
              </a:rPr>
              <a:t>a behavior effectively for </a:t>
            </a:r>
            <a:r>
              <a:rPr lang="en-US" sz="2800" dirty="0" smtClean="0">
                <a:solidFill>
                  <a:schemeClr val="tx1"/>
                </a:solidFill>
              </a:rPr>
              <a:t>its own </a:t>
            </a:r>
            <a:r>
              <a:rPr lang="en-US" sz="2800" dirty="0">
                <a:solidFill>
                  <a:schemeClr val="tx1"/>
                </a:solidFill>
              </a:rPr>
              <a:t>sake.</a:t>
            </a:r>
          </a:p>
          <a:p>
            <a:pPr>
              <a:lnSpc>
                <a:spcPct val="100000"/>
              </a:lnSpc>
              <a:spcBef>
                <a:spcPts val="0"/>
              </a:spcBef>
            </a:pPr>
            <a:r>
              <a:rPr lang="en-US" sz="2800" b="1" dirty="0" smtClean="0">
                <a:solidFill>
                  <a:srgbClr val="C00000"/>
                </a:solidFill>
              </a:rPr>
              <a:t>Extrinsic </a:t>
            </a:r>
            <a:r>
              <a:rPr lang="en-US" sz="2800" b="1" dirty="0">
                <a:solidFill>
                  <a:srgbClr val="C00000"/>
                </a:solidFill>
              </a:rPr>
              <a:t>Motivation </a:t>
            </a:r>
            <a:r>
              <a:rPr lang="en-US" sz="2800" dirty="0">
                <a:solidFill>
                  <a:schemeClr val="tx1"/>
                </a:solidFill>
              </a:rPr>
              <a:t>- a desire </a:t>
            </a:r>
            <a:r>
              <a:rPr lang="en-US" sz="2800" dirty="0" smtClean="0">
                <a:solidFill>
                  <a:schemeClr val="tx1"/>
                </a:solidFill>
              </a:rPr>
              <a:t>to perform </a:t>
            </a:r>
            <a:r>
              <a:rPr lang="en-US" sz="2800" dirty="0">
                <a:solidFill>
                  <a:schemeClr val="tx1"/>
                </a:solidFill>
              </a:rPr>
              <a:t>a behavior to </a:t>
            </a:r>
            <a:r>
              <a:rPr lang="en-US" sz="2800" dirty="0" smtClean="0">
                <a:solidFill>
                  <a:schemeClr val="tx1"/>
                </a:solidFill>
              </a:rPr>
              <a:t>receive promised </a:t>
            </a:r>
            <a:r>
              <a:rPr lang="en-US" sz="2800" dirty="0">
                <a:solidFill>
                  <a:schemeClr val="tx1"/>
                </a:solidFill>
              </a:rPr>
              <a:t>rewards or </a:t>
            </a:r>
            <a:r>
              <a:rPr lang="en-US" sz="2800" dirty="0" smtClean="0">
                <a:solidFill>
                  <a:schemeClr val="tx1"/>
                </a:solidFill>
              </a:rPr>
              <a:t>avoid threatened </a:t>
            </a:r>
            <a:r>
              <a:rPr lang="en-US" sz="2800" dirty="0">
                <a:solidFill>
                  <a:schemeClr val="tx1"/>
                </a:solidFill>
              </a:rPr>
              <a:t>punishment.</a:t>
            </a:r>
          </a:p>
        </p:txBody>
      </p:sp>
      <p:pic>
        <p:nvPicPr>
          <p:cNvPr id="4" name="Picture 3" descr="The (Re)Ward Game Part III: Game Mechanics and the Tw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504" y="4846320"/>
            <a:ext cx="4622291" cy="1442626"/>
          </a:xfrm>
          <a:prstGeom prst="rect">
            <a:avLst/>
          </a:prstGeom>
        </p:spPr>
      </p:pic>
      <p:pic>
        <p:nvPicPr>
          <p:cNvPr id="5" name="Picture 4" descr="File:Intrinsic Vs Extrinsic Motivation.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9243" y="4343400"/>
            <a:ext cx="2810684" cy="2108013"/>
          </a:xfrm>
          <a:prstGeom prst="rect">
            <a:avLst/>
          </a:prstGeom>
        </p:spPr>
      </p:pic>
    </p:spTree>
    <p:extLst>
      <p:ext uri="{BB962C8B-B14F-4D97-AF65-F5344CB8AC3E}">
        <p14:creationId xmlns:p14="http://schemas.microsoft.com/office/powerpoint/2010/main" val="3521287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275" y="472440"/>
            <a:ext cx="10094352" cy="1356360"/>
          </a:xfrm>
        </p:spPr>
        <p:txBody>
          <a:bodyPr>
            <a:normAutofit/>
          </a:bodyPr>
          <a:lstStyle/>
          <a:p>
            <a:r>
              <a:rPr lang="en-US" sz="4000" b="1" dirty="0" smtClean="0">
                <a:solidFill>
                  <a:schemeClr val="accent6">
                    <a:lumMod val="75000"/>
                  </a:schemeClr>
                </a:solidFill>
              </a:rPr>
              <a:t>Classical Conditioning – Pavlov’s Experiment</a:t>
            </a:r>
            <a:endParaRPr lang="en-US" sz="4000" b="1" dirty="0">
              <a:solidFill>
                <a:schemeClr val="accent6">
                  <a:lumMod val="75000"/>
                </a:schemeClr>
              </a:solidFill>
            </a:endParaRPr>
          </a:p>
        </p:txBody>
      </p:sp>
      <p:sp>
        <p:nvSpPr>
          <p:cNvPr id="3" name="Content Placeholder 2"/>
          <p:cNvSpPr>
            <a:spLocks noGrp="1"/>
          </p:cNvSpPr>
          <p:nvPr>
            <p:ph idx="1"/>
          </p:nvPr>
        </p:nvSpPr>
        <p:spPr>
          <a:xfrm>
            <a:off x="1057275" y="1828800"/>
            <a:ext cx="7705725" cy="4191000"/>
          </a:xfrm>
        </p:spPr>
        <p:txBody>
          <a:bodyPr/>
          <a:lstStyle/>
          <a:p>
            <a:pPr marL="0" indent="0">
              <a:buNone/>
            </a:pPr>
            <a:r>
              <a:rPr lang="en-US" sz="2800" b="1" dirty="0">
                <a:solidFill>
                  <a:srgbClr val="C00000"/>
                </a:solidFill>
              </a:rPr>
              <a:t>Ivan Pavlov</a:t>
            </a:r>
            <a:r>
              <a:rPr lang="en-US" sz="2800" dirty="0">
                <a:solidFill>
                  <a:srgbClr val="C00000"/>
                </a:solidFill>
              </a:rPr>
              <a:t> </a:t>
            </a:r>
            <a:r>
              <a:rPr lang="en-US" sz="2800" dirty="0"/>
              <a:t>- </a:t>
            </a:r>
            <a:r>
              <a:rPr lang="en-US" sz="2800" dirty="0">
                <a:solidFill>
                  <a:schemeClr val="tx1"/>
                </a:solidFill>
              </a:rPr>
              <a:t>Russian physiologist, who in the 1900’s, discovered the principle of classical conditioning by studying the effects of digestion.</a:t>
            </a:r>
          </a:p>
          <a:p>
            <a:pPr marL="0" indent="0">
              <a:buNone/>
            </a:pPr>
            <a:r>
              <a:rPr lang="en-US" sz="2800" b="1" dirty="0">
                <a:solidFill>
                  <a:srgbClr val="C00000"/>
                </a:solidFill>
              </a:rPr>
              <a:t>Classical Conditioning</a:t>
            </a:r>
            <a:r>
              <a:rPr lang="en-US" sz="2800" dirty="0">
                <a:solidFill>
                  <a:srgbClr val="C00000"/>
                </a:solidFill>
              </a:rPr>
              <a:t> </a:t>
            </a:r>
            <a:r>
              <a:rPr lang="en-US" sz="2800" dirty="0">
                <a:solidFill>
                  <a:schemeClr val="tx1"/>
                </a:solidFill>
              </a:rPr>
              <a:t>- a type of learning in which a neutral stimulus triggers a response after being paired with another stimulus that naturally triggers that response.</a:t>
            </a:r>
            <a:endParaRPr lang="en-US" sz="2600" dirty="0">
              <a:solidFill>
                <a:schemeClr val="tx1"/>
              </a:solidFill>
            </a:endParaRPr>
          </a:p>
        </p:txBody>
      </p:sp>
      <p:pic>
        <p:nvPicPr>
          <p:cNvPr id="4" name="Picture 3" descr="Ivan Pavlov - Wikiqu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8027" y="1905000"/>
            <a:ext cx="2381250" cy="3371850"/>
          </a:xfrm>
          <a:prstGeom prst="rect">
            <a:avLst/>
          </a:prstGeom>
        </p:spPr>
      </p:pic>
    </p:spTree>
    <p:extLst>
      <p:ext uri="{BB962C8B-B14F-4D97-AF65-F5344CB8AC3E}">
        <p14:creationId xmlns:p14="http://schemas.microsoft.com/office/powerpoint/2010/main" val="402231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6"/>
          <p:cNvSpPr>
            <a:spLocks noChangeArrowheads="1"/>
          </p:cNvSpPr>
          <p:nvPr/>
        </p:nvSpPr>
        <p:spPr bwMode="auto">
          <a:xfrm>
            <a:off x="7810500" y="1612900"/>
            <a:ext cx="2971800" cy="4864100"/>
          </a:xfrm>
          <a:prstGeom prst="rect">
            <a:avLst/>
          </a:prstGeom>
          <a:solidFill>
            <a:srgbClr val="FFFF00">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4" name="Rectangle 2"/>
          <p:cNvSpPr txBox="1">
            <a:spLocks noChangeArrowheads="1"/>
          </p:cNvSpPr>
          <p:nvPr/>
        </p:nvSpPr>
        <p:spPr bwMode="auto">
          <a:xfrm>
            <a:off x="1272540" y="307643"/>
            <a:ext cx="9799320" cy="1205243"/>
          </a:xfrm>
          <a:prstGeom prst="rect">
            <a:avLst/>
          </a:prstGeom>
          <a:solidFill>
            <a:srgbClr val="CCFFCC"/>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smtClean="0">
                <a:solidFill>
                  <a:schemeClr val="tx2"/>
                </a:solidFill>
                <a:latin typeface="Calibri" panose="020F0502020204030204" pitchFamily="34" charset="0"/>
              </a:rPr>
              <a:t>Learning - </a:t>
            </a:r>
            <a:r>
              <a:rPr lang="en-US" altLang="en-US" sz="2000" dirty="0" smtClean="0">
                <a:solidFill>
                  <a:schemeClr val="tx2"/>
                </a:solidFill>
                <a:latin typeface="Calibri" panose="020F0502020204030204" pitchFamily="34" charset="0"/>
              </a:rPr>
              <a:t> </a:t>
            </a:r>
            <a:r>
              <a:rPr lang="en-US" altLang="ko-KR" sz="2800" dirty="0">
                <a:solidFill>
                  <a:schemeClr val="tx2"/>
                </a:solidFill>
                <a:latin typeface="Calibri" panose="020F0502020204030204" pitchFamily="34" charset="0"/>
                <a:ea typeface="굴림" charset="-127"/>
              </a:rPr>
              <a:t>The process by which experience or practice results in a relatively permanent change in behavior or potential behavior </a:t>
            </a:r>
            <a:endParaRPr lang="en-US" altLang="en-US" sz="2800" dirty="0">
              <a:solidFill>
                <a:schemeClr val="tx2"/>
              </a:solidFill>
              <a:latin typeface="Calibri" panose="020F0502020204030204" pitchFamily="34" charset="0"/>
            </a:endParaRPr>
          </a:p>
        </p:txBody>
      </p:sp>
      <p:sp>
        <p:nvSpPr>
          <p:cNvPr id="5125" name="Rectangle 4"/>
          <p:cNvSpPr>
            <a:spLocks noChangeArrowheads="1"/>
          </p:cNvSpPr>
          <p:nvPr/>
        </p:nvSpPr>
        <p:spPr bwMode="auto">
          <a:xfrm>
            <a:off x="1524000" y="1905000"/>
            <a:ext cx="2743200" cy="3276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t>Classical </a:t>
            </a:r>
          </a:p>
          <a:p>
            <a:pPr algn="ctr" eaLnBrk="1" hangingPunct="1"/>
            <a:r>
              <a:rPr lang="en-US" altLang="en-US" sz="3200" b="1"/>
              <a:t>Conditioning</a:t>
            </a:r>
          </a:p>
          <a:p>
            <a:pPr algn="ctr" eaLnBrk="1" hangingPunct="1"/>
            <a:r>
              <a:rPr lang="en-US" altLang="ko-KR">
                <a:ea typeface="굴림" charset="-127"/>
              </a:rPr>
              <a:t>The type of learning in which a response naturally elicited by one stimulus becomes to be elicited by a different formally neutral stimulus </a:t>
            </a:r>
            <a:endParaRPr lang="en-US" altLang="en-US"/>
          </a:p>
        </p:txBody>
      </p:sp>
      <p:sp>
        <p:nvSpPr>
          <p:cNvPr id="5126" name="Rectangle 5"/>
          <p:cNvSpPr>
            <a:spLocks noChangeArrowheads="1"/>
          </p:cNvSpPr>
          <p:nvPr/>
        </p:nvSpPr>
        <p:spPr bwMode="auto">
          <a:xfrm>
            <a:off x="4800600" y="1905000"/>
            <a:ext cx="2743200" cy="32766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t>Operant </a:t>
            </a:r>
          </a:p>
          <a:p>
            <a:pPr algn="ctr" eaLnBrk="1" hangingPunct="1"/>
            <a:r>
              <a:rPr lang="en-US" altLang="en-US" sz="3200" b="1" dirty="0"/>
              <a:t>Conditioning</a:t>
            </a:r>
          </a:p>
          <a:p>
            <a:pPr eaLnBrk="1" hangingPunct="1">
              <a:spcBef>
                <a:spcPct val="20000"/>
              </a:spcBef>
            </a:pPr>
            <a:r>
              <a:rPr lang="en-US" altLang="en-US" dirty="0"/>
              <a:t>The type of learning in which behaviors are emitted to earn rewards or avoid punishments</a:t>
            </a:r>
          </a:p>
          <a:p>
            <a:pPr eaLnBrk="1" hangingPunct="1">
              <a:spcBef>
                <a:spcPct val="20000"/>
              </a:spcBef>
              <a:buFontTx/>
              <a:buChar char="•"/>
            </a:pPr>
            <a:endParaRPr lang="en-US" altLang="en-US" dirty="0"/>
          </a:p>
        </p:txBody>
      </p:sp>
      <p:sp>
        <p:nvSpPr>
          <p:cNvPr id="5127" name="Rectangle 6"/>
          <p:cNvSpPr>
            <a:spLocks noChangeArrowheads="1"/>
          </p:cNvSpPr>
          <p:nvPr/>
        </p:nvSpPr>
        <p:spPr bwMode="auto">
          <a:xfrm>
            <a:off x="7924800" y="1905000"/>
            <a:ext cx="2743200" cy="3276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t>Social Cognitive Learning Theory</a:t>
            </a:r>
          </a:p>
          <a:p>
            <a:pPr eaLnBrk="1" hangingPunct="1">
              <a:spcBef>
                <a:spcPct val="20000"/>
              </a:spcBef>
            </a:pPr>
            <a:r>
              <a:rPr lang="en-US" altLang="en-US"/>
              <a:t>The type of learning in which behaviors are learned by observing a model</a:t>
            </a:r>
          </a:p>
          <a:p>
            <a:pPr eaLnBrk="1" hangingPunct="1">
              <a:spcBef>
                <a:spcPct val="20000"/>
              </a:spcBef>
              <a:buFontTx/>
              <a:buChar char="•"/>
            </a:pPr>
            <a:endParaRPr lang="en-US" altLang="en-US"/>
          </a:p>
        </p:txBody>
      </p:sp>
      <p:cxnSp>
        <p:nvCxnSpPr>
          <p:cNvPr id="5128" name="AutoShape 7"/>
          <p:cNvCxnSpPr>
            <a:cxnSpLocks noChangeShapeType="1"/>
            <a:stCxn id="5124" idx="2"/>
            <a:endCxn id="5125" idx="0"/>
          </p:cNvCxnSpPr>
          <p:nvPr/>
        </p:nvCxnSpPr>
        <p:spPr bwMode="auto">
          <a:xfrm rot="5400000">
            <a:off x="4337843" y="70643"/>
            <a:ext cx="392114" cy="32766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9" name="AutoShape 8"/>
          <p:cNvCxnSpPr>
            <a:cxnSpLocks noChangeShapeType="1"/>
            <a:stCxn id="5124" idx="2"/>
            <a:endCxn id="5126" idx="0"/>
          </p:cNvCxnSpPr>
          <p:nvPr/>
        </p:nvCxnSpPr>
        <p:spPr bwMode="auto">
          <a:xfrm>
            <a:off x="6172200" y="1512886"/>
            <a:ext cx="0" cy="39211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0" name="AutoShape 9"/>
          <p:cNvCxnSpPr>
            <a:cxnSpLocks noChangeShapeType="1"/>
            <a:stCxn id="5124" idx="2"/>
            <a:endCxn id="5127" idx="0"/>
          </p:cNvCxnSpPr>
          <p:nvPr/>
        </p:nvCxnSpPr>
        <p:spPr bwMode="auto">
          <a:xfrm rot="16200000" flipH="1">
            <a:off x="7538243" y="146843"/>
            <a:ext cx="392114" cy="31242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18"/>
          <p:cNvSpPr/>
          <p:nvPr/>
        </p:nvSpPr>
        <p:spPr>
          <a:xfrm>
            <a:off x="1524000" y="5181600"/>
            <a:ext cx="274320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Pavlov and Watson</a:t>
            </a:r>
          </a:p>
        </p:txBody>
      </p:sp>
      <p:sp>
        <p:nvSpPr>
          <p:cNvPr id="5132" name="Rectangle 5"/>
          <p:cNvSpPr>
            <a:spLocks noChangeArrowheads="1"/>
          </p:cNvSpPr>
          <p:nvPr/>
        </p:nvSpPr>
        <p:spPr bwMode="auto">
          <a:xfrm>
            <a:off x="4800600" y="5181600"/>
            <a:ext cx="2743200" cy="4191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a:t>B.F. Skinner</a:t>
            </a:r>
          </a:p>
        </p:txBody>
      </p:sp>
      <p:sp>
        <p:nvSpPr>
          <p:cNvPr id="5133" name="Rectangle 6"/>
          <p:cNvSpPr>
            <a:spLocks noChangeArrowheads="1"/>
          </p:cNvSpPr>
          <p:nvPr/>
        </p:nvSpPr>
        <p:spPr bwMode="auto">
          <a:xfrm>
            <a:off x="7924800" y="5181600"/>
            <a:ext cx="2743200" cy="4191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a:t>Albert Bandura</a:t>
            </a:r>
          </a:p>
        </p:txBody>
      </p:sp>
      <p:sp>
        <p:nvSpPr>
          <p:cNvPr id="22" name="Rectangle 21"/>
          <p:cNvSpPr/>
          <p:nvPr/>
        </p:nvSpPr>
        <p:spPr>
          <a:xfrm>
            <a:off x="1524000" y="5600700"/>
            <a:ext cx="274320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UCS, UCR, CS, CR</a:t>
            </a:r>
          </a:p>
        </p:txBody>
      </p:sp>
      <p:sp>
        <p:nvSpPr>
          <p:cNvPr id="5135" name="Rectangle 5"/>
          <p:cNvSpPr>
            <a:spLocks noChangeArrowheads="1"/>
          </p:cNvSpPr>
          <p:nvPr/>
        </p:nvSpPr>
        <p:spPr bwMode="auto">
          <a:xfrm>
            <a:off x="4800600" y="5573714"/>
            <a:ext cx="2743200" cy="903287"/>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a:t>Reinforcement and Punishment</a:t>
            </a:r>
          </a:p>
        </p:txBody>
      </p:sp>
      <p:sp>
        <p:nvSpPr>
          <p:cNvPr id="5136" name="Rectangle 6"/>
          <p:cNvSpPr>
            <a:spLocks noChangeArrowheads="1"/>
          </p:cNvSpPr>
          <p:nvPr/>
        </p:nvSpPr>
        <p:spPr bwMode="auto">
          <a:xfrm>
            <a:off x="7924800" y="5605464"/>
            <a:ext cx="2743200" cy="8715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a:t>Modeling and Vicarious Learning</a:t>
            </a:r>
          </a:p>
        </p:txBody>
      </p:sp>
      <p:sp>
        <p:nvSpPr>
          <p:cNvPr id="31" name="Down Arrow 30"/>
          <p:cNvSpPr/>
          <p:nvPr/>
        </p:nvSpPr>
        <p:spPr>
          <a:xfrm rot="3181046">
            <a:off x="10425684" y="1470414"/>
            <a:ext cx="484632" cy="10493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84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631" y="609600"/>
            <a:ext cx="9875520" cy="960120"/>
          </a:xfrm>
        </p:spPr>
        <p:txBody>
          <a:bodyPr/>
          <a:lstStyle/>
          <a:p>
            <a:r>
              <a:rPr lang="en-US" b="1" dirty="0" smtClean="0">
                <a:solidFill>
                  <a:schemeClr val="accent6">
                    <a:lumMod val="75000"/>
                  </a:schemeClr>
                </a:solidFill>
              </a:rPr>
              <a:t>Learning by Observation </a:t>
            </a:r>
            <a:endParaRPr lang="en-US" b="1" dirty="0">
              <a:solidFill>
                <a:schemeClr val="accent6">
                  <a:lumMod val="75000"/>
                </a:schemeClr>
              </a:solidFill>
            </a:endParaRPr>
          </a:p>
        </p:txBody>
      </p:sp>
      <p:sp>
        <p:nvSpPr>
          <p:cNvPr id="3" name="Content Placeholder 2"/>
          <p:cNvSpPr>
            <a:spLocks noGrp="1"/>
          </p:cNvSpPr>
          <p:nvPr>
            <p:ph idx="1"/>
          </p:nvPr>
        </p:nvSpPr>
        <p:spPr>
          <a:xfrm>
            <a:off x="853440" y="1569720"/>
            <a:ext cx="10162431" cy="4526280"/>
          </a:xfrm>
        </p:spPr>
        <p:txBody>
          <a:bodyPr>
            <a:normAutofit/>
          </a:bodyPr>
          <a:lstStyle/>
          <a:p>
            <a:r>
              <a:rPr lang="en-US" sz="2800" b="1" dirty="0">
                <a:solidFill>
                  <a:srgbClr val="C00000"/>
                </a:solidFill>
              </a:rPr>
              <a:t>Observational learning </a:t>
            </a:r>
            <a:r>
              <a:rPr lang="en-US" sz="2800" dirty="0" smtClean="0">
                <a:solidFill>
                  <a:schemeClr val="tx1"/>
                </a:solidFill>
              </a:rPr>
              <a:t>- learning </a:t>
            </a:r>
            <a:r>
              <a:rPr lang="en-US" sz="2800" dirty="0">
                <a:solidFill>
                  <a:schemeClr val="tx1"/>
                </a:solidFill>
              </a:rPr>
              <a:t>by observing </a:t>
            </a:r>
            <a:r>
              <a:rPr lang="en-US" sz="2800" dirty="0" smtClean="0">
                <a:solidFill>
                  <a:schemeClr val="tx1"/>
                </a:solidFill>
              </a:rPr>
              <a:t>&amp; imitating </a:t>
            </a:r>
            <a:r>
              <a:rPr lang="en-US" sz="2800" dirty="0">
                <a:solidFill>
                  <a:schemeClr val="tx1"/>
                </a:solidFill>
              </a:rPr>
              <a:t>others. Also </a:t>
            </a:r>
            <a:r>
              <a:rPr lang="en-US" sz="2800" dirty="0" smtClean="0">
                <a:solidFill>
                  <a:schemeClr val="tx1"/>
                </a:solidFill>
              </a:rPr>
              <a:t>called social </a:t>
            </a:r>
            <a:r>
              <a:rPr lang="en-US" sz="2800" dirty="0">
                <a:solidFill>
                  <a:schemeClr val="tx1"/>
                </a:solidFill>
              </a:rPr>
              <a:t>learning</a:t>
            </a:r>
            <a:r>
              <a:rPr lang="en-US" sz="2800" dirty="0" smtClean="0">
                <a:solidFill>
                  <a:schemeClr val="tx1"/>
                </a:solidFill>
              </a:rPr>
              <a:t>.</a:t>
            </a:r>
          </a:p>
          <a:p>
            <a:r>
              <a:rPr lang="en-US" sz="2800" b="1" dirty="0">
                <a:solidFill>
                  <a:srgbClr val="C00000"/>
                </a:solidFill>
              </a:rPr>
              <a:t>Modeling</a:t>
            </a:r>
            <a:r>
              <a:rPr lang="en-US" sz="2800" dirty="0">
                <a:solidFill>
                  <a:schemeClr val="tx1"/>
                </a:solidFill>
              </a:rPr>
              <a:t> - the process </a:t>
            </a:r>
            <a:r>
              <a:rPr lang="en-US" sz="2800" dirty="0" smtClean="0">
                <a:solidFill>
                  <a:schemeClr val="tx1"/>
                </a:solidFill>
              </a:rPr>
              <a:t>of observing </a:t>
            </a:r>
            <a:r>
              <a:rPr lang="en-US" sz="2800" dirty="0">
                <a:solidFill>
                  <a:schemeClr val="tx1"/>
                </a:solidFill>
              </a:rPr>
              <a:t>and imitating </a:t>
            </a:r>
            <a:r>
              <a:rPr lang="en-US" sz="2800" dirty="0" smtClean="0">
                <a:solidFill>
                  <a:schemeClr val="tx1"/>
                </a:solidFill>
              </a:rPr>
              <a:t>a specific </a:t>
            </a:r>
            <a:r>
              <a:rPr lang="en-US" sz="2800" dirty="0">
                <a:solidFill>
                  <a:schemeClr val="tx1"/>
                </a:solidFill>
              </a:rPr>
              <a:t>behavior</a:t>
            </a:r>
            <a:r>
              <a:rPr lang="en-US" sz="2800" dirty="0" smtClean="0">
                <a:solidFill>
                  <a:schemeClr val="tx1"/>
                </a:soli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760" y="3575622"/>
            <a:ext cx="3810000" cy="2540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839" y="3601528"/>
            <a:ext cx="4508391" cy="2533716"/>
          </a:xfrm>
          <a:prstGeom prst="rect">
            <a:avLst/>
          </a:prstGeom>
        </p:spPr>
      </p:pic>
    </p:spTree>
    <p:extLst>
      <p:ext uri="{BB962C8B-B14F-4D97-AF65-F5344CB8AC3E}">
        <p14:creationId xmlns:p14="http://schemas.microsoft.com/office/powerpoint/2010/main" val="2547168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609600"/>
            <a:ext cx="9982200" cy="792480"/>
          </a:xfrm>
        </p:spPr>
        <p:txBody>
          <a:bodyPr/>
          <a:lstStyle/>
          <a:p>
            <a:r>
              <a:rPr lang="en-US" b="1" dirty="0">
                <a:solidFill>
                  <a:schemeClr val="accent6">
                    <a:lumMod val="75000"/>
                  </a:schemeClr>
                </a:solidFill>
              </a:rPr>
              <a:t>Learning by Observation </a:t>
            </a:r>
            <a:endParaRPr lang="en-US" dirty="0"/>
          </a:p>
        </p:txBody>
      </p:sp>
      <p:sp>
        <p:nvSpPr>
          <p:cNvPr id="3" name="Content Placeholder 2"/>
          <p:cNvSpPr>
            <a:spLocks noGrp="1"/>
          </p:cNvSpPr>
          <p:nvPr>
            <p:ph idx="1"/>
          </p:nvPr>
        </p:nvSpPr>
        <p:spPr>
          <a:xfrm>
            <a:off x="853440" y="1402080"/>
            <a:ext cx="10162431" cy="4693920"/>
          </a:xfrm>
        </p:spPr>
        <p:txBody>
          <a:bodyPr/>
          <a:lstStyle/>
          <a:p>
            <a:r>
              <a:rPr lang="en-US" sz="2800" b="1" dirty="0">
                <a:solidFill>
                  <a:srgbClr val="C00000"/>
                </a:solidFill>
              </a:rPr>
              <a:t>Mirror neurons </a:t>
            </a:r>
            <a:r>
              <a:rPr lang="en-US" sz="2800" dirty="0">
                <a:solidFill>
                  <a:schemeClr val="tx1"/>
                </a:solidFill>
              </a:rPr>
              <a:t>- frontal lobe neurons that fire when performing certain actions or </a:t>
            </a:r>
            <a:r>
              <a:rPr lang="en-US" sz="2800" i="1" dirty="0">
                <a:solidFill>
                  <a:schemeClr val="tx1"/>
                </a:solidFill>
              </a:rPr>
              <a:t>when observing another doing so</a:t>
            </a:r>
            <a:r>
              <a:rPr lang="en-US" sz="2800" dirty="0">
                <a:solidFill>
                  <a:schemeClr val="tx1"/>
                </a:solidFill>
              </a:rPr>
              <a:t>. The brain’s mirroring of another’s action may enable imitation and empathy.</a:t>
            </a:r>
          </a:p>
          <a:p>
            <a:r>
              <a:rPr lang="en-US" sz="2800" dirty="0">
                <a:solidFill>
                  <a:schemeClr val="tx1"/>
                </a:solidFill>
              </a:rPr>
              <a:t>Our brain generates an inner simulation, enabling us to experience the other’s experience within ourselves</a:t>
            </a:r>
          </a:p>
          <a:p>
            <a:r>
              <a:rPr lang="en-US" sz="2800" b="1" i="1" dirty="0">
                <a:solidFill>
                  <a:srgbClr val="C00000"/>
                </a:solidFill>
              </a:rPr>
              <a:t>Theory of mind </a:t>
            </a:r>
            <a:r>
              <a:rPr lang="en-US" sz="2800" dirty="0">
                <a:solidFill>
                  <a:schemeClr val="tx1"/>
                </a:solidFill>
              </a:rPr>
              <a:t>– mirror neurons help children </a:t>
            </a:r>
            <a:r>
              <a:rPr lang="en-US" sz="2800" dirty="0" smtClean="0">
                <a:solidFill>
                  <a:schemeClr val="tx1"/>
                </a:solidFill>
              </a:rPr>
              <a:t>have empathy </a:t>
            </a:r>
            <a:r>
              <a:rPr lang="en-US" sz="2800" dirty="0">
                <a:solidFill>
                  <a:schemeClr val="tx1"/>
                </a:solidFill>
              </a:rPr>
              <a:t>&amp; to infer other’s </a:t>
            </a:r>
            <a:r>
              <a:rPr lang="en-US" sz="2800" dirty="0" smtClean="0">
                <a:solidFill>
                  <a:schemeClr val="tx1"/>
                </a:solidFill>
              </a:rPr>
              <a:t>mental </a:t>
            </a:r>
            <a:r>
              <a:rPr lang="en-US" sz="2800" dirty="0">
                <a:solidFill>
                  <a:schemeClr val="tx1"/>
                </a:solidFill>
              </a:rPr>
              <a:t>states</a:t>
            </a:r>
          </a:p>
        </p:txBody>
      </p:sp>
      <p:pic>
        <p:nvPicPr>
          <p:cNvPr id="4" name="Picture 4" descr="12673_MyersPsy8e_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67941" y="4209066"/>
            <a:ext cx="5902039" cy="22374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98109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Learning by Observation </a:t>
            </a:r>
            <a:endParaRPr lang="en-US" dirty="0"/>
          </a:p>
        </p:txBody>
      </p:sp>
      <p:sp>
        <p:nvSpPr>
          <p:cNvPr id="3" name="Content Placeholder 2"/>
          <p:cNvSpPr>
            <a:spLocks noGrp="1"/>
          </p:cNvSpPr>
          <p:nvPr>
            <p:ph idx="1"/>
          </p:nvPr>
        </p:nvSpPr>
        <p:spPr>
          <a:xfrm>
            <a:off x="3703320" y="1645920"/>
            <a:ext cx="7955280" cy="4328160"/>
          </a:xfrm>
        </p:spPr>
        <p:txBody>
          <a:bodyPr>
            <a:normAutofit/>
          </a:bodyPr>
          <a:lstStyle/>
          <a:p>
            <a:pPr>
              <a:lnSpc>
                <a:spcPct val="100000"/>
              </a:lnSpc>
              <a:spcBef>
                <a:spcPts val="0"/>
              </a:spcBef>
            </a:pPr>
            <a:r>
              <a:rPr lang="en-US" sz="2800" b="1" dirty="0">
                <a:solidFill>
                  <a:srgbClr val="C00000"/>
                </a:solidFill>
              </a:rPr>
              <a:t>Albert Bandura </a:t>
            </a:r>
            <a:r>
              <a:rPr lang="en-US" sz="2800" dirty="0">
                <a:solidFill>
                  <a:schemeClr val="tx1"/>
                </a:solidFill>
              </a:rPr>
              <a:t>– pioneer </a:t>
            </a:r>
            <a:r>
              <a:rPr lang="en-US" sz="2800" dirty="0" smtClean="0">
                <a:solidFill>
                  <a:schemeClr val="tx1"/>
                </a:solidFill>
              </a:rPr>
              <a:t>researcher in </a:t>
            </a:r>
            <a:r>
              <a:rPr lang="en-US" sz="2800" dirty="0">
                <a:solidFill>
                  <a:schemeClr val="tx1"/>
                </a:solidFill>
              </a:rPr>
              <a:t>observational </a:t>
            </a:r>
            <a:r>
              <a:rPr lang="en-US" sz="2800" dirty="0" smtClean="0">
                <a:solidFill>
                  <a:schemeClr val="tx1"/>
                </a:solidFill>
              </a:rPr>
              <a:t>learning</a:t>
            </a:r>
          </a:p>
          <a:p>
            <a:pPr>
              <a:lnSpc>
                <a:spcPct val="100000"/>
              </a:lnSpc>
              <a:spcBef>
                <a:spcPts val="0"/>
              </a:spcBef>
            </a:pPr>
            <a:r>
              <a:rPr lang="en-US" sz="2800" dirty="0" smtClean="0">
                <a:solidFill>
                  <a:srgbClr val="C00000"/>
                </a:solidFill>
              </a:rPr>
              <a:t>Bandura’s </a:t>
            </a:r>
            <a:r>
              <a:rPr lang="en-US" sz="2800" dirty="0">
                <a:solidFill>
                  <a:srgbClr val="C00000"/>
                </a:solidFill>
              </a:rPr>
              <a:t>Bobo Doll </a:t>
            </a:r>
            <a:r>
              <a:rPr lang="en-US" sz="2800" dirty="0" smtClean="0">
                <a:solidFill>
                  <a:srgbClr val="C00000"/>
                </a:solidFill>
              </a:rPr>
              <a:t>Experiment </a:t>
            </a:r>
            <a:r>
              <a:rPr lang="en-US" sz="2800" dirty="0" smtClean="0">
                <a:solidFill>
                  <a:schemeClr val="tx1"/>
                </a:solidFill>
              </a:rPr>
              <a:t>– We look and we learn </a:t>
            </a:r>
          </a:p>
        </p:txBody>
      </p:sp>
      <p:pic>
        <p:nvPicPr>
          <p:cNvPr id="5" name="Picture 4"/>
          <p:cNvPicPr>
            <a:picLocks noChangeAspect="1"/>
          </p:cNvPicPr>
          <p:nvPr/>
        </p:nvPicPr>
        <p:blipFill>
          <a:blip r:embed="rId2"/>
          <a:stretch>
            <a:fillRect/>
          </a:stretch>
        </p:blipFill>
        <p:spPr>
          <a:xfrm>
            <a:off x="1143000" y="1836420"/>
            <a:ext cx="2381270" cy="33946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936" y="3222804"/>
            <a:ext cx="4238048" cy="3178536"/>
          </a:xfrm>
          <a:prstGeom prst="rect">
            <a:avLst/>
          </a:prstGeom>
        </p:spPr>
      </p:pic>
    </p:spTree>
    <p:extLst>
      <p:ext uri="{BB962C8B-B14F-4D97-AF65-F5344CB8AC3E}">
        <p14:creationId xmlns:p14="http://schemas.microsoft.com/office/powerpoint/2010/main" val="3047411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46760"/>
          </a:xfrm>
        </p:spPr>
        <p:txBody>
          <a:bodyPr/>
          <a:lstStyle/>
          <a:p>
            <a:r>
              <a:rPr lang="en-US" b="1" dirty="0">
                <a:solidFill>
                  <a:schemeClr val="accent6">
                    <a:lumMod val="75000"/>
                  </a:schemeClr>
                </a:solidFill>
              </a:rPr>
              <a:t>Applications of Observational Learning</a:t>
            </a:r>
          </a:p>
        </p:txBody>
      </p:sp>
      <p:sp>
        <p:nvSpPr>
          <p:cNvPr id="3" name="Content Placeholder 2"/>
          <p:cNvSpPr>
            <a:spLocks noGrp="1"/>
          </p:cNvSpPr>
          <p:nvPr>
            <p:ph idx="1"/>
          </p:nvPr>
        </p:nvSpPr>
        <p:spPr>
          <a:xfrm>
            <a:off x="1143001" y="1508760"/>
            <a:ext cx="7528560" cy="4587240"/>
          </a:xfrm>
        </p:spPr>
        <p:txBody>
          <a:bodyPr/>
          <a:lstStyle/>
          <a:p>
            <a:pPr>
              <a:lnSpc>
                <a:spcPct val="100000"/>
              </a:lnSpc>
              <a:spcBef>
                <a:spcPts val="0"/>
              </a:spcBef>
            </a:pPr>
            <a:r>
              <a:rPr lang="en-US" sz="2800" b="1" dirty="0">
                <a:solidFill>
                  <a:srgbClr val="C00000"/>
                </a:solidFill>
              </a:rPr>
              <a:t>Antisocial effects </a:t>
            </a:r>
            <a:r>
              <a:rPr lang="en-US" sz="2800" dirty="0">
                <a:solidFill>
                  <a:schemeClr val="tx1"/>
                </a:solidFill>
              </a:rPr>
              <a:t>– </a:t>
            </a:r>
            <a:r>
              <a:rPr lang="en-US" sz="2800" dirty="0" smtClean="0">
                <a:solidFill>
                  <a:schemeClr val="tx1"/>
                </a:solidFill>
              </a:rPr>
              <a:t>Observational </a:t>
            </a:r>
            <a:r>
              <a:rPr lang="en-US" sz="2800" dirty="0">
                <a:solidFill>
                  <a:schemeClr val="tx1"/>
                </a:solidFill>
              </a:rPr>
              <a:t>learning can </a:t>
            </a:r>
            <a:r>
              <a:rPr lang="en-US" sz="2800" dirty="0" smtClean="0">
                <a:solidFill>
                  <a:schemeClr val="tx1"/>
                </a:solidFill>
              </a:rPr>
              <a:t>have negative </a:t>
            </a:r>
            <a:r>
              <a:rPr lang="en-US" sz="2800" dirty="0">
                <a:solidFill>
                  <a:schemeClr val="tx1"/>
                </a:solidFill>
              </a:rPr>
              <a:t>effects – </a:t>
            </a:r>
            <a:r>
              <a:rPr lang="en-US" sz="2800" dirty="0" smtClean="0">
                <a:solidFill>
                  <a:schemeClr val="tx1"/>
                </a:solidFill>
              </a:rPr>
              <a:t>We </a:t>
            </a:r>
            <a:r>
              <a:rPr lang="en-US" sz="2800" dirty="0">
                <a:solidFill>
                  <a:schemeClr val="tx1"/>
                </a:solidFill>
              </a:rPr>
              <a:t>can mirror antisocial behavior</a:t>
            </a:r>
            <a:endParaRPr lang="en-US" sz="2800" dirty="0" smtClean="0">
              <a:solidFill>
                <a:schemeClr val="tx1"/>
              </a:solidFill>
            </a:endParaRPr>
          </a:p>
          <a:p>
            <a:pPr>
              <a:lnSpc>
                <a:spcPct val="100000"/>
              </a:lnSpc>
              <a:spcBef>
                <a:spcPts val="0"/>
              </a:spcBef>
            </a:pPr>
            <a:r>
              <a:rPr lang="en-US" sz="2800" b="1" dirty="0" smtClean="0">
                <a:solidFill>
                  <a:srgbClr val="C00000"/>
                </a:solidFill>
              </a:rPr>
              <a:t>Prosocial </a:t>
            </a:r>
            <a:r>
              <a:rPr lang="en-US" sz="2800" b="1" dirty="0">
                <a:solidFill>
                  <a:srgbClr val="C00000"/>
                </a:solidFill>
              </a:rPr>
              <a:t>effects </a:t>
            </a:r>
            <a:r>
              <a:rPr lang="en-US" sz="2800" dirty="0" smtClean="0">
                <a:solidFill>
                  <a:schemeClr val="tx1"/>
                </a:solidFill>
              </a:rPr>
              <a:t>– Positive, constructive</a:t>
            </a:r>
            <a:r>
              <a:rPr lang="en-US" sz="2800" dirty="0">
                <a:solidFill>
                  <a:schemeClr val="tx1"/>
                </a:solidFill>
              </a:rPr>
              <a:t>, </a:t>
            </a:r>
            <a:r>
              <a:rPr lang="en-US" sz="2800" dirty="0" smtClean="0">
                <a:solidFill>
                  <a:schemeClr val="tx1"/>
                </a:solidFill>
              </a:rPr>
              <a:t>helpful behavior can be modeled </a:t>
            </a:r>
            <a:r>
              <a:rPr lang="en-US" sz="2800" dirty="0">
                <a:solidFill>
                  <a:schemeClr val="tx1"/>
                </a:solidFill>
              </a:rPr>
              <a:t>by </a:t>
            </a:r>
            <a:r>
              <a:rPr lang="en-US" sz="2800" dirty="0" smtClean="0">
                <a:solidFill>
                  <a:schemeClr val="tx1"/>
                </a:solidFill>
              </a:rPr>
              <a:t>others</a:t>
            </a:r>
          </a:p>
          <a:p>
            <a:pPr>
              <a:lnSpc>
                <a:spcPct val="100000"/>
              </a:lnSpc>
              <a:spcBef>
                <a:spcPts val="0"/>
              </a:spcBef>
            </a:pPr>
            <a:r>
              <a:rPr lang="en-US" sz="2800" dirty="0" smtClean="0">
                <a:solidFill>
                  <a:schemeClr val="tx1"/>
                </a:solidFill>
              </a:rPr>
              <a:t>We </a:t>
            </a:r>
            <a:r>
              <a:rPr lang="en-US" sz="2800" dirty="0">
                <a:solidFill>
                  <a:schemeClr val="tx1"/>
                </a:solidFill>
              </a:rPr>
              <a:t>are especially likely to imitate people we perceive </a:t>
            </a:r>
            <a:r>
              <a:rPr lang="en-US" sz="2800" dirty="0" smtClean="0">
                <a:solidFill>
                  <a:schemeClr val="tx1"/>
                </a:solidFill>
              </a:rPr>
              <a:t>as </a:t>
            </a:r>
            <a:r>
              <a:rPr lang="en-US" sz="2800" dirty="0">
                <a:solidFill>
                  <a:schemeClr val="tx1"/>
                </a:solidFill>
              </a:rPr>
              <a:t>similar to ourselves, as successful, or as </a:t>
            </a:r>
            <a:r>
              <a:rPr lang="en-US" sz="2800" dirty="0" smtClean="0">
                <a:solidFill>
                  <a:schemeClr val="tx1"/>
                </a:solidFill>
              </a:rPr>
              <a:t>admirable</a:t>
            </a:r>
          </a:p>
          <a:p>
            <a:pPr lvl="1">
              <a:lnSpc>
                <a:spcPct val="100000"/>
              </a:lnSpc>
              <a:spcBef>
                <a:spcPts val="0"/>
              </a:spcBef>
            </a:pPr>
            <a:r>
              <a:rPr lang="en-US" sz="2600" dirty="0">
                <a:solidFill>
                  <a:schemeClr val="tx1"/>
                </a:solidFill>
              </a:rPr>
              <a:t>Parents are powerful models</a:t>
            </a:r>
          </a:p>
          <a:p>
            <a:pPr lvl="1">
              <a:lnSpc>
                <a:spcPct val="100000"/>
              </a:lnSpc>
              <a:spcBef>
                <a:spcPts val="0"/>
              </a:spcBef>
            </a:pPr>
            <a:endParaRPr lang="en-US" sz="2600" dirty="0">
              <a:solidFill>
                <a:schemeClr val="tx1"/>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721" y="2400300"/>
            <a:ext cx="2804160" cy="2804160"/>
          </a:xfrm>
          <a:prstGeom prst="rect">
            <a:avLst/>
          </a:prstGeom>
        </p:spPr>
      </p:pic>
    </p:spTree>
    <p:extLst>
      <p:ext uri="{BB962C8B-B14F-4D97-AF65-F5344CB8AC3E}">
        <p14:creationId xmlns:p14="http://schemas.microsoft.com/office/powerpoint/2010/main" val="2935937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9620" y="1241187"/>
            <a:ext cx="2628900" cy="2987387"/>
          </a:xfrm>
          <a:prstGeom prst="rect">
            <a:avLst/>
          </a:prstGeom>
        </p:spPr>
      </p:pic>
      <p:sp>
        <p:nvSpPr>
          <p:cNvPr id="2" name="Title 1"/>
          <p:cNvSpPr>
            <a:spLocks noGrp="1"/>
          </p:cNvSpPr>
          <p:nvPr>
            <p:ph type="title"/>
          </p:nvPr>
        </p:nvSpPr>
        <p:spPr>
          <a:xfrm>
            <a:off x="1143000" y="609600"/>
            <a:ext cx="9875520" cy="777240"/>
          </a:xfrm>
        </p:spPr>
        <p:txBody>
          <a:bodyPr/>
          <a:lstStyle/>
          <a:p>
            <a:r>
              <a:rPr lang="en-US" b="1" dirty="0" smtClean="0">
                <a:solidFill>
                  <a:schemeClr val="accent6">
                    <a:lumMod val="75000"/>
                  </a:schemeClr>
                </a:solidFill>
              </a:rPr>
              <a:t>Television and Observational Learning</a:t>
            </a:r>
            <a:endParaRPr lang="en-US" b="1" dirty="0">
              <a:solidFill>
                <a:schemeClr val="accent6">
                  <a:lumMod val="75000"/>
                </a:schemeClr>
              </a:solidFill>
            </a:endParaRPr>
          </a:p>
        </p:txBody>
      </p:sp>
      <p:sp>
        <p:nvSpPr>
          <p:cNvPr id="3" name="Content Placeholder 2"/>
          <p:cNvSpPr>
            <a:spLocks noGrp="1"/>
          </p:cNvSpPr>
          <p:nvPr>
            <p:ph idx="1"/>
          </p:nvPr>
        </p:nvSpPr>
        <p:spPr>
          <a:xfrm>
            <a:off x="1143001" y="1493520"/>
            <a:ext cx="5867400" cy="4556760"/>
          </a:xfrm>
        </p:spPr>
        <p:txBody>
          <a:bodyPr>
            <a:normAutofit/>
          </a:bodyPr>
          <a:lstStyle/>
          <a:p>
            <a:r>
              <a:rPr lang="en-US" sz="2800" dirty="0" smtClean="0">
                <a:solidFill>
                  <a:schemeClr val="tx1"/>
                </a:solidFill>
              </a:rPr>
              <a:t>Correlational </a:t>
            </a:r>
            <a:r>
              <a:rPr lang="en-US" sz="2800" dirty="0">
                <a:solidFill>
                  <a:schemeClr val="tx1"/>
                </a:solidFill>
              </a:rPr>
              <a:t>evidence shows </a:t>
            </a:r>
            <a:r>
              <a:rPr lang="en-US" sz="2800" dirty="0" smtClean="0">
                <a:solidFill>
                  <a:schemeClr val="tx1"/>
                </a:solidFill>
              </a:rPr>
              <a:t>that observing </a:t>
            </a:r>
            <a:r>
              <a:rPr lang="en-US" sz="2800" dirty="0">
                <a:solidFill>
                  <a:schemeClr val="tx1"/>
                </a:solidFill>
              </a:rPr>
              <a:t>violence is </a:t>
            </a:r>
            <a:r>
              <a:rPr lang="en-US" sz="2800" dirty="0" smtClean="0">
                <a:solidFill>
                  <a:schemeClr val="tx1"/>
                </a:solidFill>
              </a:rPr>
              <a:t>associated with </a:t>
            </a:r>
            <a:r>
              <a:rPr lang="en-US" sz="2800" dirty="0">
                <a:solidFill>
                  <a:schemeClr val="tx1"/>
                </a:solidFill>
              </a:rPr>
              <a:t>violent behavior.</a:t>
            </a:r>
          </a:p>
          <a:p>
            <a:r>
              <a:rPr lang="en-US" sz="2800" dirty="0" smtClean="0">
                <a:solidFill>
                  <a:schemeClr val="tx1"/>
                </a:solidFill>
              </a:rPr>
              <a:t>BUT </a:t>
            </a:r>
            <a:r>
              <a:rPr lang="en-US" sz="2800" dirty="0">
                <a:solidFill>
                  <a:schemeClr val="tx1"/>
                </a:solidFill>
              </a:rPr>
              <a:t>correlation is not </a:t>
            </a:r>
            <a:r>
              <a:rPr lang="en-US" sz="2800" dirty="0" smtClean="0">
                <a:solidFill>
                  <a:schemeClr val="tx1"/>
                </a:solidFill>
              </a:rPr>
              <a:t>causation </a:t>
            </a:r>
            <a:endParaRPr lang="en-US" sz="2800" dirty="0">
              <a:solidFill>
                <a:schemeClr val="tx1"/>
              </a:solidFill>
            </a:endParaRPr>
          </a:p>
          <a:p>
            <a:r>
              <a:rPr lang="en-US" sz="2800" dirty="0" smtClean="0">
                <a:solidFill>
                  <a:schemeClr val="tx1"/>
                </a:solidFill>
              </a:rPr>
              <a:t>Experimental evidence also shows </a:t>
            </a:r>
            <a:r>
              <a:rPr lang="en-US" sz="2800" dirty="0">
                <a:solidFill>
                  <a:schemeClr val="tx1"/>
                </a:solidFill>
              </a:rPr>
              <a:t>that viewers of </a:t>
            </a:r>
            <a:r>
              <a:rPr lang="en-US" sz="2800" dirty="0" smtClean="0">
                <a:solidFill>
                  <a:schemeClr val="tx1"/>
                </a:solidFill>
              </a:rPr>
              <a:t>media violence can experience </a:t>
            </a:r>
            <a:r>
              <a:rPr lang="en-US" sz="2800" i="1" dirty="0">
                <a:solidFill>
                  <a:srgbClr val="C00000"/>
                </a:solidFill>
              </a:rPr>
              <a:t>desensitization </a:t>
            </a:r>
            <a:r>
              <a:rPr lang="en-US" sz="2800" i="1" dirty="0" smtClean="0">
                <a:solidFill>
                  <a:schemeClr val="tx1"/>
                </a:solidFill>
              </a:rPr>
              <a:t>– </a:t>
            </a:r>
            <a:r>
              <a:rPr lang="en-US" sz="2800" dirty="0" smtClean="0">
                <a:solidFill>
                  <a:schemeClr val="tx1"/>
                </a:solidFill>
              </a:rPr>
              <a:t>a </a:t>
            </a:r>
            <a:r>
              <a:rPr lang="en-US" sz="2800" dirty="0">
                <a:solidFill>
                  <a:schemeClr val="tx1"/>
                </a:solidFill>
              </a:rPr>
              <a:t>reduction </a:t>
            </a:r>
            <a:r>
              <a:rPr lang="en-US" sz="2800" dirty="0" smtClean="0">
                <a:solidFill>
                  <a:schemeClr val="tx1"/>
                </a:solidFill>
              </a:rPr>
              <a:t>in emotional </a:t>
            </a:r>
            <a:r>
              <a:rPr lang="en-US" sz="2800" dirty="0">
                <a:solidFill>
                  <a:schemeClr val="tx1"/>
                </a:solidFill>
              </a:rPr>
              <a:t>arousal and </a:t>
            </a:r>
            <a:r>
              <a:rPr lang="en-US" sz="2800" dirty="0" smtClean="0">
                <a:solidFill>
                  <a:schemeClr val="tx1"/>
                </a:solidFill>
              </a:rPr>
              <a:t>distress when observing violent acts</a:t>
            </a:r>
            <a:r>
              <a:rPr lang="en-US" sz="2800" dirty="0" smtClean="0">
                <a:solidFill>
                  <a:srgbClr val="C00000"/>
                </a:solidFill>
              </a:rPr>
              <a:t>.</a:t>
            </a:r>
            <a:endParaRPr lang="en-US" sz="2800" dirty="0">
              <a:solidFill>
                <a:srgbClr val="C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8081" y="4113400"/>
            <a:ext cx="3745231" cy="2408447"/>
          </a:xfrm>
          <a:prstGeom prst="rect">
            <a:avLst/>
          </a:prstGeom>
        </p:spPr>
      </p:pic>
    </p:spTree>
    <p:extLst>
      <p:ext uri="{BB962C8B-B14F-4D97-AF65-F5344CB8AC3E}">
        <p14:creationId xmlns:p14="http://schemas.microsoft.com/office/powerpoint/2010/main" val="108325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57249"/>
            <a:ext cx="9875520" cy="1133475"/>
          </a:xfrm>
        </p:spPr>
        <p:txBody>
          <a:bodyPr>
            <a:normAutofit fontScale="90000"/>
          </a:bodyPr>
          <a:lstStyle/>
          <a:p>
            <a:r>
              <a:rPr lang="en-US" b="1" dirty="0">
                <a:solidFill>
                  <a:schemeClr val="accent6">
                    <a:lumMod val="75000"/>
                  </a:schemeClr>
                </a:solidFill>
              </a:rPr>
              <a:t>Before conditioning:</a:t>
            </a:r>
            <a:r>
              <a:rPr lang="en-US" sz="2000" dirty="0">
                <a:solidFill>
                  <a:schemeClr val="accent6">
                    <a:lumMod val="75000"/>
                  </a:schemeClr>
                </a:solidFill>
              </a:rPr>
              <a:t/>
            </a:r>
            <a:br>
              <a:rPr lang="en-US" sz="2000" dirty="0">
                <a:solidFill>
                  <a:schemeClr val="accent6">
                    <a:lumMod val="75000"/>
                  </a:schemeClr>
                </a:solidFill>
              </a:rPr>
            </a:br>
            <a:endParaRPr lang="en-US" dirty="0">
              <a:solidFill>
                <a:schemeClr val="accent6">
                  <a:lumMod val="75000"/>
                </a:schemeClr>
              </a:solidFill>
            </a:endParaRPr>
          </a:p>
        </p:txBody>
      </p:sp>
      <p:sp>
        <p:nvSpPr>
          <p:cNvPr id="3" name="Content Placeholder 2"/>
          <p:cNvSpPr>
            <a:spLocks noGrp="1"/>
          </p:cNvSpPr>
          <p:nvPr>
            <p:ph idx="1"/>
          </p:nvPr>
        </p:nvSpPr>
        <p:spPr>
          <a:xfrm>
            <a:off x="874394" y="1764029"/>
            <a:ext cx="7536182" cy="4324350"/>
          </a:xfrm>
        </p:spPr>
        <p:txBody>
          <a:bodyPr/>
          <a:lstStyle/>
          <a:p>
            <a:pPr lvl="1">
              <a:buFont typeface="Arial" panose="020B0604020202020204" pitchFamily="34" charset="0"/>
              <a:buChar char="•"/>
            </a:pPr>
            <a:r>
              <a:rPr lang="en-US" sz="2800" b="1" dirty="0">
                <a:solidFill>
                  <a:srgbClr val="C00000"/>
                </a:solidFill>
              </a:rPr>
              <a:t>Neutral Stimulus</a:t>
            </a:r>
            <a:r>
              <a:rPr lang="en-US" sz="2800" dirty="0">
                <a:solidFill>
                  <a:srgbClr val="C00000"/>
                </a:solidFill>
              </a:rPr>
              <a:t>: </a:t>
            </a:r>
            <a:r>
              <a:rPr lang="en-US" sz="2800" dirty="0">
                <a:solidFill>
                  <a:schemeClr val="tx1"/>
                </a:solidFill>
              </a:rPr>
              <a:t>(tuning fork) Nothing to do with the response to food</a:t>
            </a:r>
          </a:p>
          <a:p>
            <a:pPr lvl="1">
              <a:buFont typeface="Arial" panose="020B0604020202020204" pitchFamily="34" charset="0"/>
              <a:buChar char="•"/>
            </a:pPr>
            <a:r>
              <a:rPr lang="en-US" sz="2800" b="1" dirty="0">
                <a:solidFill>
                  <a:srgbClr val="C00000"/>
                </a:solidFill>
              </a:rPr>
              <a:t>Unconditioned Stimulus:</a:t>
            </a:r>
            <a:r>
              <a:rPr lang="en-US" sz="2800" dirty="0">
                <a:solidFill>
                  <a:srgbClr val="C00000"/>
                </a:solidFill>
              </a:rPr>
              <a:t> </a:t>
            </a:r>
            <a:r>
              <a:rPr lang="en-US" sz="2800" dirty="0">
                <a:solidFill>
                  <a:schemeClr val="tx1"/>
                </a:solidFill>
              </a:rPr>
              <a:t>(food) A stimulus that naturally and automatically triggers an unconditioned response.</a:t>
            </a:r>
          </a:p>
          <a:p>
            <a:pPr marL="515938" indent="-234950"/>
            <a:r>
              <a:rPr lang="en-US" sz="2800" b="1" dirty="0">
                <a:solidFill>
                  <a:srgbClr val="C00000"/>
                </a:solidFill>
              </a:rPr>
              <a:t>Unconditioned Response</a:t>
            </a:r>
            <a:r>
              <a:rPr lang="en-US" sz="2800" dirty="0">
                <a:solidFill>
                  <a:srgbClr val="C00000"/>
                </a:solidFill>
              </a:rPr>
              <a:t>: </a:t>
            </a:r>
            <a:r>
              <a:rPr lang="en-US" sz="2800" dirty="0">
                <a:solidFill>
                  <a:schemeClr val="tx1"/>
                </a:solidFill>
              </a:rPr>
              <a:t>(salivation) The unlearned, automatic response to an unconditioned stimulus.</a:t>
            </a:r>
          </a:p>
          <a:p>
            <a:endParaRPr lang="en-US" dirty="0"/>
          </a:p>
        </p:txBody>
      </p:sp>
      <p:pic>
        <p:nvPicPr>
          <p:cNvPr id="4" name="Picture 3" descr="Another fear barrage hits America: thermite is bad fo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6775" y="2133600"/>
            <a:ext cx="2799842" cy="2665051"/>
          </a:xfrm>
          <a:prstGeom prst="rect">
            <a:avLst/>
          </a:prstGeom>
        </p:spPr>
      </p:pic>
    </p:spTree>
    <p:extLst>
      <p:ext uri="{BB962C8B-B14F-4D97-AF65-F5344CB8AC3E}">
        <p14:creationId xmlns:p14="http://schemas.microsoft.com/office/powerpoint/2010/main" val="90500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9906002" cy="990600"/>
          </a:xfrm>
        </p:spPr>
        <p:txBody>
          <a:bodyPr>
            <a:normAutofit fontScale="90000"/>
          </a:bodyPr>
          <a:lstStyle/>
          <a:p>
            <a:r>
              <a:rPr lang="en-US" b="1" dirty="0" smtClean="0"/>
              <a:t/>
            </a:r>
            <a:br>
              <a:rPr lang="en-US" b="1" dirty="0" smtClean="0"/>
            </a:br>
            <a:r>
              <a:rPr lang="en-US" sz="4000" b="1" dirty="0" smtClean="0">
                <a:solidFill>
                  <a:schemeClr val="accent6">
                    <a:lumMod val="75000"/>
                  </a:schemeClr>
                </a:solidFill>
              </a:rPr>
              <a:t>Once </a:t>
            </a:r>
            <a:r>
              <a:rPr lang="en-US" sz="4000" b="1" dirty="0">
                <a:solidFill>
                  <a:schemeClr val="accent6">
                    <a:lumMod val="75000"/>
                  </a:schemeClr>
                </a:solidFill>
              </a:rPr>
              <a:t>conditioning is complete</a:t>
            </a:r>
            <a:r>
              <a:rPr lang="en-US" sz="4000" dirty="0">
                <a:solidFill>
                  <a:schemeClr val="accent6">
                    <a:lumMod val="75000"/>
                  </a:schemeClr>
                </a:solidFill>
              </a:rPr>
              <a:t>:</a:t>
            </a:r>
            <a:br>
              <a:rPr lang="en-US" sz="4000" dirty="0">
                <a:solidFill>
                  <a:schemeClr val="accent6">
                    <a:lumMod val="75000"/>
                  </a:schemeClr>
                </a:solidFill>
              </a:rPr>
            </a:br>
            <a:endParaRPr lang="en-US" sz="4000" dirty="0">
              <a:solidFill>
                <a:schemeClr val="accent6">
                  <a:lumMod val="75000"/>
                </a:schemeClr>
              </a:solidFill>
            </a:endParaRPr>
          </a:p>
        </p:txBody>
      </p:sp>
      <p:sp>
        <p:nvSpPr>
          <p:cNvPr id="3" name="Content Placeholder 2"/>
          <p:cNvSpPr>
            <a:spLocks noGrp="1"/>
          </p:cNvSpPr>
          <p:nvPr>
            <p:ph idx="1"/>
          </p:nvPr>
        </p:nvSpPr>
        <p:spPr>
          <a:xfrm>
            <a:off x="1009650" y="1828800"/>
            <a:ext cx="9872871" cy="4038600"/>
          </a:xfrm>
        </p:spPr>
        <p:txBody>
          <a:bodyPr>
            <a:normAutofit/>
          </a:bodyPr>
          <a:lstStyle/>
          <a:p>
            <a:r>
              <a:rPr lang="en-US" sz="2800" b="1" dirty="0">
                <a:solidFill>
                  <a:srgbClr val="C00000"/>
                </a:solidFill>
              </a:rPr>
              <a:t>Conditioned Stimulus</a:t>
            </a:r>
            <a:r>
              <a:rPr lang="en-US" sz="2800" dirty="0">
                <a:solidFill>
                  <a:srgbClr val="C00000"/>
                </a:solidFill>
              </a:rPr>
              <a:t>: </a:t>
            </a:r>
            <a:r>
              <a:rPr lang="en-US" sz="2800" dirty="0">
                <a:solidFill>
                  <a:schemeClr val="tx1"/>
                </a:solidFill>
              </a:rPr>
              <a:t>(tuning fork) A once neutral event that has come to elicit a given response.</a:t>
            </a:r>
          </a:p>
          <a:p>
            <a:r>
              <a:rPr lang="en-US" sz="2800" b="1" dirty="0">
                <a:solidFill>
                  <a:srgbClr val="C00000"/>
                </a:solidFill>
              </a:rPr>
              <a:t>Conditioned Response</a:t>
            </a:r>
            <a:r>
              <a:rPr lang="en-US" sz="2800" dirty="0">
                <a:solidFill>
                  <a:srgbClr val="C00000"/>
                </a:solidFill>
              </a:rPr>
              <a:t>: </a:t>
            </a:r>
            <a:r>
              <a:rPr lang="en-US" sz="2800" dirty="0">
                <a:solidFill>
                  <a:schemeClr val="tx1"/>
                </a:solidFill>
              </a:rPr>
              <a:t>(salivation) Learned response to a previously neutral conditioned stimulus.</a:t>
            </a:r>
          </a:p>
          <a:p>
            <a:r>
              <a:rPr lang="en-US" sz="2800" b="1" dirty="0" smtClean="0">
                <a:solidFill>
                  <a:srgbClr val="C00000"/>
                </a:solidFill>
              </a:rPr>
              <a:t>Note</a:t>
            </a:r>
            <a:r>
              <a:rPr lang="en-US" sz="2800" dirty="0" smtClean="0">
                <a:solidFill>
                  <a:schemeClr val="tx1"/>
                </a:solidFill>
              </a:rPr>
              <a:t> </a:t>
            </a:r>
            <a:r>
              <a:rPr lang="en-US" sz="2800" dirty="0">
                <a:solidFill>
                  <a:schemeClr val="tx1"/>
                </a:solidFill>
              </a:rPr>
              <a:t>- Conditioning is most reliable and effective when the conditioned stimulus was presented about a half second before unconditioned stimulus. </a:t>
            </a:r>
          </a:p>
          <a:p>
            <a:endParaRPr lang="en-US" sz="2800" dirty="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346000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6">
                    <a:lumMod val="75000"/>
                  </a:schemeClr>
                </a:solidFill>
              </a:rPr>
              <a:t>General Principles of Classical Conditioning</a:t>
            </a:r>
            <a:endParaRPr lang="en-US" sz="3600" b="1" dirty="0">
              <a:solidFill>
                <a:schemeClr val="accent6">
                  <a:lumMod val="75000"/>
                </a:schemeClr>
              </a:solidFill>
            </a:endParaRPr>
          </a:p>
        </p:txBody>
      </p:sp>
      <p:sp>
        <p:nvSpPr>
          <p:cNvPr id="3" name="Content Placeholder 2"/>
          <p:cNvSpPr>
            <a:spLocks noGrp="1"/>
          </p:cNvSpPr>
          <p:nvPr>
            <p:ph idx="1"/>
          </p:nvPr>
        </p:nvSpPr>
        <p:spPr>
          <a:xfrm>
            <a:off x="885825" y="1965960"/>
            <a:ext cx="9610726" cy="4130040"/>
          </a:xfrm>
        </p:spPr>
        <p:txBody>
          <a:bodyPr/>
          <a:lstStyle/>
          <a:p>
            <a:pPr lvl="1">
              <a:lnSpc>
                <a:spcPct val="100000"/>
              </a:lnSpc>
              <a:buFont typeface="Arial" panose="020B0604020202020204" pitchFamily="34" charset="0"/>
              <a:buChar char="•"/>
            </a:pPr>
            <a:r>
              <a:rPr lang="en-US" sz="2800" b="1" dirty="0">
                <a:solidFill>
                  <a:srgbClr val="C00000"/>
                </a:solidFill>
              </a:rPr>
              <a:t>Generalization</a:t>
            </a:r>
            <a:r>
              <a:rPr lang="en-US" sz="2800" dirty="0">
                <a:solidFill>
                  <a:srgbClr val="C00000"/>
                </a:solidFill>
              </a:rPr>
              <a:t>: </a:t>
            </a:r>
            <a:r>
              <a:rPr lang="en-US" sz="2800" dirty="0">
                <a:solidFill>
                  <a:schemeClr val="tx1"/>
                </a:solidFill>
              </a:rPr>
              <a:t>The tendency, once a response has been conditioned, for stimuli similar to conditioned stimulus to elicit similar responses (ex. circles &amp; ovals) </a:t>
            </a:r>
          </a:p>
          <a:p>
            <a:pPr lvl="1">
              <a:lnSpc>
                <a:spcPct val="100000"/>
              </a:lnSpc>
              <a:buFont typeface="Arial" panose="020B0604020202020204" pitchFamily="34" charset="0"/>
              <a:buChar char="•"/>
            </a:pPr>
            <a:r>
              <a:rPr lang="en-US" sz="2800" b="1" dirty="0">
                <a:solidFill>
                  <a:srgbClr val="C00000"/>
                </a:solidFill>
              </a:rPr>
              <a:t>Discrimination: </a:t>
            </a:r>
            <a:r>
              <a:rPr lang="en-US" sz="2800" dirty="0">
                <a:solidFill>
                  <a:schemeClr val="tx1"/>
                </a:solidFill>
              </a:rPr>
              <a:t>The ability to distinguish between a conditioned stimulus and similar stimuli that do not signal an unconditioned response. (ex. circle vs. oval)</a:t>
            </a:r>
            <a:endParaRPr lang="en-US" dirty="0">
              <a:solidFill>
                <a:schemeClr val="tx1"/>
              </a:solidFill>
            </a:endParaRPr>
          </a:p>
        </p:txBody>
      </p:sp>
    </p:spTree>
    <p:extLst>
      <p:ext uri="{BB962C8B-B14F-4D97-AF65-F5344CB8AC3E}">
        <p14:creationId xmlns:p14="http://schemas.microsoft.com/office/powerpoint/2010/main" val="340881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6">
                    <a:lumMod val="75000"/>
                  </a:schemeClr>
                </a:solidFill>
              </a:rPr>
              <a:t>General Principles of Classical Conditioning</a:t>
            </a:r>
            <a:endParaRPr lang="en-US" sz="3600" dirty="0">
              <a:solidFill>
                <a:schemeClr val="accent6">
                  <a:lumMod val="75000"/>
                </a:schemeClr>
              </a:solidFill>
            </a:endParaRPr>
          </a:p>
        </p:txBody>
      </p:sp>
      <p:sp>
        <p:nvSpPr>
          <p:cNvPr id="3" name="Content Placeholder 2"/>
          <p:cNvSpPr>
            <a:spLocks noGrp="1"/>
          </p:cNvSpPr>
          <p:nvPr>
            <p:ph idx="1"/>
          </p:nvPr>
        </p:nvSpPr>
        <p:spPr>
          <a:xfrm>
            <a:off x="1143000" y="1885950"/>
            <a:ext cx="9872871" cy="4210050"/>
          </a:xfrm>
        </p:spPr>
        <p:txBody>
          <a:bodyPr>
            <a:normAutofit/>
          </a:bodyPr>
          <a:lstStyle/>
          <a:p>
            <a:r>
              <a:rPr lang="en-US" sz="2800" b="1" dirty="0">
                <a:solidFill>
                  <a:srgbClr val="C00000"/>
                </a:solidFill>
              </a:rPr>
              <a:t>Extinction</a:t>
            </a:r>
            <a:r>
              <a:rPr lang="en-US" sz="2800" b="1" dirty="0">
                <a:solidFill>
                  <a:schemeClr val="tx1"/>
                </a:solidFill>
              </a:rPr>
              <a:t> </a:t>
            </a:r>
            <a:r>
              <a:rPr lang="en-US" sz="2800" dirty="0">
                <a:solidFill>
                  <a:schemeClr val="tx1"/>
                </a:solidFill>
              </a:rPr>
              <a:t>– the gradual disappearance of a conditioned response because the reinforcement is withheld or because the conditioned stimulus is repeated presented without the unconditioned stimulus. </a:t>
            </a:r>
          </a:p>
          <a:p>
            <a:r>
              <a:rPr lang="en-US" sz="2800" b="1" dirty="0">
                <a:solidFill>
                  <a:srgbClr val="C00000"/>
                </a:solidFill>
              </a:rPr>
              <a:t>Spontaneous Recovery </a:t>
            </a:r>
            <a:r>
              <a:rPr lang="en-US" sz="2800" dirty="0">
                <a:solidFill>
                  <a:schemeClr val="tx1"/>
                </a:solidFill>
              </a:rPr>
              <a:t>– the reappearance of an extinguished conditioned response after a pause</a:t>
            </a:r>
          </a:p>
        </p:txBody>
      </p:sp>
    </p:spTree>
    <p:extLst>
      <p:ext uri="{BB962C8B-B14F-4D97-AF65-F5344CB8AC3E}">
        <p14:creationId xmlns:p14="http://schemas.microsoft.com/office/powerpoint/2010/main" val="76904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675" y="628650"/>
            <a:ext cx="9915527" cy="1047750"/>
          </a:xfrm>
        </p:spPr>
        <p:txBody>
          <a:bodyPr>
            <a:normAutofit fontScale="90000"/>
          </a:bodyPr>
          <a:lstStyle/>
          <a:p>
            <a:r>
              <a:rPr lang="en-US" sz="4000" b="1" dirty="0">
                <a:solidFill>
                  <a:schemeClr val="accent6">
                    <a:lumMod val="75000"/>
                  </a:schemeClr>
                </a:solidFill>
              </a:rPr>
              <a:t>Classical Conditioning &amp; Human Behavior</a:t>
            </a:r>
            <a:r>
              <a:rPr lang="en-US" sz="2000" dirty="0">
                <a:solidFill>
                  <a:schemeClr val="accent6">
                    <a:lumMod val="75000"/>
                  </a:schemeClr>
                </a:solidFill>
              </a:rPr>
              <a:t/>
            </a:r>
            <a:br>
              <a:rPr lang="en-US" sz="2000" dirty="0">
                <a:solidFill>
                  <a:schemeClr val="accent6">
                    <a:lumMod val="75000"/>
                  </a:schemeClr>
                </a:solidFill>
              </a:rPr>
            </a:br>
            <a:endParaRPr lang="en-US" dirty="0">
              <a:solidFill>
                <a:schemeClr val="accent6">
                  <a:lumMod val="75000"/>
                </a:schemeClr>
              </a:solidFill>
            </a:endParaRPr>
          </a:p>
        </p:txBody>
      </p:sp>
      <p:sp>
        <p:nvSpPr>
          <p:cNvPr id="3" name="Content Placeholder 2"/>
          <p:cNvSpPr>
            <a:spLocks noGrp="1"/>
          </p:cNvSpPr>
          <p:nvPr>
            <p:ph idx="1"/>
          </p:nvPr>
        </p:nvSpPr>
        <p:spPr>
          <a:xfrm>
            <a:off x="971550" y="1571624"/>
            <a:ext cx="10031170" cy="4352925"/>
          </a:xfrm>
        </p:spPr>
        <p:txBody>
          <a:bodyPr/>
          <a:lstStyle/>
          <a:p>
            <a:pPr lvl="1" algn="just">
              <a:buFont typeface="Arial" panose="020B0604020202020204" pitchFamily="34" charset="0"/>
              <a:buChar char="•"/>
            </a:pPr>
            <a:r>
              <a:rPr lang="en-US" sz="2800" dirty="0" smtClean="0">
                <a:solidFill>
                  <a:schemeClr val="tx1"/>
                </a:solidFill>
              </a:rPr>
              <a:t>J0hn Garcia showed that aversion or dislike for a food can be conditioned (rats &amp; radiation)</a:t>
            </a:r>
            <a:endParaRPr lang="en-US" sz="2800" dirty="0" smtClean="0">
              <a:solidFill>
                <a:schemeClr val="tx1"/>
              </a:solidFill>
            </a:endParaRPr>
          </a:p>
          <a:p>
            <a:pPr lvl="1">
              <a:buFont typeface="Arial" panose="020B0604020202020204" pitchFamily="34" charset="0"/>
              <a:buChar char="•"/>
            </a:pPr>
            <a:r>
              <a:rPr lang="en-US" sz="2800" b="1" dirty="0" smtClean="0">
                <a:solidFill>
                  <a:srgbClr val="C00000"/>
                </a:solidFill>
              </a:rPr>
              <a:t>Taste </a:t>
            </a:r>
            <a:r>
              <a:rPr lang="en-US" sz="2800" b="1" dirty="0">
                <a:solidFill>
                  <a:srgbClr val="C00000"/>
                </a:solidFill>
              </a:rPr>
              <a:t>aversion </a:t>
            </a:r>
            <a:r>
              <a:rPr lang="en-US" sz="2800" b="1" dirty="0">
                <a:solidFill>
                  <a:schemeClr val="tx1"/>
                </a:solidFill>
              </a:rPr>
              <a:t>- </a:t>
            </a:r>
            <a:r>
              <a:rPr lang="en-US" sz="2800" dirty="0">
                <a:solidFill>
                  <a:schemeClr val="tx1"/>
                </a:solidFill>
              </a:rPr>
              <a:t>a learned response to eating spoiled or toxic food. When </a:t>
            </a:r>
            <a:r>
              <a:rPr lang="en-US" sz="2800" b="1" dirty="0">
                <a:solidFill>
                  <a:schemeClr val="tx1"/>
                </a:solidFill>
              </a:rPr>
              <a:t>taste aversion</a:t>
            </a:r>
            <a:r>
              <a:rPr lang="en-US" sz="2800" dirty="0">
                <a:solidFill>
                  <a:schemeClr val="tx1"/>
                </a:solidFill>
              </a:rPr>
              <a:t> takes place, you avoid eating the foods that make you ill.</a:t>
            </a:r>
          </a:p>
          <a:p>
            <a:pPr lvl="2">
              <a:buFont typeface="Century Gothic" panose="020B0502020202020204" pitchFamily="34" charset="0"/>
              <a:buChar char="–"/>
            </a:pPr>
            <a:r>
              <a:rPr lang="en-US" sz="2800" dirty="0">
                <a:solidFill>
                  <a:schemeClr val="tx1"/>
                </a:solidFill>
              </a:rPr>
              <a:t>Used in a study to keep coyotes away from sheep </a:t>
            </a:r>
          </a:p>
          <a:p>
            <a:pPr marL="515938" lvl="2" indent="-234950"/>
            <a:r>
              <a:rPr lang="en-US" sz="2800" dirty="0">
                <a:solidFill>
                  <a:schemeClr val="tx1"/>
                </a:solidFill>
              </a:rPr>
              <a:t>Classical conditioning provides information that </a:t>
            </a:r>
            <a:r>
              <a:rPr lang="en-US" sz="2800" dirty="0" smtClean="0">
                <a:solidFill>
                  <a:schemeClr val="tx1"/>
                </a:solidFill>
              </a:rPr>
              <a:t>is </a:t>
            </a:r>
            <a:r>
              <a:rPr lang="en-US" sz="2800" dirty="0">
                <a:solidFill>
                  <a:schemeClr val="tx1"/>
                </a:solidFill>
              </a:rPr>
              <a:t>helpful to survival </a:t>
            </a:r>
          </a:p>
          <a:p>
            <a:pPr marL="515938" lvl="2" indent="-234950"/>
            <a:r>
              <a:rPr lang="en-US" sz="2800" dirty="0">
                <a:solidFill>
                  <a:schemeClr val="tx1"/>
                </a:solidFill>
              </a:rPr>
              <a:t>Helps to predict what is going to happen </a:t>
            </a:r>
          </a:p>
        </p:txBody>
      </p:sp>
    </p:spTree>
    <p:extLst>
      <p:ext uri="{BB962C8B-B14F-4D97-AF65-F5344CB8AC3E}">
        <p14:creationId xmlns:p14="http://schemas.microsoft.com/office/powerpoint/2010/main" val="200283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704975"/>
            <a:ext cx="7086600" cy="4314825"/>
          </a:xfrm>
        </p:spPr>
        <p:txBody>
          <a:bodyPr>
            <a:normAutofit/>
          </a:bodyPr>
          <a:lstStyle/>
          <a:p>
            <a:r>
              <a:rPr lang="en-US" sz="2800" dirty="0">
                <a:solidFill>
                  <a:schemeClr val="tx1"/>
                </a:solidFill>
              </a:rPr>
              <a:t>John B. Watson and his assistant Rosalie Rayner showed how fear could be conditioned. </a:t>
            </a:r>
          </a:p>
          <a:p>
            <a:r>
              <a:rPr lang="en-US" sz="2800" dirty="0">
                <a:solidFill>
                  <a:schemeClr val="tx1"/>
                </a:solidFill>
              </a:rPr>
              <a:t>The experiment was done at Johns Hopkins University in 1920.</a:t>
            </a:r>
          </a:p>
          <a:p>
            <a:r>
              <a:rPr lang="en-US" sz="2800" dirty="0">
                <a:solidFill>
                  <a:schemeClr val="tx1"/>
                </a:solidFill>
              </a:rPr>
              <a:t>Controversial – They did not extinguish Albert’s fear when the experiment was done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526" y="1771650"/>
            <a:ext cx="2743199" cy="3073399"/>
          </a:xfrm>
          <a:prstGeom prst="rect">
            <a:avLst/>
          </a:prstGeom>
        </p:spPr>
      </p:pic>
      <p:sp>
        <p:nvSpPr>
          <p:cNvPr id="6" name="Title 5"/>
          <p:cNvSpPr>
            <a:spLocks noGrp="1"/>
          </p:cNvSpPr>
          <p:nvPr>
            <p:ph type="title"/>
          </p:nvPr>
        </p:nvSpPr>
        <p:spPr>
          <a:xfrm>
            <a:off x="1143000" y="609600"/>
            <a:ext cx="9875520" cy="933450"/>
          </a:xfrm>
        </p:spPr>
        <p:txBody>
          <a:bodyPr/>
          <a:lstStyle/>
          <a:p>
            <a:r>
              <a:rPr lang="en-US" b="1" dirty="0" smtClean="0">
                <a:solidFill>
                  <a:schemeClr val="accent6">
                    <a:lumMod val="75000"/>
                  </a:schemeClr>
                </a:solidFill>
              </a:rPr>
              <a:t>The Case of Little Albert</a:t>
            </a:r>
            <a:endParaRPr lang="en-US" b="1" dirty="0">
              <a:solidFill>
                <a:schemeClr val="accent6">
                  <a:lumMod val="75000"/>
                </a:schemeClr>
              </a:solidFill>
            </a:endParaRPr>
          </a:p>
        </p:txBody>
      </p:sp>
    </p:spTree>
    <p:extLst>
      <p:ext uri="{BB962C8B-B14F-4D97-AF65-F5344CB8AC3E}">
        <p14:creationId xmlns:p14="http://schemas.microsoft.com/office/powerpoint/2010/main" val="406113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i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741</TotalTime>
  <Words>1885</Words>
  <Application>Microsoft Office PowerPoint</Application>
  <PresentationFormat>Widescreen</PresentationFormat>
  <Paragraphs>171</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Gothic</vt:lpstr>
      <vt:lpstr>Corbel</vt:lpstr>
      <vt:lpstr>굴림</vt:lpstr>
      <vt:lpstr>Basis</vt:lpstr>
      <vt:lpstr>Learning </vt:lpstr>
      <vt:lpstr>Classical Conditioning</vt:lpstr>
      <vt:lpstr>Classical Conditioning – Pavlov’s Experiment</vt:lpstr>
      <vt:lpstr>Before conditioning: </vt:lpstr>
      <vt:lpstr> Once conditioning is complete: </vt:lpstr>
      <vt:lpstr>General Principles of Classical Conditioning</vt:lpstr>
      <vt:lpstr>General Principles of Classical Conditioning</vt:lpstr>
      <vt:lpstr>Classical Conditioning &amp; Human Behavior </vt:lpstr>
      <vt:lpstr>The Case of Little Albert</vt:lpstr>
      <vt:lpstr>Operant conditioning</vt:lpstr>
      <vt:lpstr>Operant Conditioning </vt:lpstr>
      <vt:lpstr>B.F. Skinner  </vt:lpstr>
      <vt:lpstr>B.F. Skinner  </vt:lpstr>
      <vt:lpstr>Principles of Reinforcement</vt:lpstr>
      <vt:lpstr>Principles of Reinforcement</vt:lpstr>
      <vt:lpstr>Principles of Reinforcement</vt:lpstr>
      <vt:lpstr>Principles of Reinforcement</vt:lpstr>
      <vt:lpstr>Principles of Reinforcement</vt:lpstr>
      <vt:lpstr>Principles of Reinforcement</vt:lpstr>
      <vt:lpstr>Reinforcement Schedules</vt:lpstr>
      <vt:lpstr>Partial Reinforcement Schedules</vt:lpstr>
      <vt:lpstr>Partial Reinforcement Schedules</vt:lpstr>
      <vt:lpstr>PowerPoint Presentation</vt:lpstr>
      <vt:lpstr>Punishment</vt:lpstr>
      <vt:lpstr>PowerPoint Presentation</vt:lpstr>
      <vt:lpstr>Negatives of Using Punishment</vt:lpstr>
      <vt:lpstr>Cognition and Operant Conditioning</vt:lpstr>
      <vt:lpstr>Cognition and Operant Conditioning</vt:lpstr>
      <vt:lpstr>Cognition and Operant Conditioning</vt:lpstr>
      <vt:lpstr>PowerPoint Presentation</vt:lpstr>
      <vt:lpstr>Learning by Observation </vt:lpstr>
      <vt:lpstr>Learning by Observation </vt:lpstr>
      <vt:lpstr>Learning by Observation </vt:lpstr>
      <vt:lpstr>Applications of Observational Learning</vt:lpstr>
      <vt:lpstr>Television and Observational Learning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Operant conditionig</dc:title>
  <dc:creator>Kim Goulding</dc:creator>
  <cp:lastModifiedBy>Kim Goulding</cp:lastModifiedBy>
  <cp:revision>63</cp:revision>
  <cp:lastPrinted>2019-04-12T00:57:47Z</cp:lastPrinted>
  <dcterms:created xsi:type="dcterms:W3CDTF">2018-01-30T02:37:48Z</dcterms:created>
  <dcterms:modified xsi:type="dcterms:W3CDTF">2020-01-23T05:46:40Z</dcterms:modified>
</cp:coreProperties>
</file>