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285" r:id="rId4"/>
    <p:sldId id="284" r:id="rId5"/>
    <p:sldId id="261" r:id="rId6"/>
    <p:sldId id="262" r:id="rId7"/>
    <p:sldId id="263" r:id="rId8"/>
    <p:sldId id="286" r:id="rId9"/>
    <p:sldId id="264" r:id="rId10"/>
    <p:sldId id="265" r:id="rId11"/>
    <p:sldId id="287" r:id="rId12"/>
    <p:sldId id="266" r:id="rId13"/>
    <p:sldId id="289" r:id="rId14"/>
    <p:sldId id="290" r:id="rId15"/>
    <p:sldId id="267" r:id="rId16"/>
    <p:sldId id="291" r:id="rId17"/>
    <p:sldId id="268" r:id="rId18"/>
    <p:sldId id="292" r:id="rId19"/>
    <p:sldId id="293" r:id="rId20"/>
    <p:sldId id="269" r:id="rId21"/>
    <p:sldId id="270" r:id="rId22"/>
    <p:sldId id="271" r:id="rId23"/>
    <p:sldId id="273" r:id="rId24"/>
    <p:sldId id="274" r:id="rId25"/>
    <p:sldId id="281" r:id="rId26"/>
    <p:sldId id="275" r:id="rId27"/>
    <p:sldId id="280" r:id="rId28"/>
    <p:sldId id="279" r:id="rId29"/>
    <p:sldId id="282" r:id="rId30"/>
    <p:sldId id="283" r:id="rId31"/>
    <p:sldId id="294" r:id="rId32"/>
    <p:sldId id="278" r:id="rId33"/>
    <p:sldId id="276" r:id="rId34"/>
    <p:sldId id="295" r:id="rId35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3" d="100"/>
          <a:sy n="63" d="100"/>
        </p:scale>
        <p:origin x="894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271" indent="-2889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802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122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443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764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084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405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9725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07D46C-B7B8-4AF7-89FD-8D2EE194A2FD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157912" cy="3463925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35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271" indent="-2889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802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8122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443" indent="-23116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764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5084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405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9725" indent="-23116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07D46C-B7B8-4AF7-89FD-8D2EE194A2FD}" type="slidenum">
              <a:rPr lang="en-US" altLang="en-US" sz="1200">
                <a:latin typeface="Times" panose="02020603050405020304" pitchFamily="18" charset="0"/>
              </a:rPr>
              <a:pPr/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157912" cy="3463925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71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05FB9-0C4D-4363-A70F-28DB6C2A1D8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7E8DACCA-32E7-482F-B00D-A9E522747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9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AP1e_8aUN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895600"/>
            <a:ext cx="4998177" cy="36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41" y="1066800"/>
            <a:ext cx="9144000" cy="12192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Motivation and Work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9413" y="2286000"/>
            <a:ext cx="3752259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Chapter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Optimal Arousal Theory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are motivated through curiosity to try new experiences, which causes an increase in arousal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64" y="2634407"/>
            <a:ext cx="33147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811780"/>
            <a:ext cx="33528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9" y="4074587"/>
            <a:ext cx="3371850" cy="22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Optimum Arousal Theory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Optimum </a:t>
            </a:r>
            <a:r>
              <a:rPr lang="en-US" sz="2800" b="1" dirty="0">
                <a:solidFill>
                  <a:srgbClr val="C00000"/>
                </a:solidFill>
              </a:rPr>
              <a:t>Arousal Theory </a:t>
            </a:r>
            <a:r>
              <a:rPr lang="en-US" sz="2800" dirty="0"/>
              <a:t>suggests that people try to maintain a steady or </a:t>
            </a:r>
            <a:r>
              <a:rPr lang="en-US" sz="2800" dirty="0" smtClean="0"/>
              <a:t>“optimum” </a:t>
            </a:r>
            <a:r>
              <a:rPr lang="en-US" sz="2800" dirty="0"/>
              <a:t>level of arousal through various behavioral activities</a:t>
            </a:r>
          </a:p>
          <a:p>
            <a:pPr lvl="1"/>
            <a:r>
              <a:rPr lang="en-US" sz="2800" dirty="0"/>
              <a:t>After a boring day (low arousal) may want to do something more exciting at night (high arousal) </a:t>
            </a:r>
          </a:p>
          <a:p>
            <a:pPr marL="280988" lvl="1" indent="-280988">
              <a:buFont typeface="Arial" panose="020B0604020202020204" pitchFamily="34" charset="0"/>
              <a:buChar char="•"/>
            </a:pPr>
            <a:r>
              <a:rPr lang="en-US" sz="2800" dirty="0"/>
              <a:t>What is optimal varies by person and by task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Theories of Motiv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4" y="44196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Optimal Arousal Theory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Yerkes-Dodson Law </a:t>
            </a:r>
            <a:r>
              <a:rPr lang="en-US" sz="2800" dirty="0" smtClean="0"/>
              <a:t>–states that tasks of moderate difficulty, neither too easy or too hard, elicit the highest level of performance</a:t>
            </a:r>
          </a:p>
          <a:p>
            <a:r>
              <a:rPr lang="en-US" sz="2800" dirty="0" smtClean="0"/>
              <a:t>High levels of arousal for difficult tasks and low levels of arousal for easy tasks are detrimental </a:t>
            </a:r>
          </a:p>
          <a:p>
            <a:r>
              <a:rPr lang="en-US" sz="2800" dirty="0" smtClean="0"/>
              <a:t>Too excited = dumb mistakes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3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160401_GINO_YERKESDOD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685800"/>
            <a:ext cx="8532678" cy="57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MyAP2e_fig_37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2528590"/>
            <a:ext cx="6400800" cy="40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3602" y="514806"/>
            <a:ext cx="9141619" cy="6287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Yerkes-Dodson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Law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162" y="1143595"/>
            <a:ext cx="10360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Newer research suggest optimum arousal levels depend on the task, with more difficult tasks requiring lower arousal for best performance.</a:t>
            </a:r>
          </a:p>
        </p:txBody>
      </p:sp>
    </p:spTree>
    <p:extLst>
      <p:ext uri="{BB962C8B-B14F-4D97-AF65-F5344CB8AC3E}">
        <p14:creationId xmlns:p14="http://schemas.microsoft.com/office/powerpoint/2010/main" val="13687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Self-Actualization Theory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9982202" cy="4495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Humanistic approach </a:t>
            </a:r>
            <a:r>
              <a:rPr lang="en-US" sz="2800" dirty="0" smtClean="0"/>
              <a:t>– Abraham </a:t>
            </a:r>
            <a:r>
              <a:rPr lang="en-US" sz="2800" dirty="0"/>
              <a:t>Maslow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Self-Actualization</a:t>
            </a:r>
            <a:r>
              <a:rPr lang="en-US" sz="2800" dirty="0" smtClean="0"/>
              <a:t> - the striving and realization of one’s talent and potential. </a:t>
            </a:r>
          </a:p>
          <a:p>
            <a:r>
              <a:rPr lang="en-US" sz="2800" dirty="0" smtClean="0"/>
              <a:t>People seek to build a positive self-concept and are motivated to fulfill their potential</a:t>
            </a:r>
          </a:p>
          <a:p>
            <a:endParaRPr lang="en-US" sz="2800" dirty="0"/>
          </a:p>
        </p:txBody>
      </p:sp>
      <p:pic>
        <p:nvPicPr>
          <p:cNvPr id="5" name="Picture 4" descr="Live Life: Acknowledge Your Achievements ~ miss_teerio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3771900"/>
            <a:ext cx="2261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Self-Actualization Theory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226" y="1524000"/>
            <a:ext cx="9374186" cy="495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Hierarchy of Needs </a:t>
            </a:r>
            <a:r>
              <a:rPr lang="en-US" sz="3200" dirty="0" smtClean="0"/>
              <a:t>– pyramid of needs, begins with physiological, which must first be satisfied before moving up to next tier – some </a:t>
            </a:r>
            <a:r>
              <a:rPr lang="en-US" sz="3200" dirty="0"/>
              <a:t>needs take </a:t>
            </a:r>
            <a:r>
              <a:rPr lang="en-US" sz="3200" dirty="0" smtClean="0"/>
              <a:t>priority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When lower needs are satisfied, we can focus on higher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Higher tiers can become much less important in emergency situations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63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609600"/>
            <a:ext cx="8894384" cy="5822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8612" y="762000"/>
            <a:ext cx="520046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13599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533400"/>
            <a:ext cx="9525002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Hunger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Ancel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Keys Experiment – 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Physical effects – weight loss, no energy, apathetic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Psychological effects - food obsessed, lost interest in activities, preoccupied with their unfulfilled basic need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4" name="Picture 3" descr="Hungry People Pay Attention to Food | Biblical Preach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4038600"/>
            <a:ext cx="3352800" cy="223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826" y="4343400"/>
            <a:ext cx="5257798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Food and hunger </a:t>
            </a:r>
            <a:r>
              <a:rPr lang="en-US" sz="2800" b="1" dirty="0" smtClean="0">
                <a:solidFill>
                  <a:srgbClr val="C00000"/>
                </a:solidFill>
              </a:rPr>
              <a:t>have </a:t>
            </a:r>
            <a:r>
              <a:rPr lang="en-US" sz="2800" b="1" dirty="0">
                <a:solidFill>
                  <a:srgbClr val="C00000"/>
                </a:solidFill>
              </a:rPr>
              <a:t>a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powerful effect on us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4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4382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Physiology of Hunger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triggers hunger?  Would hunger persist without stomach pangs?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438400"/>
            <a:ext cx="7010400" cy="38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Perspectives on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Motivation</a:t>
            </a:r>
            <a:r>
              <a:rPr lang="en-US" sz="2800" dirty="0" smtClean="0"/>
              <a:t> is what drives people to do the things they do; the internal and external factors that direct our behavior</a:t>
            </a:r>
          </a:p>
          <a:p>
            <a:pPr lvl="1"/>
            <a:endParaRPr 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4" y="292608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Physiology of Hunger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Researchers have discovered that there is more to hunger than signals from the stomach</a:t>
            </a:r>
          </a:p>
          <a:p>
            <a:pPr lvl="1"/>
            <a:r>
              <a:rPr lang="en-US" sz="2400" dirty="0" smtClean="0"/>
              <a:t>People who have had their stomachs removed in response to cancer still report feelings of hunger. 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en-US" sz="2800" dirty="0" smtClean="0"/>
              <a:t>The most important signals that start and stop hunger come from the blood, which the brain monitors</a:t>
            </a:r>
            <a:endParaRPr lang="en-US" sz="2800" dirty="0"/>
          </a:p>
        </p:txBody>
      </p:sp>
      <p:pic>
        <p:nvPicPr>
          <p:cNvPr id="4" name="Picture 3" descr="constant chatter: 25. hunger pa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4572000"/>
            <a:ext cx="333828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Physiology of Hunger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295400"/>
            <a:ext cx="96012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Glucose -</a:t>
            </a:r>
            <a:r>
              <a:rPr lang="en-US" sz="2800" b="1" dirty="0" smtClean="0"/>
              <a:t> </a:t>
            </a:r>
            <a:r>
              <a:rPr lang="en-US" sz="2800" dirty="0" smtClean="0"/>
              <a:t>sugar that circulates </a:t>
            </a:r>
            <a:r>
              <a:rPr lang="en-US" sz="2800" dirty="0"/>
              <a:t>in our blood, major source </a:t>
            </a:r>
            <a:r>
              <a:rPr lang="en-US" sz="2800" dirty="0" smtClean="0"/>
              <a:t>of energy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When glucose levels drop, we feel hungry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Insulin</a:t>
            </a:r>
            <a:r>
              <a:rPr lang="en-US" sz="2800" dirty="0" smtClean="0">
                <a:solidFill>
                  <a:srgbClr val="C00000"/>
                </a:solidFill>
              </a:rPr>
              <a:t> - </a:t>
            </a:r>
            <a:r>
              <a:rPr lang="en-US" sz="2800" dirty="0" smtClean="0"/>
              <a:t>hormone used to </a:t>
            </a:r>
            <a:r>
              <a:rPr lang="en-US" sz="2800" dirty="0"/>
              <a:t>convert glucose into energy 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insulin levels rise, glucose levels decrease, causing </a:t>
            </a:r>
            <a:r>
              <a:rPr lang="en-US" sz="2800" dirty="0" smtClean="0"/>
              <a:t>hunger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Hypothalamus - </a:t>
            </a:r>
            <a:r>
              <a:rPr lang="en-US" sz="2800" dirty="0" smtClean="0"/>
              <a:t>monitors the body’s appetite hormones, triggers hunger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Damage to the hypothalamus can create weight difficulties (too much or too little)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8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40" y="1371600"/>
            <a:ext cx="5002457" cy="3959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Physiology of Hunger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00200"/>
            <a:ext cx="60960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distinct hypothalamic centers help control eating: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Lateral hypothalamus </a:t>
            </a:r>
            <a:r>
              <a:rPr lang="en-US" sz="2800" dirty="0" smtClean="0"/>
              <a:t>(LH) – brings on hunger</a:t>
            </a:r>
            <a:r>
              <a:rPr lang="en-US" sz="2800" dirty="0"/>
              <a:t>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Ventromedial hypothalamus </a:t>
            </a:r>
            <a:r>
              <a:rPr lang="en-US" sz="2800" dirty="0" smtClean="0"/>
              <a:t>(VMH) – depresses hunger </a:t>
            </a:r>
          </a:p>
          <a:p>
            <a:pPr marL="566738" lvl="2" indent="-457200"/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1411" y="4555067"/>
            <a:ext cx="5791993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Mnemonic: </a:t>
            </a:r>
            <a:r>
              <a:rPr lang="en-US" sz="2400" b="1" i="1" dirty="0"/>
              <a:t>Large Hunger,</a:t>
            </a:r>
          </a:p>
          <a:p>
            <a:r>
              <a:rPr lang="en-US" sz="2400" b="1" i="1" dirty="0"/>
              <a:t>Lingering Hunger vs. Very</a:t>
            </a:r>
          </a:p>
          <a:p>
            <a:r>
              <a:rPr lang="en-US" sz="2400" b="1" i="1" dirty="0"/>
              <a:t>Mini Hunger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701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33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Physiology of Hunger – Appetite Hormones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199" y="1447800"/>
            <a:ext cx="7110013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/>
              <a:t>“I’m hungry!” - Stimulate appetite: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Ghrelin</a:t>
            </a:r>
            <a:r>
              <a:rPr lang="en-US" sz="2400" b="1" dirty="0"/>
              <a:t> </a:t>
            </a:r>
            <a:r>
              <a:rPr lang="en-US" sz="2400" b="1" dirty="0" smtClean="0"/>
              <a:t>- </a:t>
            </a:r>
            <a:r>
              <a:rPr lang="en-US" sz="2400" dirty="0" smtClean="0"/>
              <a:t>released by empty stomach</a:t>
            </a:r>
            <a:r>
              <a:rPr lang="en-US" sz="2400" dirty="0"/>
              <a:t>; sends </a:t>
            </a:r>
            <a:r>
              <a:rPr lang="en-US" sz="2400" dirty="0" smtClean="0"/>
              <a:t>signals </a:t>
            </a:r>
            <a:r>
              <a:rPr lang="en-US" sz="2400" dirty="0"/>
              <a:t>to the </a:t>
            </a:r>
            <a:r>
              <a:rPr lang="en-US" sz="2400" dirty="0" smtClean="0"/>
              <a:t>brain (LH) when the body needs food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Orexin - </a:t>
            </a:r>
            <a:r>
              <a:rPr lang="en-US" sz="2400" dirty="0" smtClean="0"/>
              <a:t>hormone </a:t>
            </a:r>
            <a:r>
              <a:rPr lang="en-US" sz="2400" dirty="0"/>
              <a:t>produced by the lateral hypothalamus that initiates hunger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“I’m full.” – Signals satiety: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Leptin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- Secreted </a:t>
            </a:r>
            <a:r>
              <a:rPr lang="en-US" sz="2400" dirty="0"/>
              <a:t>by fat cells; </a:t>
            </a:r>
            <a:r>
              <a:rPr lang="en-US" sz="2400" dirty="0" smtClean="0"/>
              <a:t>sends signals to the VMH to indicate satiation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 smtClean="0">
                <a:solidFill>
                  <a:srgbClr val="C00000"/>
                </a:solidFill>
              </a:rPr>
              <a:t>Obestatin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- </a:t>
            </a:r>
            <a:r>
              <a:rPr lang="en-US" sz="2400" dirty="0" smtClean="0"/>
              <a:t>secreted </a:t>
            </a:r>
            <a:r>
              <a:rPr lang="en-US" sz="2400" dirty="0"/>
              <a:t>by </a:t>
            </a:r>
            <a:r>
              <a:rPr lang="en-US" sz="2400" dirty="0" smtClean="0"/>
              <a:t>full stomach</a:t>
            </a:r>
            <a:r>
              <a:rPr lang="en-US" sz="2400" dirty="0"/>
              <a:t>, sends “I’m full</a:t>
            </a:r>
            <a:r>
              <a:rPr lang="en-US" sz="2400" dirty="0" smtClean="0"/>
              <a:t>” signals</a:t>
            </a:r>
            <a:r>
              <a:rPr lang="en-US" sz="2400" dirty="0"/>
              <a:t>, suppresses hunger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PYY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- Digestive hormone, suppresses appetite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76400"/>
            <a:ext cx="35579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Physiology of Hunger –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Set Point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Set Point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a person’s ideal weight that is maintained by increases or decreases in the BMR</a:t>
            </a:r>
          </a:p>
          <a:p>
            <a:pPr lvl="1"/>
            <a:r>
              <a:rPr lang="en-US" sz="2600" dirty="0" smtClean="0"/>
              <a:t>Not widely believed anymore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Basal metabolic rate (BMR) </a:t>
            </a:r>
            <a:r>
              <a:rPr lang="en-US" sz="2800" dirty="0" smtClean="0">
                <a:solidFill>
                  <a:srgbClr val="C00000"/>
                </a:solidFill>
              </a:rPr>
              <a:t>–</a:t>
            </a:r>
            <a:r>
              <a:rPr lang="en-US" sz="2800" dirty="0" smtClean="0"/>
              <a:t> the body’s resting rate of energy expenditure</a:t>
            </a:r>
          </a:p>
          <a:p>
            <a:r>
              <a:rPr lang="en-US" sz="2800" dirty="0" smtClean="0"/>
              <a:t>Researchers believe that people reach a </a:t>
            </a:r>
            <a:r>
              <a:rPr lang="en-US" sz="2800" b="1" dirty="0" smtClean="0">
                <a:solidFill>
                  <a:srgbClr val="C00000"/>
                </a:solidFill>
              </a:rPr>
              <a:t>“settling point,”</a:t>
            </a:r>
            <a:r>
              <a:rPr lang="en-US" sz="2800" b="1" dirty="0" smtClean="0"/>
              <a:t> </a:t>
            </a:r>
            <a:r>
              <a:rPr lang="en-US" sz="2800" dirty="0" smtClean="0"/>
              <a:t>the level at which a person’s weight </a:t>
            </a:r>
            <a:r>
              <a:rPr lang="en-US" sz="2800" i="1" dirty="0" smtClean="0"/>
              <a:t>settles</a:t>
            </a:r>
            <a:r>
              <a:rPr lang="en-US" sz="2800" dirty="0" smtClean="0"/>
              <a:t> in response to caloric intake and expenditure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6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/>
              <a:t>Body Weight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Basal metabolic rate (BMR) </a:t>
            </a:r>
            <a:r>
              <a:rPr lang="en-US" sz="2800" dirty="0" smtClean="0"/>
              <a:t>regulates the expenditure of energy used to maintain our body’s vital functions</a:t>
            </a:r>
          </a:p>
          <a:p>
            <a:r>
              <a:rPr lang="en-US" sz="2800" dirty="0" smtClean="0"/>
              <a:t>As people age, the BMR slows down</a:t>
            </a:r>
          </a:p>
          <a:p>
            <a:r>
              <a:rPr lang="en-US" sz="2800" dirty="0" smtClean="0"/>
              <a:t>Women have a slower BMR</a:t>
            </a:r>
          </a:p>
          <a:p>
            <a:r>
              <a:rPr lang="en-US" sz="2800" dirty="0" smtClean="0"/>
              <a:t>Exercise speeds up the BMR</a:t>
            </a:r>
          </a:p>
          <a:p>
            <a:r>
              <a:rPr lang="en-US" sz="2800" dirty="0" smtClean="0"/>
              <a:t>Not eating slows down the BMR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4114800"/>
            <a:ext cx="2057400" cy="21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/>
              <a:t>Eating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00200"/>
            <a:ext cx="7848600" cy="472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Anorexia nervosa </a:t>
            </a:r>
            <a:r>
              <a:rPr lang="en-US" sz="2800" dirty="0" smtClean="0">
                <a:solidFill>
                  <a:srgbClr val="C00000"/>
                </a:solidFill>
              </a:rPr>
              <a:t>–</a:t>
            </a:r>
            <a:r>
              <a:rPr lang="en-US" sz="2800" dirty="0" smtClean="0"/>
              <a:t> characterized by dramatic drop in calories consumed and an obsession with exercise </a:t>
            </a:r>
          </a:p>
          <a:p>
            <a:pPr lvl="1"/>
            <a:r>
              <a:rPr lang="en-US" sz="2800" dirty="0" smtClean="0"/>
              <a:t>(15% or more underweight, yet still feeling fat continues to starve)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Bulimia nervosa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characterized by periods of binging and purging(eating large amounts of food and purging to get rid of caloric intake)</a:t>
            </a:r>
          </a:p>
          <a:p>
            <a:pPr marL="524193" lvl="2" indent="-285750"/>
            <a:r>
              <a:rPr lang="en-US" sz="2800" dirty="0" smtClean="0"/>
              <a:t>Experience bouts of depression and anxiety most severe after binges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527" y="1828800"/>
            <a:ext cx="217036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677867"/>
            <a:ext cx="7900742" cy="586577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Obesity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2" y="1600201"/>
            <a:ext cx="4033838" cy="4525963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800" dirty="0"/>
              <a:t> </a:t>
            </a:r>
          </a:p>
          <a:p>
            <a:pPr marL="609600" indent="-609600" algn="ctr">
              <a:buNone/>
            </a:pPr>
            <a:endParaRPr lang="en-US" altLang="en-US" sz="28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646237" y="25717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278" name="Picture 6" descr="Obes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0237" y="3474322"/>
            <a:ext cx="6353175" cy="2797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65212" y="1420816"/>
            <a:ext cx="1082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n-US" sz="2600" dirty="0">
                <a:latin typeface="Century Gothic" panose="020B0502020202020204" pitchFamily="34" charset="0"/>
              </a:rPr>
              <a:t>A disorder characterized by being excessively overweight. </a:t>
            </a:r>
            <a:endParaRPr lang="en-US" altLang="en-US" sz="2600" dirty="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n-US" altLang="en-US" sz="2600" dirty="0" smtClean="0">
                <a:latin typeface="Century Gothic" panose="020B0502020202020204" pitchFamily="34" charset="0"/>
              </a:rPr>
              <a:t>Increases risk </a:t>
            </a:r>
            <a:r>
              <a:rPr lang="en-US" altLang="en-US" sz="2600" dirty="0">
                <a:latin typeface="Century Gothic" panose="020B0502020202020204" pitchFamily="34" charset="0"/>
              </a:rPr>
              <a:t>for health issues like cardiovascular diseases, diabetes, hypertension, arthritis, and back problems.  </a:t>
            </a:r>
            <a:endParaRPr lang="en-US" altLang="en-US" sz="2600" dirty="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n-US" altLang="en-US" sz="2600" dirty="0" smtClean="0">
                <a:latin typeface="Century Gothic" panose="020B0502020202020204" pitchFamily="34" charset="0"/>
              </a:rPr>
              <a:t>For </a:t>
            </a:r>
            <a:r>
              <a:rPr lang="en-US" altLang="en-US" sz="2600" dirty="0">
                <a:latin typeface="Century Gothic" panose="020B0502020202020204" pitchFamily="34" charset="0"/>
              </a:rPr>
              <a:t>women, </a:t>
            </a:r>
            <a:r>
              <a:rPr lang="en-US" altLang="en-US" sz="2600" dirty="0" smtClean="0">
                <a:latin typeface="Century Gothic" panose="020B0502020202020204" pitchFamily="34" charset="0"/>
              </a:rPr>
              <a:t>linked </a:t>
            </a:r>
            <a:r>
              <a:rPr lang="en-US" altLang="en-US" sz="2600" dirty="0">
                <a:latin typeface="Century Gothic" panose="020B0502020202020204" pitchFamily="34" charset="0"/>
              </a:rPr>
              <a:t>to late-life Alzheimer’s and brain tissue loss.</a:t>
            </a:r>
          </a:p>
        </p:txBody>
      </p:sp>
    </p:spTree>
    <p:extLst>
      <p:ext uri="{BB962C8B-B14F-4D97-AF65-F5344CB8AC3E}">
        <p14:creationId xmlns:p14="http://schemas.microsoft.com/office/powerpoint/2010/main" val="2617734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Obesity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BMI (body mass index) </a:t>
            </a:r>
            <a:r>
              <a:rPr lang="en-US" sz="2800" dirty="0" smtClean="0"/>
              <a:t>is the measure of a person’s weight in proportion to his or her height</a:t>
            </a:r>
          </a:p>
          <a:p>
            <a:pPr lvl="2"/>
            <a:r>
              <a:rPr lang="en-US" sz="2800" dirty="0" smtClean="0"/>
              <a:t>Normal BMI is 18.5–25 </a:t>
            </a:r>
          </a:p>
          <a:p>
            <a:pPr lvl="2"/>
            <a:r>
              <a:rPr lang="en-US" sz="2800" dirty="0" smtClean="0"/>
              <a:t>Overweight s 25–29.9 </a:t>
            </a:r>
          </a:p>
          <a:p>
            <a:pPr lvl="2"/>
            <a:r>
              <a:rPr lang="en-US" sz="2800" dirty="0" smtClean="0"/>
              <a:t>Severely overweight or obese is above 30</a:t>
            </a:r>
          </a:p>
          <a:p>
            <a:r>
              <a:rPr lang="en-US" sz="2800" dirty="0" smtClean="0"/>
              <a:t>Obese people experience leptin resistance – a reduction of the brain’s responsiveness to leptin, more fat cells, and a higher BMR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4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838200"/>
            <a:ext cx="96012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Motivation and Work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Psychologists who study work-related behavior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Industrial-organizational (I/O) psychology </a:t>
            </a:r>
            <a:r>
              <a:rPr lang="en-US" sz="2800" dirty="0" smtClean="0"/>
              <a:t>– apply psychological concepts to optimize the workplace as an effective and productive environment. 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Organizational psychology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a field of I/O that addresses worker satisfaction and productivity 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Personnel psychology </a:t>
            </a:r>
            <a:r>
              <a:rPr lang="en-US" sz="2800" dirty="0" smtClean="0">
                <a:solidFill>
                  <a:srgbClr val="C00000"/>
                </a:solidFill>
              </a:rPr>
              <a:t>– </a:t>
            </a:r>
            <a:r>
              <a:rPr lang="en-US" sz="2800" dirty="0" smtClean="0"/>
              <a:t>field of I/O that tries to match the right job to the right employee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59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Sources of Motivation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Biological Factors- </a:t>
            </a:r>
            <a:r>
              <a:rPr lang="en-US" sz="2800" dirty="0"/>
              <a:t>Autonomic Nervous System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Emotional Factors-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/>
              <a:t>panic, fear, anger, love, hatred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Cognitive Factors- </a:t>
            </a:r>
            <a:r>
              <a:rPr lang="en-US" sz="2800" dirty="0"/>
              <a:t>perceptions, beliefs, expectations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Social Factors </a:t>
            </a:r>
            <a:r>
              <a:rPr lang="en-US" sz="2800" dirty="0"/>
              <a:t>– other people, influence from parents, friends, teachers, TV, Siblings…Factors-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4648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85800"/>
            <a:ext cx="9601200" cy="762000"/>
          </a:xfrm>
        </p:spPr>
        <p:txBody>
          <a:bodyPr/>
          <a:lstStyle/>
          <a:p>
            <a:r>
              <a:rPr lang="en-US" b="1" dirty="0" smtClean="0"/>
              <a:t>Achievement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Henry Murray </a:t>
            </a:r>
            <a:r>
              <a:rPr lang="en-US" sz="2400" dirty="0" smtClean="0"/>
              <a:t>– one of the first psychologists to study people’s level of achievement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Achievement </a:t>
            </a:r>
            <a:r>
              <a:rPr lang="en-US" sz="2400" b="1" dirty="0" smtClean="0">
                <a:solidFill>
                  <a:srgbClr val="C00000"/>
                </a:solidFill>
              </a:rPr>
              <a:t>Motivation </a:t>
            </a:r>
            <a:r>
              <a:rPr lang="en-US" sz="2400" dirty="0" smtClean="0"/>
              <a:t>– a desire for significant accomplishment, for mastering skills or ideas, for control, and for rapidly attaining a high standard. </a:t>
            </a:r>
            <a:endParaRPr lang="en-US" sz="2400" dirty="0" smtClean="0"/>
          </a:p>
          <a:p>
            <a:r>
              <a:rPr lang="en-US" sz="2400" dirty="0" smtClean="0"/>
              <a:t>Theory that attempts to explain motivations behind more complex tasks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8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Achievement Motivation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People with high </a:t>
            </a:r>
            <a:r>
              <a:rPr lang="en-US" sz="2800" dirty="0" smtClean="0"/>
              <a:t>achievement motivation:</a:t>
            </a:r>
            <a:endParaRPr lang="en-US" sz="2800" dirty="0" smtClean="0"/>
          </a:p>
          <a:p>
            <a:pPr lvl="1"/>
            <a:r>
              <a:rPr lang="en-US" sz="2800" dirty="0" smtClean="0"/>
              <a:t>Want </a:t>
            </a:r>
            <a:r>
              <a:rPr lang="en-US" sz="2800" dirty="0" smtClean="0"/>
              <a:t>challenges – choose moderately challenging tasks (avoid impossible goals)</a:t>
            </a:r>
          </a:p>
          <a:p>
            <a:pPr lvl="1"/>
            <a:r>
              <a:rPr lang="en-US" sz="2800" dirty="0" smtClean="0"/>
              <a:t>Take </a:t>
            </a:r>
            <a:r>
              <a:rPr lang="en-US" sz="2800" dirty="0" smtClean="0"/>
              <a:t>risks when necessary</a:t>
            </a:r>
          </a:p>
          <a:p>
            <a:pPr lvl="1"/>
            <a:r>
              <a:rPr lang="en-US" sz="2800" dirty="0" smtClean="0"/>
              <a:t>Are satisfied when they succeed</a:t>
            </a:r>
          </a:p>
          <a:p>
            <a:pPr lvl="1"/>
            <a:r>
              <a:rPr lang="en-US" sz="2800" dirty="0" smtClean="0"/>
              <a:t>Not </a:t>
            </a:r>
            <a:r>
              <a:rPr lang="en-US" sz="2800" dirty="0" smtClean="0"/>
              <a:t>too upset by </a:t>
            </a:r>
            <a:r>
              <a:rPr lang="en-US" sz="2800" dirty="0"/>
              <a:t>failure </a:t>
            </a:r>
            <a:r>
              <a:rPr lang="en-US" sz="2800" dirty="0" smtClean="0"/>
              <a:t>if </a:t>
            </a:r>
            <a:r>
              <a:rPr lang="en-US" sz="2800" dirty="0"/>
              <a:t>they tried their </a:t>
            </a:r>
            <a:r>
              <a:rPr lang="en-US" sz="2800" dirty="0" smtClean="0"/>
              <a:t>best</a:t>
            </a:r>
          </a:p>
          <a:p>
            <a:pPr lvl="1"/>
            <a:r>
              <a:rPr lang="en-US" sz="2800" dirty="0" smtClean="0"/>
              <a:t>Have </a:t>
            </a:r>
            <a:r>
              <a:rPr lang="en-US" sz="2800" b="1" dirty="0" smtClean="0">
                <a:solidFill>
                  <a:srgbClr val="FF0000"/>
                </a:solidFill>
              </a:rPr>
              <a:t>self-efficacy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Generally </a:t>
            </a:r>
            <a:r>
              <a:rPr lang="en-US" sz="2800" dirty="0"/>
              <a:t>do achieve more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2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54" y="501371"/>
            <a:ext cx="9445515" cy="12569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Achievement Motivation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6368" y="1522660"/>
            <a:ext cx="4040188" cy="41027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</a:rPr>
              <a:t>Intrinsic Motivators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74812" y="2057400"/>
            <a:ext cx="4343400" cy="3048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Rewards we get internally, such as enjoyment or satisfaction.</a:t>
            </a:r>
          </a:p>
          <a:p>
            <a:pPr marL="739775" lvl="1" indent="-173038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anose="020B0604020202020204" pitchFamily="34" charset="0"/>
              </a:rPr>
              <a:t>According to researchers, intrinsic is better than extrinsic</a:t>
            </a:r>
          </a:p>
          <a:p>
            <a:pPr lvl="2" eaLnBrk="1" hangingPunct="1"/>
            <a:r>
              <a:rPr lang="en-US" altLang="en-US" sz="2400" dirty="0" smtClean="0">
                <a:cs typeface="Arial" panose="020B0604020202020204" pitchFamily="34" charset="0"/>
              </a:rPr>
              <a:t>Results in higher achievement</a:t>
            </a:r>
          </a:p>
          <a:p>
            <a:pPr lvl="1"/>
            <a:endParaRPr lang="en-US" alt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99212" y="1480486"/>
            <a:ext cx="4041775" cy="48166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</a:rPr>
              <a:t>Extrinsic Motivators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15905" y="2057400"/>
            <a:ext cx="4660107" cy="4275138"/>
          </a:xfrm>
        </p:spPr>
        <p:txBody>
          <a:bodyPr/>
          <a:lstStyle/>
          <a:p>
            <a:r>
              <a:rPr lang="en-US" altLang="en-US" sz="2400" dirty="0"/>
              <a:t>Reward that we get for </a:t>
            </a:r>
            <a:r>
              <a:rPr lang="en-US" altLang="en-US" sz="2400" u="sng" dirty="0"/>
              <a:t>accomplishments from outside</a:t>
            </a:r>
            <a:r>
              <a:rPr lang="en-US" altLang="en-US" sz="2400" dirty="0"/>
              <a:t> ourselves (grades or money or etc..)</a:t>
            </a:r>
          </a:p>
          <a:p>
            <a:r>
              <a:rPr lang="en-US" altLang="en-US" sz="2400" dirty="0" smtClean="0"/>
              <a:t>Works </a:t>
            </a:r>
            <a:r>
              <a:rPr lang="en-US" altLang="en-US" sz="2400" dirty="0"/>
              <a:t>great in the short run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smtClean="0"/>
              <a:t>Can lead to the </a:t>
            </a:r>
            <a:r>
              <a:rPr lang="en-US" altLang="en-US" sz="2400" b="1" dirty="0" err="1" smtClean="0">
                <a:solidFill>
                  <a:srgbClr val="C00000"/>
                </a:solidFill>
              </a:rPr>
              <a:t>overjustification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effect 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endParaRPr lang="en-US" altLang="en-US" sz="2200" dirty="0"/>
          </a:p>
        </p:txBody>
      </p:sp>
      <p:sp>
        <p:nvSpPr>
          <p:cNvPr id="52235" name="Rectangle 2"/>
          <p:cNvSpPr>
            <a:spLocks noChangeArrowheads="1"/>
          </p:cNvSpPr>
          <p:nvPr/>
        </p:nvSpPr>
        <p:spPr bwMode="auto">
          <a:xfrm>
            <a:off x="1141413" y="5368712"/>
            <a:ext cx="603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549FB3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NOTE:</a:t>
            </a:r>
            <a:r>
              <a:rPr lang="en-US" altLang="en-US" sz="2400" dirty="0">
                <a:latin typeface="Arial" panose="020B0604020202020204" pitchFamily="34" charset="0"/>
              </a:rPr>
              <a:t> Sometimes both work together</a:t>
            </a:r>
          </a:p>
        </p:txBody>
      </p:sp>
      <p:pic>
        <p:nvPicPr>
          <p:cNvPr id="3" name="Picture 2" descr="The (Re)Ward Game Part III: Game Mechanics and the Tw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24" y="5105400"/>
            <a:ext cx="3765467" cy="11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Theory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Studies of management styles show two basic attitudes that affect how managers do their jobs: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Theory X </a:t>
            </a:r>
            <a:r>
              <a:rPr lang="en-US" sz="2800" dirty="0" smtClean="0"/>
              <a:t>– managers believe that employees will work only if rewarded with benefits or threatened with punishment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Theory Y </a:t>
            </a:r>
            <a:r>
              <a:rPr lang="en-US" sz="2800" dirty="0" smtClean="0"/>
              <a:t>– managers believe that employees are internally motivated to do good work and policies should encourage this internal motive</a:t>
            </a:r>
            <a:endParaRPr lang="en-US" sz="2800" dirty="0"/>
          </a:p>
        </p:txBody>
      </p:sp>
      <p:pic>
        <p:nvPicPr>
          <p:cNvPr id="4" name="Picture 3" descr="single word requests - What do you call an offic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5105400"/>
            <a:ext cx="2439988" cy="13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472440"/>
            <a:ext cx="2055628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When Motives Conflict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Four major types of motivational conflicts: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Approach-approach conflict –</a:t>
            </a:r>
            <a:r>
              <a:rPr lang="en-US" sz="2800" dirty="0" smtClean="0"/>
              <a:t> two positive options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Avoidance-avoidance conflict – </a:t>
            </a:r>
            <a:r>
              <a:rPr lang="en-US" sz="2800" dirty="0" smtClean="0"/>
              <a:t>two negative options</a:t>
            </a:r>
            <a:endParaRPr lang="en-US" sz="2800" b="1" dirty="0" smtClean="0"/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Approach-avoidance conflict – </a:t>
            </a:r>
            <a:r>
              <a:rPr lang="en-US" sz="2800" dirty="0" smtClean="0"/>
              <a:t>whether or not to choose an option that has both positive and negative consequences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Multiple approach-avoidance conflicts – </a:t>
            </a:r>
            <a:r>
              <a:rPr lang="en-US" sz="2800" dirty="0" smtClean="0"/>
              <a:t>several alternative courses of action that </a:t>
            </a:r>
            <a:r>
              <a:rPr lang="en-US" sz="2800" smtClean="0"/>
              <a:t>have both positive </a:t>
            </a:r>
            <a:r>
              <a:rPr lang="en-US" sz="2800" dirty="0" smtClean="0"/>
              <a:t>and negative aspects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Perspectives on Motivation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very close ties between emotions and motivated behaviors.</a:t>
            </a:r>
          </a:p>
          <a:p>
            <a:r>
              <a:rPr lang="en-US" sz="2800" dirty="0" smtClean="0"/>
              <a:t>Sometimes we are motivated by something in our biological makeup that pushes us (nature) </a:t>
            </a:r>
          </a:p>
          <a:p>
            <a:r>
              <a:rPr lang="en-US" sz="2800" dirty="0" smtClean="0"/>
              <a:t>Sometimes there are things in our culture or thought processes that pull us (nurture)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are four perspectives that psychologists use to explain motivation.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96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457200"/>
            <a:ext cx="9601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Instinct (Evolutionary) Theory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541144"/>
            <a:ext cx="96012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Instincts - </a:t>
            </a:r>
            <a:r>
              <a:rPr lang="en-US" sz="2800" dirty="0" smtClean="0"/>
              <a:t>unlearned, innate, and automatic responses to a specific stimulus; Fixed pattern of behavior throughout a species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nstinct theory </a:t>
            </a:r>
            <a:r>
              <a:rPr lang="en-US" sz="2800" dirty="0" smtClean="0"/>
              <a:t>explains motivation through instinctual behavior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800" dirty="0" smtClean="0"/>
              <a:t>Geese fly south in response to cold weather </a:t>
            </a:r>
          </a:p>
          <a:p>
            <a:pPr lvl="1"/>
            <a:r>
              <a:rPr lang="en-US" sz="2800" dirty="0" smtClean="0"/>
              <a:t>Infants’ rooting and sucking</a:t>
            </a:r>
          </a:p>
          <a:p>
            <a:pPr lvl="1"/>
            <a:r>
              <a:rPr lang="en-US" sz="2800" dirty="0"/>
              <a:t>newly hatched sea turtles will move </a:t>
            </a:r>
            <a:r>
              <a:rPr lang="en-US" sz="2800" dirty="0" smtClean="0"/>
              <a:t>toward </a:t>
            </a:r>
            <a:r>
              <a:rPr lang="en-US" sz="2800" dirty="0"/>
              <a:t>the ocean</a:t>
            </a:r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0" y="457200"/>
            <a:ext cx="1905002" cy="14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Drive-Reduction Theory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753598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Instinct theory was replaced by </a:t>
            </a:r>
            <a:r>
              <a:rPr lang="en-US" sz="3200" b="1" dirty="0" smtClean="0">
                <a:solidFill>
                  <a:srgbClr val="C00000"/>
                </a:solidFill>
              </a:rPr>
              <a:t>Drive-Reduction Theory </a:t>
            </a:r>
          </a:p>
          <a:p>
            <a:r>
              <a:rPr lang="en-US" sz="3200" dirty="0" smtClean="0"/>
              <a:t>Motivation based on desire to reduce internal tension within the body that is caused by biological needs not being met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4" y="4611330"/>
            <a:ext cx="85344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Drive-Reduction Theory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371600"/>
            <a:ext cx="10591800" cy="441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aim of </a:t>
            </a:r>
            <a:r>
              <a:rPr lang="en-US" sz="2800" b="1" dirty="0" smtClean="0">
                <a:solidFill>
                  <a:srgbClr val="C00000"/>
                </a:solidFill>
              </a:rPr>
              <a:t>Drive-Reduction Theory </a:t>
            </a:r>
            <a:r>
              <a:rPr lang="en-US" sz="2800" dirty="0" smtClean="0"/>
              <a:t>is to attain </a:t>
            </a:r>
            <a:r>
              <a:rPr lang="en-US" sz="2800" b="1" dirty="0" smtClean="0">
                <a:solidFill>
                  <a:srgbClr val="C00000"/>
                </a:solidFill>
              </a:rPr>
              <a:t>homeostasis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Homeostasis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the premise that the body oversees and maintains its internal physiological systems at a constant, stable level (balanced)</a:t>
            </a:r>
          </a:p>
          <a:p>
            <a:pPr lvl="1"/>
            <a:r>
              <a:rPr lang="en-US" sz="2800" dirty="0" smtClean="0"/>
              <a:t>The brain detects this change, alerting the body to respond (ex. Body temperature)</a:t>
            </a:r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733800"/>
            <a:ext cx="2042161" cy="262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81" y="4297680"/>
            <a:ext cx="2964925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4288155"/>
            <a:ext cx="17830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Drive-Reduction Theory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600200"/>
            <a:ext cx="9906002" cy="4800600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Need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– biological requirement essential to proper body </a:t>
            </a:r>
            <a:r>
              <a:rPr lang="en-US" sz="2800" dirty="0" smtClean="0"/>
              <a:t>functioning &amp; survival </a:t>
            </a:r>
            <a:r>
              <a:rPr lang="en-US" sz="2800" dirty="0"/>
              <a:t>– like water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Drive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– a psychological state of tension or arousal that directs an organism to take action to reduce the drive  (ex. thirst, hunger, pain) </a:t>
            </a:r>
          </a:p>
          <a:p>
            <a:pPr marL="85725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C00000"/>
                </a:solidFill>
                <a:cs typeface="Arial" charset="0"/>
              </a:rPr>
              <a:t>Primary drive: </a:t>
            </a:r>
            <a:r>
              <a:rPr lang="en-US" altLang="en-US" sz="2800" dirty="0">
                <a:cs typeface="Arial" charset="0"/>
              </a:rPr>
              <a:t>involves needs of the body, such as hunger and thirst</a:t>
            </a:r>
          </a:p>
          <a:p>
            <a:pPr marL="85725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C00000"/>
                </a:solidFill>
                <a:cs typeface="Arial" charset="0"/>
              </a:rPr>
              <a:t>Secondary (acquired) </a:t>
            </a:r>
            <a:r>
              <a:rPr lang="en-US" altLang="en-US" sz="2800" b="1" dirty="0" smtClean="0">
                <a:solidFill>
                  <a:srgbClr val="C00000"/>
                </a:solidFill>
                <a:cs typeface="Arial" charset="0"/>
              </a:rPr>
              <a:t>drive:</a:t>
            </a:r>
            <a:r>
              <a:rPr lang="en-US" altLang="en-US" sz="2800" b="1" dirty="0" smtClean="0">
                <a:cs typeface="Arial" charset="0"/>
              </a:rPr>
              <a:t> </a:t>
            </a:r>
            <a:r>
              <a:rPr lang="en-US" altLang="en-US" sz="2800" dirty="0" smtClean="0">
                <a:cs typeface="Arial" charset="0"/>
              </a:rPr>
              <a:t>assist us in attaining the goals of a primary drive; learned </a:t>
            </a:r>
            <a:r>
              <a:rPr lang="en-US" altLang="en-US" sz="2800" dirty="0">
                <a:cs typeface="Arial" charset="0"/>
              </a:rPr>
              <a:t>through experience or </a:t>
            </a:r>
            <a:r>
              <a:rPr lang="en-US" altLang="en-US" sz="2800" dirty="0" smtClean="0">
                <a:cs typeface="Arial" charset="0"/>
              </a:rPr>
              <a:t>conditioning (ex. </a:t>
            </a:r>
            <a:r>
              <a:rPr lang="en-US" altLang="en-US" sz="2800" dirty="0">
                <a:cs typeface="Arial" charset="0"/>
              </a:rPr>
              <a:t>m</a:t>
            </a:r>
            <a:r>
              <a:rPr lang="en-US" altLang="en-US" sz="2800" dirty="0" smtClean="0">
                <a:cs typeface="Arial" charset="0"/>
              </a:rPr>
              <a:t>oney, </a:t>
            </a:r>
            <a:r>
              <a:rPr lang="en-US" altLang="en-US" sz="2800" dirty="0">
                <a:cs typeface="Arial" charset="0"/>
              </a:rPr>
              <a:t>social </a:t>
            </a:r>
            <a:r>
              <a:rPr lang="en-US" altLang="en-US" sz="2800" dirty="0" smtClean="0">
                <a:cs typeface="Arial" charset="0"/>
              </a:rPr>
              <a:t>approval)</a:t>
            </a:r>
            <a:endParaRPr lang="en-US" altLang="en-US" sz="2800" dirty="0">
              <a:cs typeface="Aria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4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533400"/>
            <a:ext cx="9372602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Incentive Theory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We are not just pushed by our need to reduce </a:t>
            </a:r>
            <a:r>
              <a:rPr lang="en-US" sz="2800" b="1" dirty="0" smtClean="0">
                <a:solidFill>
                  <a:srgbClr val="C00000"/>
                </a:solidFill>
              </a:rPr>
              <a:t>drives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r>
              <a:rPr lang="en-US" sz="2800" dirty="0" smtClean="0"/>
              <a:t> </a:t>
            </a:r>
            <a:r>
              <a:rPr lang="en-US" sz="2800" dirty="0"/>
              <a:t>we are also </a:t>
            </a:r>
            <a:r>
              <a:rPr lang="en-US" sz="2800" b="1" dirty="0"/>
              <a:t>pulled</a:t>
            </a:r>
            <a:r>
              <a:rPr lang="en-US" sz="2800" dirty="0"/>
              <a:t> by </a:t>
            </a:r>
            <a:r>
              <a:rPr lang="en-US" sz="2800" b="1" dirty="0">
                <a:solidFill>
                  <a:srgbClr val="C00000"/>
                </a:solidFill>
              </a:rPr>
              <a:t>incentives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Incentive</a:t>
            </a:r>
            <a:r>
              <a:rPr lang="en-US" sz="2800" b="1" dirty="0" smtClean="0"/>
              <a:t> </a:t>
            </a:r>
            <a:r>
              <a:rPr lang="en-US" sz="2800" dirty="0" smtClean="0"/>
              <a:t>– a positive or negative environmental stimulus that lures or repels us.</a:t>
            </a:r>
          </a:p>
          <a:p>
            <a:pPr lvl="1"/>
            <a:r>
              <a:rPr lang="en-US" sz="2600" b="1" dirty="0" smtClean="0"/>
              <a:t>Example </a:t>
            </a:r>
            <a:r>
              <a:rPr lang="en-US" sz="2600" dirty="0" smtClean="0"/>
              <a:t>– You may be pushed to eat a peperoni pizza because of an internal drive – hunger, or you might be pulled by an external incentive because it’s tasty.</a:t>
            </a:r>
          </a:p>
          <a:p>
            <a:pPr marL="1431925" indent="-228600"/>
            <a:r>
              <a:rPr lang="en-US" sz="2800" dirty="0" smtClean="0"/>
              <a:t>When there is both a need and an incentive, we feel strongly driven. </a:t>
            </a:r>
          </a:p>
          <a:p>
            <a:pPr marL="2179638" lvl="1" indent="274638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2209800"/>
            <a:ext cx="1054100" cy="1243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8" y="4800600"/>
            <a:ext cx="1200150" cy="13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slides(3)</Template>
  <TotalTime>1028</TotalTime>
  <Words>1596</Words>
  <Application>Microsoft Office PowerPoint</Application>
  <PresentationFormat>Custom</PresentationFormat>
  <Paragraphs>162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Century Gothic</vt:lpstr>
      <vt:lpstr>굴림</vt:lpstr>
      <vt:lpstr>Times</vt:lpstr>
      <vt:lpstr>Verdana</vt:lpstr>
      <vt:lpstr>Vertical and Horizontal design template</vt:lpstr>
      <vt:lpstr>Motivation and Work</vt:lpstr>
      <vt:lpstr>Perspectives on Motivation</vt:lpstr>
      <vt:lpstr>Sources of Motivation </vt:lpstr>
      <vt:lpstr>Perspectives on Motivation</vt:lpstr>
      <vt:lpstr>Instinct (Evolutionary) Theory</vt:lpstr>
      <vt:lpstr>Drive-Reduction Theory</vt:lpstr>
      <vt:lpstr>Drive-Reduction Theory</vt:lpstr>
      <vt:lpstr>Drive-Reduction Theory</vt:lpstr>
      <vt:lpstr>Incentive Theory</vt:lpstr>
      <vt:lpstr>Optimal Arousal Theory </vt:lpstr>
      <vt:lpstr>Optimum Arousal Theory</vt:lpstr>
      <vt:lpstr>Optimal Arousal Theory </vt:lpstr>
      <vt:lpstr>PowerPoint Presentation</vt:lpstr>
      <vt:lpstr>PowerPoint Presentation</vt:lpstr>
      <vt:lpstr>Self-Actualization Theory</vt:lpstr>
      <vt:lpstr>Self-Actualization Theory</vt:lpstr>
      <vt:lpstr>PowerPoint Presentation</vt:lpstr>
      <vt:lpstr>Hunger </vt:lpstr>
      <vt:lpstr>Physiology of Hunger</vt:lpstr>
      <vt:lpstr>The Physiology of Hunger</vt:lpstr>
      <vt:lpstr>The Physiology of Hunger</vt:lpstr>
      <vt:lpstr>The Physiology of Hunger</vt:lpstr>
      <vt:lpstr>The Physiology of Hunger – Appetite Hormones </vt:lpstr>
      <vt:lpstr>The Physiology of Hunger – Set Point Theory</vt:lpstr>
      <vt:lpstr>Body Weight</vt:lpstr>
      <vt:lpstr>Eating Disorders</vt:lpstr>
      <vt:lpstr>Obesity</vt:lpstr>
      <vt:lpstr>Obesity</vt:lpstr>
      <vt:lpstr>Motivation and Work</vt:lpstr>
      <vt:lpstr>Achievement Motivation</vt:lpstr>
      <vt:lpstr>Achievement Motivation</vt:lpstr>
      <vt:lpstr>Achievement Motivation </vt:lpstr>
      <vt:lpstr>Management Theory</vt:lpstr>
      <vt:lpstr>When Motives Conflict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and Work</dc:title>
  <dc:creator>Kim Goulding</dc:creator>
  <cp:lastModifiedBy>Kim Goulding</cp:lastModifiedBy>
  <cp:revision>77</cp:revision>
  <cp:lastPrinted>2019-11-22T04:37:17Z</cp:lastPrinted>
  <dcterms:created xsi:type="dcterms:W3CDTF">2018-03-20T01:52:35Z</dcterms:created>
  <dcterms:modified xsi:type="dcterms:W3CDTF">2019-11-22T04:56:55Z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