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7" r:id="rId23"/>
    <p:sldId id="276" r:id="rId24"/>
    <p:sldId id="278" r:id="rId25"/>
    <p:sldId id="279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4A0BCA-F1ED-4629-ACBF-AB95341EEFE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A8896D-0316-4065-AE17-A0585AD88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1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27DD5-E881-4107-9FB2-05D494917A9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F9E9F-6FB3-4079-8199-CE78E6E4A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682AE-B7C3-4751-94EA-3EF01926A7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74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8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6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9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62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2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4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2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4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0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2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87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unflowerstorytime.com/2015/04/28/feelings-faces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5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62922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Chapter 13: Emotion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408" y="3475907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AP Psychology</a:t>
            </a:r>
          </a:p>
        </p:txBody>
      </p:sp>
    </p:spTree>
    <p:extLst>
      <p:ext uri="{BB962C8B-B14F-4D97-AF65-F5344CB8AC3E}">
        <p14:creationId xmlns:p14="http://schemas.microsoft.com/office/powerpoint/2010/main" val="3844931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94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Arousal and Performance </a:t>
            </a:r>
            <a:r>
              <a:rPr lang="en-US" sz="4000" b="1" dirty="0" smtClean="0">
                <a:solidFill>
                  <a:srgbClr val="002060"/>
                </a:solidFill>
              </a:rPr>
              <a:t>– Yerkes-Dodson Law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79" y="1845734"/>
            <a:ext cx="1025107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We perform best when we feel moderately aroused.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level of arousal varies for different tasks.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Performance peaks at lower levels of arousal for difficult tasks and higher levels for easy or well-learned tasks.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" name="Picture 7" descr="Theories of Motiv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51" y="3706915"/>
            <a:ext cx="6274528" cy="31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77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311096"/>
            <a:ext cx="10058400" cy="13135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The Brain and Emotion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45734"/>
            <a:ext cx="6217920" cy="402336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Amygdala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- (limbic system) processes fear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Active with recognition of emotional expressions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Information passes through the cortex straight through to the amygdala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Interacts with the hypothalamus to send signals to release hormones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Damage to the amygdala = no fear &amp; trouble reading emotions</a:t>
            </a:r>
          </a:p>
        </p:txBody>
      </p:sp>
      <p:pic>
        <p:nvPicPr>
          <p:cNvPr id="4" name="Picture 3" descr="Know your brain: Amygdala — Neuroscientifically Challeng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1845734"/>
            <a:ext cx="4226256" cy="389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8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The Brain and Emotion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593227" cy="40233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Left Hemisphere:</a:t>
            </a:r>
          </a:p>
          <a:p>
            <a:r>
              <a:rPr lang="en-US" sz="3200" i="1" dirty="0">
                <a:solidFill>
                  <a:schemeClr val="tx1"/>
                </a:solidFill>
              </a:rPr>
              <a:t>Positive emotions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People show more left frontal lobe activity when they experience positive moods.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Many dopamine receptors 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04857" y="1899138"/>
            <a:ext cx="4686300" cy="448056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Right Hemisphere:</a:t>
            </a:r>
          </a:p>
          <a:p>
            <a:r>
              <a:rPr lang="en-US" sz="2800" i="1" dirty="0">
                <a:solidFill>
                  <a:schemeClr val="tx1"/>
                </a:solidFill>
              </a:rPr>
              <a:t>Negative emotions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Depression-prone people and people with negative personalities show more right frontal activity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u="sng" dirty="0"/>
          </a:p>
        </p:txBody>
      </p:sp>
      <p:pic>
        <p:nvPicPr>
          <p:cNvPr id="7" name="Picture 6" descr="Saturday Ramblings, February 14, 2015 | internetmonk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76" y="1980781"/>
            <a:ext cx="1236899" cy="1040005"/>
          </a:xfrm>
          <a:prstGeom prst="rect">
            <a:avLst/>
          </a:prstGeom>
        </p:spPr>
      </p:pic>
      <p:pic>
        <p:nvPicPr>
          <p:cNvPr id="6" name="Picture 5" descr="BIG EMOTIS 2 - imaginew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07" y="4470888"/>
            <a:ext cx="1314452" cy="12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51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Cognition can define emotion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Spillover Effect </a:t>
            </a:r>
            <a:r>
              <a:rPr lang="en-US" sz="2800" dirty="0">
                <a:solidFill>
                  <a:schemeClr val="tx1"/>
                </a:solidFill>
              </a:rPr>
              <a:t>– </a:t>
            </a:r>
            <a:r>
              <a:rPr lang="en-US" sz="2800" i="1" dirty="0">
                <a:solidFill>
                  <a:schemeClr val="tx1"/>
                </a:solidFill>
              </a:rPr>
              <a:t>(</a:t>
            </a:r>
            <a:r>
              <a:rPr lang="en-US" sz="2800" i="1" dirty="0" err="1">
                <a:solidFill>
                  <a:schemeClr val="tx1"/>
                </a:solidFill>
              </a:rPr>
              <a:t>Schachter</a:t>
            </a:r>
            <a:r>
              <a:rPr lang="en-US" sz="2800" i="1" dirty="0">
                <a:solidFill>
                  <a:schemeClr val="tx1"/>
                </a:solidFill>
              </a:rPr>
              <a:t> &amp; Singer) </a:t>
            </a:r>
            <a:r>
              <a:rPr lang="en-US" sz="2800" dirty="0">
                <a:solidFill>
                  <a:schemeClr val="tx1"/>
                </a:solidFill>
              </a:rPr>
              <a:t>Our arousal response to one event spills over into our response to the next event.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If you just finished running, then you receive exciting news, does the arousal from the run spill over into the new excitement about the good news?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Arousal from a soccer match can fuel anger, which can descend into rioting or other violent confrontations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1"/>
                </a:solidFill>
              </a:rPr>
              <a:t>Arousal fuels emotion: cognition channels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570" y="4580014"/>
            <a:ext cx="2286943" cy="152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966" y="376410"/>
            <a:ext cx="10058400" cy="109316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Cognition Does Not Always Precede Emotion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Robert </a:t>
            </a:r>
            <a:r>
              <a:rPr lang="en-US" sz="2800" b="1" dirty="0" err="1">
                <a:solidFill>
                  <a:srgbClr val="FF0000"/>
                </a:solidFill>
              </a:rPr>
              <a:t>Zajonc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– We sometimes experience emotional reactions apart from or even before we interpret a situation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Some emotions take the “low road” (shortcut) via neural pathways that bypass the cortex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Causes a quick reaction often outside of our conscious awareness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Example </a:t>
            </a:r>
            <a:r>
              <a:rPr lang="en-US" sz="2800" dirty="0">
                <a:solidFill>
                  <a:schemeClr val="tx1"/>
                </a:solidFill>
              </a:rPr>
              <a:t>– see snake, message sent directly to amygdala for quicker response before intellect takes over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5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Cognitive Appraisal Theory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Richard Lazarus  </a:t>
            </a:r>
            <a:r>
              <a:rPr lang="en-US" sz="2800" dirty="0">
                <a:solidFill>
                  <a:schemeClr val="tx1"/>
                </a:solidFill>
              </a:rPr>
              <a:t>- Some emotional responses do not require conscious thinking, but even instantaneously felt emotions require some sort of </a:t>
            </a:r>
            <a:r>
              <a:rPr lang="en-US" sz="2800" i="1" dirty="0">
                <a:solidFill>
                  <a:schemeClr val="tx1"/>
                </a:solidFill>
              </a:rPr>
              <a:t>appraisal </a:t>
            </a:r>
            <a:r>
              <a:rPr lang="en-US" sz="2800" dirty="0">
                <a:solidFill>
                  <a:schemeClr val="tx1"/>
                </a:solidFill>
              </a:rPr>
              <a:t>of the situation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This quick appraisal may be effortless, we may not be conscious of it, but it is still a mental function that happens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Emotions arise when we appraise an event as beneficial or harmful to our well-being, whether we truly know it or not</a:t>
            </a:r>
          </a:p>
        </p:txBody>
      </p:sp>
    </p:spTree>
    <p:extLst>
      <p:ext uri="{BB962C8B-B14F-4D97-AF65-F5344CB8AC3E}">
        <p14:creationId xmlns:p14="http://schemas.microsoft.com/office/powerpoint/2010/main" val="30777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234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Lie Detection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3282"/>
            <a:ext cx="9789795" cy="44326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tx1"/>
                </a:solidFill>
              </a:rPr>
              <a:t>Polygraphs (lie detectors) - </a:t>
            </a:r>
            <a:r>
              <a:rPr lang="en-US" sz="2600" dirty="0">
                <a:solidFill>
                  <a:schemeClr val="tx1"/>
                </a:solidFill>
              </a:rPr>
              <a:t>measure physical responses that may indicate a person is lying (changes in breathing, cardiovascular activity, perspiration)  </a:t>
            </a:r>
          </a:p>
          <a:p>
            <a:pPr marL="382588" lvl="1" indent="-968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Response to critical questions compared to response to control questions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Two problems: 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Our physiological arousal is much the same from one emotion to another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Lie detectors err about 1/3 of the time, especially when innocent people respond with heightened tension to the accusations implied by relevant questions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Obavezan poligraf za seksualne prijestupnike — Vijesti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71" y="11476"/>
            <a:ext cx="2408711" cy="160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Nonverbal 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729" y="1812470"/>
            <a:ext cx="10572750" cy="40566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We’re good at detecting nonverbal threats.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An angry face will “pop out” in a crowd faster than a happy one.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We read fear and anger mostly from the eyes, and happiness from the mouth.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Introverts are better at reading others’ emotions; extroverts are easier to read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Experience can sensitize us to particular emotions</a:t>
            </a:r>
            <a:r>
              <a:rPr lang="en-US" sz="2800" dirty="0"/>
              <a:t>. </a:t>
            </a:r>
          </a:p>
        </p:txBody>
      </p:sp>
      <p:pic>
        <p:nvPicPr>
          <p:cNvPr id="4" name="Picture 3" descr="Non-Verbal Communication: Examples, Types &amp; Defini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99" y="539695"/>
            <a:ext cx="4001702" cy="19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398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Gender, Emotion, and Nonverbal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573191" cy="40233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Women generally are:</a:t>
            </a:r>
          </a:p>
          <a:p>
            <a:pPr marL="628650" lvl="2" indent="-2444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better at reading people’s emotional cues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better at spotting lies</a:t>
            </a:r>
          </a:p>
          <a:p>
            <a:pPr marL="628650" lvl="2" indent="-2444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more emotionally responsive in both positive &amp; negative situations</a:t>
            </a:r>
          </a:p>
          <a:p>
            <a:pPr marL="571500" lvl="2" indent="-1873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have greater emotional literacy </a:t>
            </a:r>
          </a:p>
          <a:p>
            <a:pPr marL="571500" lvl="2" indent="-1873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more likely to describe themselves as emphatic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more likely to express empathy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Non-Verbal Communication: Body Language For Negotiato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07" y="1845734"/>
            <a:ext cx="2327105" cy="1966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861" y="3931712"/>
            <a:ext cx="2378451" cy="19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Detecting &amp; Computing Emotion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218420" cy="40233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Hard-to-control facial muscles reveal signs of emotions you may be trying to conceal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Most people find it difficult to detect deceiving expressions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Eckman</a:t>
            </a:r>
            <a:r>
              <a:rPr lang="en-US" sz="2800" dirty="0">
                <a:solidFill>
                  <a:schemeClr val="tx1"/>
                </a:solidFill>
              </a:rPr>
              <a:t> &amp; O’Sullivan – found they could teach researchers to watch for signs of lying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Our brains can easily detect subtle expressions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4721347"/>
            <a:ext cx="9336171" cy="12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86603"/>
            <a:ext cx="9955529" cy="1450757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What is emotion?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258991" cy="40233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Emotions </a:t>
            </a:r>
            <a:r>
              <a:rPr lang="en-US" sz="3200" dirty="0">
                <a:solidFill>
                  <a:schemeClr val="tx1"/>
                </a:solidFill>
              </a:rPr>
              <a:t>– A response of the whole organism involving physiological arousal, expressive behaviors, and conscious experience, including thoughts and feelings</a:t>
            </a:r>
          </a:p>
          <a:p>
            <a:r>
              <a:rPr lang="en-US" sz="3200" u="sng" dirty="0">
                <a:solidFill>
                  <a:schemeClr val="tx1"/>
                </a:solidFill>
              </a:rPr>
              <a:t>Debate</a:t>
            </a:r>
            <a:r>
              <a:rPr lang="en-US" sz="3200" dirty="0">
                <a:solidFill>
                  <a:schemeClr val="tx1"/>
                </a:solidFill>
              </a:rPr>
              <a:t>:  </a:t>
            </a:r>
            <a:r>
              <a:rPr lang="en-US" sz="3200" i="1" dirty="0">
                <a:solidFill>
                  <a:schemeClr val="tx1"/>
                </a:solidFill>
              </a:rPr>
              <a:t>Chicken or the egg?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Does </a:t>
            </a:r>
            <a:r>
              <a:rPr lang="en-US" sz="3000" dirty="0">
                <a:solidFill>
                  <a:schemeClr val="tx1"/>
                </a:solidFill>
              </a:rPr>
              <a:t>physiological arousal come before or after the emotional experience?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Does </a:t>
            </a:r>
            <a:r>
              <a:rPr lang="en-US" sz="3000" dirty="0">
                <a:solidFill>
                  <a:schemeClr val="tx1"/>
                </a:solidFill>
              </a:rPr>
              <a:t>cognition (thinking) always come before the emotion?</a:t>
            </a:r>
          </a:p>
        </p:txBody>
      </p:sp>
      <p:pic>
        <p:nvPicPr>
          <p:cNvPr id="5" name="Picture 4" descr="Emotions in web design - Design, Journ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19960"/>
            <a:ext cx="3094265" cy="1384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271" y="2462898"/>
            <a:ext cx="2481678" cy="27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23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Culture and Emotional Expression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9429"/>
            <a:ext cx="8401050" cy="3860680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meaning of gestures varies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Children all over the world cry, laugh, smile,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Even isolated groups of people share universal facial expressions.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Facial expressions even among the blind are universal.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Evolutionary Psychology: Prehistoric ancestors without detailed </a:t>
            </a:r>
            <a:r>
              <a:rPr lang="en-US" sz="2400" dirty="0" smtClean="0">
                <a:solidFill>
                  <a:schemeClr val="tx1"/>
                </a:solidFill>
              </a:rPr>
              <a:t>languages </a:t>
            </a:r>
            <a:r>
              <a:rPr lang="en-US" sz="2400" dirty="0">
                <a:solidFill>
                  <a:schemeClr val="tx1"/>
                </a:solidFill>
              </a:rPr>
              <a:t>had to rely on facial  expressions to </a:t>
            </a:r>
            <a:r>
              <a:rPr lang="en-US" sz="2400" dirty="0" smtClean="0">
                <a:solidFill>
                  <a:schemeClr val="tx1"/>
                </a:solidFill>
              </a:rPr>
              <a:t>survive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Facial expressions are somewhat universal, but people differ in how much emotion they express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5" y="1837373"/>
            <a:ext cx="848024" cy="634375"/>
          </a:xfrm>
          <a:prstGeom prst="rect">
            <a:avLst/>
          </a:prstGeom>
        </p:spPr>
      </p:pic>
      <p:pic>
        <p:nvPicPr>
          <p:cNvPr id="7" name="Picture 6" descr="Laugh lines or Frown lines? You choose! - Pretty Gossi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20" y="2300073"/>
            <a:ext cx="2253343" cy="34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286604"/>
            <a:ext cx="10535194" cy="116664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Which emotion is it?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012" y="1918563"/>
            <a:ext cx="2818731" cy="2019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000" y="1918563"/>
            <a:ext cx="2869007" cy="2013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265" y="1918563"/>
            <a:ext cx="2832021" cy="2019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012" y="4197925"/>
            <a:ext cx="2818731" cy="2013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3000" y="4173542"/>
            <a:ext cx="2849980" cy="2027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1266" y="4163155"/>
            <a:ext cx="2832020" cy="20479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474613" y="1918563"/>
            <a:ext cx="22533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MT"/>
              </a:rPr>
              <a:t>• </a:t>
            </a:r>
            <a:r>
              <a:rPr lang="en-US" sz="2800" dirty="0">
                <a:latin typeface="Calibri" panose="020F0502020204030204" pitchFamily="34" charset="0"/>
              </a:rPr>
              <a:t>Anger</a:t>
            </a:r>
          </a:p>
          <a:p>
            <a:r>
              <a:rPr lang="en-US" sz="2800" dirty="0">
                <a:latin typeface="ArialMT"/>
              </a:rPr>
              <a:t>• </a:t>
            </a:r>
            <a:r>
              <a:rPr lang="en-US" sz="2800" dirty="0">
                <a:latin typeface="Calibri" panose="020F0502020204030204" pitchFamily="34" charset="0"/>
              </a:rPr>
              <a:t>Disgust</a:t>
            </a:r>
          </a:p>
          <a:p>
            <a:r>
              <a:rPr lang="en-US" sz="2800" dirty="0">
                <a:latin typeface="ArialMT"/>
              </a:rPr>
              <a:t>• </a:t>
            </a:r>
            <a:r>
              <a:rPr lang="en-US" sz="2800" dirty="0">
                <a:latin typeface="Calibri" panose="020F0502020204030204" pitchFamily="34" charset="0"/>
              </a:rPr>
              <a:t>Fear</a:t>
            </a:r>
          </a:p>
          <a:p>
            <a:r>
              <a:rPr lang="en-US" sz="2800" dirty="0">
                <a:latin typeface="ArialMT"/>
              </a:rPr>
              <a:t>• </a:t>
            </a:r>
            <a:r>
              <a:rPr lang="en-US" sz="2800" dirty="0">
                <a:latin typeface="Calibri" panose="020F0502020204030204" pitchFamily="34" charset="0"/>
              </a:rPr>
              <a:t>Happiness</a:t>
            </a:r>
          </a:p>
          <a:p>
            <a:r>
              <a:rPr lang="en-US" sz="2800" dirty="0">
                <a:latin typeface="ArialMT"/>
              </a:rPr>
              <a:t>• </a:t>
            </a:r>
            <a:r>
              <a:rPr lang="en-US" sz="2800" dirty="0">
                <a:latin typeface="Calibri" panose="020F0502020204030204" pitchFamily="34" charset="0"/>
              </a:rPr>
              <a:t>Sadness</a:t>
            </a:r>
          </a:p>
          <a:p>
            <a:r>
              <a:rPr lang="en-US" sz="2800" dirty="0">
                <a:latin typeface="ArialMT"/>
              </a:rPr>
              <a:t>• </a:t>
            </a:r>
            <a:r>
              <a:rPr lang="en-US" sz="2800" dirty="0">
                <a:latin typeface="Calibri" panose="020F0502020204030204" pitchFamily="34" charset="0"/>
              </a:rPr>
              <a:t>Surprise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03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304107"/>
            <a:ext cx="9628658" cy="57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683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The Effects of Facial Expression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84286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William James – We can control emotions by going “through the outward movements” of any emotion we want to 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Expressions not only communicate emotion, they also amplify and regulate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People instructed to mold their faces in ways that express other basic emotions also experienced those emotions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Facial feedback </a:t>
            </a:r>
            <a:r>
              <a:rPr lang="en-US" sz="2800" dirty="0">
                <a:solidFill>
                  <a:schemeClr val="tx1"/>
                </a:solidFill>
              </a:rPr>
              <a:t>- When a facial expression intensifies emotional feelings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364" y="356475"/>
            <a:ext cx="1413282" cy="124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6BE5-CBE8-4E23-8283-4BB14104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25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Experienced Emotion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0C29-F549-4973-B87F-69162D2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9421"/>
            <a:ext cx="10058400" cy="4023360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Carroll </a:t>
            </a:r>
            <a:r>
              <a:rPr lang="en-US" sz="2800" dirty="0">
                <a:solidFill>
                  <a:schemeClr val="tx1"/>
                </a:solidFill>
              </a:rPr>
              <a:t>Izard identified 10 basic emotions: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8BA3CA-6CD5-41C8-AF91-134C615C1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209063"/>
              </p:ext>
            </p:extLst>
          </p:nvPr>
        </p:nvGraphicFramePr>
        <p:xfrm>
          <a:off x="1298714" y="2455699"/>
          <a:ext cx="6175512" cy="2990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2850">
                  <a:extLst>
                    <a:ext uri="{9D8B030D-6E8A-4147-A177-3AD203B41FA5}">
                      <a16:colId xmlns:a16="http://schemas.microsoft.com/office/drawing/2014/main" val="3869648683"/>
                    </a:ext>
                  </a:extLst>
                </a:gridCol>
                <a:gridCol w="3372662">
                  <a:extLst>
                    <a:ext uri="{9D8B030D-6E8A-4147-A177-3AD203B41FA5}">
                      <a16:colId xmlns:a16="http://schemas.microsoft.com/office/drawing/2014/main" val="3871115810"/>
                    </a:ext>
                  </a:extLst>
                </a:gridCol>
              </a:tblGrid>
              <a:tr h="5981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Joy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Disgust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91604"/>
                  </a:ext>
                </a:extLst>
              </a:tr>
              <a:tr h="5981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Excitement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Contempt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975733"/>
                  </a:ext>
                </a:extLst>
              </a:tr>
              <a:tr h="5981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Surprise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Fear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496405"/>
                  </a:ext>
                </a:extLst>
              </a:tr>
              <a:tr h="5981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Sadness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Shame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670403"/>
                  </a:ext>
                </a:extLst>
              </a:tr>
              <a:tr h="5981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Guilt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8531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183290D-16D9-47F8-A35C-FDA1552C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41704" y="2139562"/>
            <a:ext cx="3164619" cy="23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D06C-922E-4AAB-A8C7-F9DE067B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E8FBC8-2823-47A6-A3F4-CC085012D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44176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Theories of Emotion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6143"/>
            <a:ext cx="10365377" cy="403213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James-Lange theory </a:t>
            </a:r>
            <a:r>
              <a:rPr lang="en-US" sz="2800" dirty="0" smtClean="0">
                <a:solidFill>
                  <a:schemeClr val="tx1"/>
                </a:solidFill>
              </a:rPr>
              <a:t>– our </a:t>
            </a:r>
            <a:r>
              <a:rPr lang="en-US" sz="2800" dirty="0">
                <a:solidFill>
                  <a:schemeClr val="tx1"/>
                </a:solidFill>
              </a:rPr>
              <a:t>experience of emotion is </a:t>
            </a:r>
            <a:r>
              <a:rPr lang="en-US" sz="2800" dirty="0" smtClean="0">
                <a:solidFill>
                  <a:schemeClr val="tx1"/>
                </a:solidFill>
              </a:rPr>
              <a:t>the result of our </a:t>
            </a:r>
            <a:r>
              <a:rPr lang="en-US" sz="2800" dirty="0">
                <a:solidFill>
                  <a:schemeClr val="tx1"/>
                </a:solidFill>
              </a:rPr>
              <a:t>awareness of our physiological responses to emotion-arousing stimuli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We feel emotion because of biological changes (physiological changes cause emotion)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Example:  </a:t>
            </a:r>
            <a:r>
              <a:rPr lang="en-US" sz="2800" dirty="0">
                <a:solidFill>
                  <a:schemeClr val="tx1"/>
                </a:solidFill>
              </a:rPr>
              <a:t>Your car slides on ice and you struggle to regain control. You notice your heart racing after the incident. Fear follows the body’s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79" y="4563670"/>
            <a:ext cx="1306714" cy="1720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910" y="4587813"/>
            <a:ext cx="1422586" cy="1728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242" y="4592175"/>
            <a:ext cx="1377220" cy="1720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328" y="5153112"/>
            <a:ext cx="954600" cy="527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478" y="5158607"/>
            <a:ext cx="954600" cy="5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5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234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Theories of Emotion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871563" cy="402336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Cannon-Bard theory </a:t>
            </a:r>
            <a:r>
              <a:rPr lang="en-US" sz="2800" b="1" dirty="0">
                <a:solidFill>
                  <a:schemeClr val="tx1"/>
                </a:solidFill>
              </a:rPr>
              <a:t>- </a:t>
            </a:r>
            <a:r>
              <a:rPr lang="en-US" sz="2800" dirty="0">
                <a:solidFill>
                  <a:schemeClr val="tx1"/>
                </a:solidFill>
              </a:rPr>
              <a:t>an emotion-arousing stimulus </a:t>
            </a:r>
            <a:r>
              <a:rPr lang="en-US" sz="2800" i="1" dirty="0">
                <a:solidFill>
                  <a:schemeClr val="tx1"/>
                </a:solidFill>
              </a:rPr>
              <a:t>simultaneously </a:t>
            </a:r>
            <a:r>
              <a:rPr lang="en-US" sz="2800" dirty="0">
                <a:solidFill>
                  <a:schemeClr val="tx1"/>
                </a:solidFill>
              </a:rPr>
              <a:t>triggers physiological responses and </a:t>
            </a:r>
            <a:r>
              <a:rPr lang="en-US" sz="2800" dirty="0" smtClean="0">
                <a:solidFill>
                  <a:schemeClr val="tx1"/>
                </a:solidFill>
              </a:rPr>
              <a:t>the experience </a:t>
            </a:r>
            <a:r>
              <a:rPr lang="en-US" sz="2800" dirty="0">
                <a:solidFill>
                  <a:schemeClr val="tx1"/>
                </a:solidFill>
              </a:rPr>
              <a:t>of emotion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Example: </a:t>
            </a:r>
            <a:r>
              <a:rPr lang="en-US" sz="2800" dirty="0">
                <a:solidFill>
                  <a:schemeClr val="tx1"/>
                </a:solidFill>
              </a:rPr>
              <a:t>Your heart begins to pound as you experience fear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284" y="3774860"/>
            <a:ext cx="1407058" cy="1852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045" y="3909060"/>
            <a:ext cx="2534586" cy="681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975" y="4847488"/>
            <a:ext cx="2584656" cy="67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466" y="3424720"/>
            <a:ext cx="1021822" cy="1276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466" y="4847488"/>
            <a:ext cx="1071074" cy="13016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2101" y="4324268"/>
            <a:ext cx="459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One does not cause the other </a:t>
            </a:r>
          </a:p>
        </p:txBody>
      </p:sp>
    </p:spTree>
    <p:extLst>
      <p:ext uri="{BB962C8B-B14F-4D97-AF65-F5344CB8AC3E}">
        <p14:creationId xmlns:p14="http://schemas.microsoft.com/office/powerpoint/2010/main" val="304903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6204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Theories of Emotion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8" y="1763950"/>
            <a:ext cx="5301669" cy="40233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Two-factor theory </a:t>
            </a:r>
            <a:r>
              <a:rPr lang="en-US" sz="3200" dirty="0">
                <a:solidFill>
                  <a:schemeClr val="tx1"/>
                </a:solidFill>
              </a:rPr>
              <a:t>– the </a:t>
            </a:r>
            <a:r>
              <a:rPr lang="en-US" sz="3200" dirty="0" err="1">
                <a:solidFill>
                  <a:schemeClr val="tx1"/>
                </a:solidFill>
              </a:rPr>
              <a:t>Schachter</a:t>
            </a:r>
            <a:r>
              <a:rPr lang="en-US" sz="3200" dirty="0">
                <a:solidFill>
                  <a:schemeClr val="tx1"/>
                </a:solidFill>
              </a:rPr>
              <a:t>-Singer theory that to experience emotion one must be physically aroused and cognitively label the arousal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Emotional experience requires a conscious interpretation of the arousal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505" y="3093322"/>
            <a:ext cx="1280440" cy="1685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878" y="3113598"/>
            <a:ext cx="1279704" cy="1583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599" y="2649436"/>
            <a:ext cx="563251" cy="2364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9867" y="2095704"/>
            <a:ext cx="1304240" cy="1629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9867" y="4045340"/>
            <a:ext cx="1351391" cy="1642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3953" y="3678145"/>
            <a:ext cx="520908" cy="3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28" y="137886"/>
            <a:ext cx="6618969" cy="61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3226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Practice: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You cry after watching </a:t>
            </a:r>
            <a:r>
              <a:rPr lang="en-US" sz="3600" i="1" dirty="0" smtClean="0"/>
              <a:t>The Notebook.</a:t>
            </a:r>
            <a:r>
              <a:rPr lang="en-US" sz="36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You experience fear as a stranger appears to be following you as you walk to your car in the parking lot</a:t>
            </a:r>
            <a:r>
              <a:rPr lang="en-US" sz="3600" smtClean="0"/>
              <a:t>.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5094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58054"/>
            <a:ext cx="10058400" cy="88905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Emotion &amp; the Autonomic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chemeClr val="tx1"/>
                </a:solidFill>
              </a:rPr>
              <a:t>Emotion definitely involves the body.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Autonomic Nervous System </a:t>
            </a:r>
            <a:r>
              <a:rPr lang="en-US" sz="2800" dirty="0">
                <a:solidFill>
                  <a:schemeClr val="tx1"/>
                </a:solidFill>
              </a:rPr>
              <a:t>controls physiological arousal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Sympathetic division </a:t>
            </a:r>
            <a:r>
              <a:rPr lang="en-US" sz="2800" dirty="0">
                <a:solidFill>
                  <a:schemeClr val="tx1"/>
                </a:solidFill>
              </a:rPr>
              <a:t>prepares the body for action (arousal)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Releases epinephrine (adrenaline) &amp; norepinephrine (noradrenaline)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Parasympathetic division </a:t>
            </a:r>
            <a:r>
              <a:rPr lang="en-US" sz="2800" dirty="0">
                <a:solidFill>
                  <a:schemeClr val="tx1"/>
                </a:solidFill>
              </a:rPr>
              <a:t>calms the body </a:t>
            </a:r>
            <a:r>
              <a:rPr lang="en-US" sz="2800" dirty="0" smtClean="0">
                <a:solidFill>
                  <a:schemeClr val="tx1"/>
                </a:solidFill>
              </a:rPr>
              <a:t>down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Acetylcholine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6253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Emotion &amp; the Autonomic Nervous System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85950"/>
            <a:ext cx="10153106" cy="419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1427</TotalTime>
  <Words>1048</Words>
  <Application>Microsoft Office PowerPoint</Application>
  <PresentationFormat>Widescreen</PresentationFormat>
  <Paragraphs>128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ArialMT</vt:lpstr>
      <vt:lpstr>Calibri</vt:lpstr>
      <vt:lpstr>Calibri Light</vt:lpstr>
      <vt:lpstr>Retrospect</vt:lpstr>
      <vt:lpstr>Chapter 13: Emotion</vt:lpstr>
      <vt:lpstr>What is emotion? </vt:lpstr>
      <vt:lpstr>Theories of Emotion</vt:lpstr>
      <vt:lpstr>Theories of Emotion </vt:lpstr>
      <vt:lpstr>Theories of Emotion </vt:lpstr>
      <vt:lpstr>PowerPoint Presentation</vt:lpstr>
      <vt:lpstr>Practice: </vt:lpstr>
      <vt:lpstr>Emotion &amp; the Autonomic Nervous System</vt:lpstr>
      <vt:lpstr>Emotion &amp; the Autonomic Nervous System</vt:lpstr>
      <vt:lpstr>Arousal and Performance – Yerkes-Dodson Law </vt:lpstr>
      <vt:lpstr>The Brain and Emotion</vt:lpstr>
      <vt:lpstr>The Brain and Emotion </vt:lpstr>
      <vt:lpstr>Cognition can define emotion </vt:lpstr>
      <vt:lpstr>Cognition Does Not Always Precede Emotion </vt:lpstr>
      <vt:lpstr>Cognitive Appraisal Theory </vt:lpstr>
      <vt:lpstr>Lie Detection </vt:lpstr>
      <vt:lpstr>Nonverbal Communication </vt:lpstr>
      <vt:lpstr>Gender, Emotion, and Nonverbal Behavior</vt:lpstr>
      <vt:lpstr>Detecting &amp; Computing Emotion </vt:lpstr>
      <vt:lpstr>Culture and Emotional Expression </vt:lpstr>
      <vt:lpstr>Which emotion is it? </vt:lpstr>
      <vt:lpstr>PowerPoint Presentation</vt:lpstr>
      <vt:lpstr>The Effects of Facial Expression </vt:lpstr>
      <vt:lpstr>Experienced Emotion </vt:lpstr>
      <vt:lpstr>PowerPoint Presentation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13: Emotion</dc:title>
  <dc:creator>Windows User</dc:creator>
  <cp:lastModifiedBy>Windows User</cp:lastModifiedBy>
  <cp:revision>60</cp:revision>
  <cp:lastPrinted>2018-11-15T12:08:46Z</cp:lastPrinted>
  <dcterms:created xsi:type="dcterms:W3CDTF">2018-11-14T03:15:33Z</dcterms:created>
  <dcterms:modified xsi:type="dcterms:W3CDTF">2019-12-06T17:02:47Z</dcterms:modified>
</cp:coreProperties>
</file>