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72" r:id="rId2"/>
    <p:sldId id="280" r:id="rId3"/>
    <p:sldId id="274" r:id="rId4"/>
    <p:sldId id="281" r:id="rId5"/>
    <p:sldId id="282" r:id="rId6"/>
    <p:sldId id="283" r:id="rId7"/>
    <p:sldId id="289" r:id="rId8"/>
    <p:sldId id="284" r:id="rId9"/>
    <p:sldId id="285" r:id="rId10"/>
    <p:sldId id="293" r:id="rId11"/>
    <p:sldId id="288" r:id="rId12"/>
    <p:sldId id="286" r:id="rId13"/>
    <p:sldId id="287" r:id="rId14"/>
    <p:sldId id="290" r:id="rId15"/>
    <p:sldId id="291" r:id="rId16"/>
    <p:sldId id="292" r:id="rId17"/>
    <p:sldId id="294" r:id="rId18"/>
    <p:sldId id="296" r:id="rId19"/>
    <p:sldId id="295" r:id="rId20"/>
    <p:sldId id="300" r:id="rId21"/>
    <p:sldId id="298" r:id="rId22"/>
    <p:sldId id="299" r:id="rId23"/>
    <p:sldId id="302" r:id="rId24"/>
    <p:sldId id="301" r:id="rId25"/>
    <p:sldId id="303" r:id="rId26"/>
    <p:sldId id="305" r:id="rId27"/>
    <p:sldId id="304" r:id="rId28"/>
    <p:sldId id="306" r:id="rId29"/>
    <p:sldId id="307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1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D1BBD448-D334-47ED-AF67-7C5228A6A78E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0F6A8E82-280D-4105-B8D5-A93691D4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8" rIns="93177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6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3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10/28/2018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10/28/2018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and Thought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1200" y="3645876"/>
            <a:ext cx="10472928" cy="133525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Chapter 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9306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Types of Sensory Memory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 dirty="0"/>
              <a:t>Iconic </a:t>
            </a:r>
            <a:r>
              <a:rPr lang="en-US" altLang="en-US" sz="3200" b="1" dirty="0" smtClean="0"/>
              <a:t>Memory - </a:t>
            </a:r>
            <a:r>
              <a:rPr lang="en-US" altLang="en-US" sz="3200" dirty="0" smtClean="0"/>
              <a:t>Visual </a:t>
            </a:r>
            <a:r>
              <a:rPr lang="en-US" altLang="en-US" sz="3200" dirty="0"/>
              <a:t>sensory memory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Holds visual information for up </a:t>
            </a:r>
            <a:r>
              <a:rPr lang="en-US" altLang="en-US" sz="3200" dirty="0" smtClean="0"/>
              <a:t>to </a:t>
            </a:r>
            <a:r>
              <a:rPr lang="en-US" altLang="en-US" sz="3200" dirty="0"/>
              <a:t>a </a:t>
            </a:r>
            <a:r>
              <a:rPr lang="en-US" altLang="en-US" sz="3200" dirty="0" smtClean="0"/>
              <a:t>second</a:t>
            </a:r>
          </a:p>
          <a:p>
            <a:pPr marL="246063" lvl="1" indent="-246063"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Echoic </a:t>
            </a:r>
            <a:r>
              <a:rPr lang="en-US" altLang="en-US" sz="3200" b="1" dirty="0" smtClean="0"/>
              <a:t>Memory - </a:t>
            </a:r>
            <a:r>
              <a:rPr lang="en-US" altLang="en-US" sz="3200" dirty="0" smtClean="0"/>
              <a:t>Auditory </a:t>
            </a:r>
            <a:r>
              <a:rPr lang="en-US" altLang="en-US" sz="3200" dirty="0"/>
              <a:t>sensory memory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Holds auditory information for </a:t>
            </a:r>
            <a:r>
              <a:rPr lang="en-US" altLang="en-US" sz="3200" dirty="0" smtClean="0"/>
              <a:t>1 </a:t>
            </a:r>
            <a:r>
              <a:rPr lang="en-US" altLang="en-US" sz="3200" dirty="0"/>
              <a:t>- 2 </a:t>
            </a:r>
            <a:r>
              <a:rPr lang="en-US" altLang="en-US" sz="3200" dirty="0" smtClean="0"/>
              <a:t>seconds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3200" dirty="0"/>
          </a:p>
          <a:p>
            <a:pPr marL="0" lvl="1" indent="0">
              <a:lnSpc>
                <a:spcPct val="90000"/>
              </a:lnSpc>
              <a:buNone/>
            </a:pPr>
            <a:endParaRPr lang="en-US" alt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50" y="1935480"/>
            <a:ext cx="1524587" cy="1176528"/>
          </a:xfrm>
          <a:prstGeom prst="rect">
            <a:avLst/>
          </a:prstGeom>
        </p:spPr>
      </p:pic>
      <p:pic>
        <p:nvPicPr>
          <p:cNvPr id="5" name="Picture 7" descr="250px-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050" y="3632454"/>
            <a:ext cx="1043566" cy="163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9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272" y="704088"/>
            <a:ext cx="10168128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Sensory Storage Activity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0" y="2279904"/>
            <a:ext cx="8266176" cy="436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22		35</a:t>
            </a:r>
          </a:p>
          <a:p>
            <a:pPr marL="0" indent="0">
              <a:buNone/>
            </a:pPr>
            <a:r>
              <a:rPr lang="en-US" sz="4400" dirty="0"/>
              <a:t>14		43</a:t>
            </a:r>
          </a:p>
          <a:p>
            <a:pPr marL="0" indent="0">
              <a:buNone/>
            </a:pPr>
            <a:r>
              <a:rPr lang="en-US" sz="4400" dirty="0"/>
              <a:t>26		74</a:t>
            </a:r>
          </a:p>
          <a:p>
            <a:pPr marL="0" indent="0">
              <a:buNone/>
            </a:pPr>
            <a:r>
              <a:rPr lang="en-US" sz="4400" dirty="0"/>
              <a:t>10		38</a:t>
            </a:r>
          </a:p>
          <a:p>
            <a:pPr marL="0" indent="0">
              <a:buNone/>
            </a:pPr>
            <a:r>
              <a:rPr lang="en-US" sz="4400" dirty="0"/>
              <a:t>56		19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10972800" cy="85344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Storing Information – Short-Term Memory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Also referred to as your </a:t>
            </a:r>
            <a:r>
              <a:rPr lang="en-US" altLang="en-US" sz="3200" b="1" dirty="0" smtClean="0"/>
              <a:t>working memory </a:t>
            </a:r>
          </a:p>
          <a:p>
            <a:pPr marL="171450" lvl="1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Things that you have in your conscious mind at any one moment are held here</a:t>
            </a:r>
          </a:p>
          <a:p>
            <a:pPr marL="171450" lvl="1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Temporary – about </a:t>
            </a:r>
            <a:r>
              <a:rPr lang="en-US" altLang="en-US" sz="3200" dirty="0" smtClean="0"/>
              <a:t>20 seconds without rehearsal</a:t>
            </a:r>
            <a:endParaRPr lang="en-US" altLang="en-US" sz="3200" dirty="0"/>
          </a:p>
          <a:p>
            <a:pPr marL="171450" lvl="1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Does not necessarily involve paying close 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en-US" altLang="en-US" sz="3200" dirty="0" smtClean="0"/>
              <a:t>  attention</a:t>
            </a:r>
          </a:p>
          <a:p>
            <a:pPr marL="171450" lvl="1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Limited to </a:t>
            </a:r>
            <a:r>
              <a:rPr lang="en-US" altLang="en-US" sz="3200" dirty="0"/>
              <a:t>about 7 </a:t>
            </a:r>
            <a:r>
              <a:rPr lang="en-US" altLang="en-US" sz="3200" dirty="0" smtClean="0"/>
              <a:t>items (+ or – 2) </a:t>
            </a:r>
            <a:r>
              <a:rPr lang="en-US" altLang="en-US" sz="3200" dirty="0"/>
              <a:t>and in </a:t>
            </a:r>
            <a:endParaRPr lang="en-US" altLang="en-US" sz="3200" dirty="0" smtClean="0"/>
          </a:p>
          <a:p>
            <a:pPr marL="171450" lvl="1" indent="-171450">
              <a:spcBef>
                <a:spcPct val="0"/>
              </a:spcBef>
              <a:buNone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 duration </a:t>
            </a:r>
            <a:r>
              <a:rPr lang="en-US" altLang="en-US" sz="3200" dirty="0"/>
              <a:t>by the subject’s active rehearsal</a:t>
            </a:r>
            <a:r>
              <a:rPr lang="en-US" altLang="en-US" sz="3200" dirty="0" smtClean="0"/>
              <a:t>.</a:t>
            </a:r>
            <a:endParaRPr lang="en-US" altLang="en-US" sz="3200" dirty="0"/>
          </a:p>
        </p:txBody>
      </p:sp>
      <p:pic>
        <p:nvPicPr>
          <p:cNvPr id="4" name="Picture 13" descr="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6064" y="3154680"/>
            <a:ext cx="2121408" cy="29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6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3544"/>
            <a:ext cx="10972800" cy="649224"/>
          </a:xfrm>
        </p:spPr>
        <p:txBody>
          <a:bodyPr>
            <a:normAutofit/>
          </a:bodyPr>
          <a:lstStyle/>
          <a:p>
            <a:r>
              <a:rPr lang="en-US" sz="3600" b="1" dirty="0"/>
              <a:t>Storing Information – Short-Term Memory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517855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Rehearsal</a:t>
            </a:r>
            <a:r>
              <a:rPr lang="en-US" sz="2800" dirty="0" smtClean="0"/>
              <a:t> – to keep information in short-term memory for more than a few seconds, you have to repeat it to yourself</a:t>
            </a:r>
          </a:p>
          <a:p>
            <a:pPr lvl="3"/>
            <a:r>
              <a:rPr lang="en-US" sz="2800" dirty="0"/>
              <a:t>Information worth holding onto must be rehearsed – with intent to learn – to transfer it to long-term </a:t>
            </a:r>
            <a:r>
              <a:rPr lang="en-US" sz="2800" dirty="0" smtClean="0"/>
              <a:t>memory</a:t>
            </a:r>
          </a:p>
          <a:p>
            <a:pPr marL="978408" lvl="3" indent="0">
              <a:buNone/>
            </a:pPr>
            <a:endParaRPr lang="en-US" sz="2800" dirty="0"/>
          </a:p>
          <a:p>
            <a:r>
              <a:rPr lang="en-US" sz="2800" b="1" dirty="0" smtClean="0"/>
              <a:t>Chunking</a:t>
            </a:r>
            <a:r>
              <a:rPr lang="en-US" sz="2800" dirty="0" smtClean="0"/>
              <a:t> – </a:t>
            </a:r>
            <a:r>
              <a:rPr lang="en-US" altLang="en-US" sz="2800" dirty="0"/>
              <a:t>The process of grouping items to </a:t>
            </a:r>
            <a:r>
              <a:rPr lang="en-US" altLang="en-US" sz="2800" dirty="0" smtClean="0"/>
              <a:t>make </a:t>
            </a:r>
            <a:r>
              <a:rPr lang="en-US" altLang="en-US" sz="2800" dirty="0"/>
              <a:t>them easier to remember. </a:t>
            </a:r>
          </a:p>
          <a:p>
            <a:pPr lvl="3"/>
            <a:r>
              <a:rPr lang="en-US" sz="2700" dirty="0" smtClean="0"/>
              <a:t>Even with chunking, storage in short-term is still temporary</a:t>
            </a:r>
          </a:p>
        </p:txBody>
      </p:sp>
    </p:spTree>
    <p:extLst>
      <p:ext uri="{BB962C8B-B14F-4D97-AF65-F5344CB8AC3E}">
        <p14:creationId xmlns:p14="http://schemas.microsoft.com/office/powerpoint/2010/main" val="4753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8056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Chunking Exercise -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8216"/>
            <a:ext cx="109728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CIAMTVFBINATOUSASAT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644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Chunking Exercise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CIA </a:t>
            </a:r>
            <a:r>
              <a:rPr lang="en-US" sz="6000" dirty="0"/>
              <a:t>MTV FBI NATO USA SAT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2964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Storing Information - Long-Term Memory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The storage </a:t>
            </a:r>
            <a:r>
              <a:rPr lang="en-US" altLang="en-US" sz="3200" dirty="0"/>
              <a:t>of information </a:t>
            </a:r>
            <a:r>
              <a:rPr lang="en-US" altLang="en-US" sz="3200" dirty="0" smtClean="0"/>
              <a:t>for future use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Holds an unlimited amount of information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Stored by features – Information is organized, coded, and constantly revised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Involves all of the processes we have been describing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85" y="750980"/>
            <a:ext cx="11617569" cy="85648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Types of Long-Term </a:t>
            </a:r>
            <a:r>
              <a:rPr lang="en-US" sz="4000" b="1" dirty="0"/>
              <a:t>Memory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3" y="1828800"/>
            <a:ext cx="10972800" cy="449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Explicit Memory </a:t>
            </a:r>
            <a:r>
              <a:rPr lang="en-US" sz="2800" b="1" dirty="0" smtClean="0"/>
              <a:t>– </a:t>
            </a:r>
            <a:r>
              <a:rPr lang="en-US" sz="2800" dirty="0" smtClean="0"/>
              <a:t>conscious, intentional remembering of info.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Declarative Memory</a:t>
            </a:r>
            <a:r>
              <a:rPr lang="en-US" sz="2800" dirty="0" smtClean="0"/>
              <a:t>–  knowledge you call forth as you need it (dates, faces, words, events, and concepts)</a:t>
            </a:r>
          </a:p>
          <a:p>
            <a:pPr lvl="2"/>
            <a:r>
              <a:rPr lang="en-US" sz="2800" b="1" dirty="0" smtClean="0">
                <a:solidFill>
                  <a:srgbClr val="C00000"/>
                </a:solidFill>
              </a:rPr>
              <a:t>Semantic Memory </a:t>
            </a:r>
            <a:r>
              <a:rPr lang="en-US" sz="2800" dirty="0" smtClean="0"/>
              <a:t>– Recall of general facts and our knowledge of language</a:t>
            </a:r>
          </a:p>
          <a:p>
            <a:pPr lvl="2"/>
            <a:r>
              <a:rPr lang="en-US" sz="2800" b="1" dirty="0" smtClean="0">
                <a:solidFill>
                  <a:srgbClr val="C00000"/>
                </a:solidFill>
              </a:rPr>
              <a:t>Episodic Memory </a:t>
            </a:r>
            <a:r>
              <a:rPr lang="en-US" sz="2800" dirty="0" smtClean="0"/>
              <a:t>– Our memory of our own life – facts &amp; events (personal things where time and place are important)</a:t>
            </a:r>
          </a:p>
        </p:txBody>
      </p:sp>
    </p:spTree>
    <p:extLst>
      <p:ext uri="{BB962C8B-B14F-4D97-AF65-F5344CB8AC3E}">
        <p14:creationId xmlns:p14="http://schemas.microsoft.com/office/powerpoint/2010/main" val="20442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Types of Long-Term </a:t>
            </a:r>
            <a:r>
              <a:rPr lang="en-US" sz="4000" b="1" dirty="0" smtClean="0"/>
              <a:t>Memory cont.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6063" lvl="1" indent="-246063"/>
            <a:r>
              <a:rPr lang="en-US" sz="2600" b="1" dirty="0">
                <a:solidFill>
                  <a:srgbClr val="C00000"/>
                </a:solidFill>
              </a:rPr>
              <a:t>Implicit memory - </a:t>
            </a:r>
            <a:r>
              <a:rPr lang="en-US" sz="2600" dirty="0"/>
              <a:t>Does not require conscious recollection.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Procedural </a:t>
            </a:r>
            <a:r>
              <a:rPr lang="en-US" sz="2800" b="1" dirty="0">
                <a:solidFill>
                  <a:srgbClr val="C00000"/>
                </a:solidFill>
              </a:rPr>
              <a:t>Memory </a:t>
            </a:r>
            <a:r>
              <a:rPr lang="en-US" sz="2800" dirty="0" smtClean="0"/>
              <a:t>–recall of how to perform an action, task, or skill</a:t>
            </a:r>
          </a:p>
          <a:p>
            <a:pPr lvl="1"/>
            <a:r>
              <a:rPr lang="en-US" dirty="0" smtClean="0"/>
              <a:t>Often implicit - As we gain a skill, we often lose the ability to describe how</a:t>
            </a:r>
          </a:p>
          <a:p>
            <a:pPr lvl="1"/>
            <a:r>
              <a:rPr lang="en-US" dirty="0" smtClean="0"/>
              <a:t>Behaviors </a:t>
            </a:r>
            <a:r>
              <a:rPr lang="en-US" dirty="0"/>
              <a:t>learned through classical conditioning (such as a fear of bugs) are also considered to be procedural memory</a:t>
            </a:r>
          </a:p>
          <a:p>
            <a:pPr lvl="1"/>
            <a:r>
              <a:rPr lang="en-US" sz="2600" b="1" dirty="0" smtClean="0"/>
              <a:t>Priming</a:t>
            </a:r>
            <a:r>
              <a:rPr lang="en-US" sz="2600" dirty="0" smtClean="0"/>
              <a:t> – different cues prompt the retrieval of memory – makes the retrieval process more efficient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98" y="914399"/>
            <a:ext cx="8266540" cy="56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7414" y="704088"/>
            <a:ext cx="9694985" cy="8002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2646" y="1688123"/>
            <a:ext cx="8968153" cy="443804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dirty="0"/>
              <a:t>The storage and retrieval of what has been learned or experienced.</a:t>
            </a:r>
            <a:r>
              <a:rPr lang="en-US" altLang="en-US" dirty="0" smtClean="0"/>
              <a:t> </a:t>
            </a:r>
          </a:p>
        </p:txBody>
      </p:sp>
      <p:pic>
        <p:nvPicPr>
          <p:cNvPr id="4100" name="Picture 4" descr="memory-capa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69" y="3223846"/>
            <a:ext cx="4572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ov_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9" y="2558562"/>
            <a:ext cx="2616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30" y="704088"/>
            <a:ext cx="9179169" cy="60889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Types of Memory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48" y="1312985"/>
            <a:ext cx="6903075" cy="5539949"/>
          </a:xfrm>
        </p:spPr>
      </p:pic>
    </p:spTree>
    <p:extLst>
      <p:ext uri="{BB962C8B-B14F-4D97-AF65-F5344CB8AC3E}">
        <p14:creationId xmlns:p14="http://schemas.microsoft.com/office/powerpoint/2010/main" val="26965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04088"/>
            <a:ext cx="9753599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Which one is the real penny? 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6" y="1935163"/>
            <a:ext cx="7455877" cy="4919192"/>
          </a:xfrm>
        </p:spPr>
      </p:pic>
    </p:spTree>
    <p:extLst>
      <p:ext uri="{BB962C8B-B14F-4D97-AF65-F5344CB8AC3E}">
        <p14:creationId xmlns:p14="http://schemas.microsoft.com/office/powerpoint/2010/main" val="18657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2573"/>
            <a:ext cx="10972800" cy="89289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Memory Tasks:  Identify the type of memory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Iconic Memory </a:t>
            </a:r>
            <a:r>
              <a:rPr lang="en-US" sz="3600" dirty="0" smtClean="0"/>
              <a:t>(Sensory </a:t>
            </a:r>
            <a:r>
              <a:rPr lang="en-US" sz="3600" dirty="0"/>
              <a:t>memory)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Echoic Memory </a:t>
            </a:r>
            <a:r>
              <a:rPr lang="en-US" sz="3600" dirty="0" smtClean="0"/>
              <a:t>(Sensory memory)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Short Term (Working Memory)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Semantic Memory (Declarative)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Episodic Memory (Declarative)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Procedural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Central Processing of Information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Thinking </a:t>
            </a:r>
            <a:r>
              <a:rPr lang="en-US" sz="3200" dirty="0" smtClean="0"/>
              <a:t>– changing and reorganizing the information stored in memory in order to create new information.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544887"/>
            <a:ext cx="6453236" cy="28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38962"/>
          </a:xfrm>
        </p:spPr>
        <p:txBody>
          <a:bodyPr>
            <a:normAutofit/>
          </a:bodyPr>
          <a:lstStyle/>
          <a:p>
            <a:r>
              <a:rPr lang="en-US" sz="3200" b="1" dirty="0"/>
              <a:t>Central Processing of </a:t>
            </a:r>
            <a:r>
              <a:rPr lang="en-US" sz="3200" b="1" dirty="0" smtClean="0"/>
              <a:t>Information - Thinking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84" y="3810000"/>
            <a:ext cx="2033016" cy="304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9448800" cy="492252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Units of thought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sz="3200" dirty="0"/>
              <a:t> </a:t>
            </a:r>
          </a:p>
          <a:p>
            <a:pPr lvl="1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Images</a:t>
            </a:r>
            <a:r>
              <a:rPr lang="en-US" sz="3200" b="1" dirty="0"/>
              <a:t> </a:t>
            </a:r>
            <a:r>
              <a:rPr lang="en-US" sz="3200" dirty="0"/>
              <a:t>– a mental representation of a specific event or object</a:t>
            </a:r>
          </a:p>
          <a:p>
            <a:pPr lvl="1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Symbol </a:t>
            </a:r>
            <a:r>
              <a:rPr lang="en-US" sz="3200" dirty="0"/>
              <a:t>– abstract unit of thought, </a:t>
            </a:r>
            <a:r>
              <a:rPr lang="en-US" sz="3200" dirty="0" smtClean="0"/>
              <a:t>sound</a:t>
            </a:r>
          </a:p>
          <a:p>
            <a:pPr marL="682625" lvl="1" indent="0" defTabSz="341313">
              <a:buNone/>
            </a:pPr>
            <a:r>
              <a:rPr lang="en-US" sz="3200" dirty="0" smtClean="0"/>
              <a:t>	 	or </a:t>
            </a:r>
            <a:r>
              <a:rPr lang="en-US" sz="3200" dirty="0"/>
              <a:t>design that represents an object or quality </a:t>
            </a:r>
            <a:endParaRPr lang="en-US" sz="3200" dirty="0" smtClean="0"/>
          </a:p>
          <a:p>
            <a:pPr marL="863600" lvl="3" indent="-231775"/>
            <a:r>
              <a:rPr lang="en-US" sz="3200" dirty="0" smtClean="0"/>
              <a:t>Words are the most </a:t>
            </a:r>
            <a:r>
              <a:rPr lang="en-US" sz="3200" dirty="0"/>
              <a:t>common symbols in </a:t>
            </a:r>
            <a:r>
              <a:rPr lang="en-US" sz="3200" dirty="0" smtClean="0"/>
              <a:t>thinking</a:t>
            </a:r>
          </a:p>
        </p:txBody>
      </p:sp>
    </p:spTree>
    <p:extLst>
      <p:ext uri="{BB962C8B-B14F-4D97-AF65-F5344CB8AC3E}">
        <p14:creationId xmlns:p14="http://schemas.microsoft.com/office/powerpoint/2010/main" val="35311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Central Processing of </a:t>
            </a:r>
            <a:r>
              <a:rPr lang="en-US" sz="3200" b="1" dirty="0" smtClean="0"/>
              <a:t>Information - Thinking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Concept</a:t>
            </a:r>
            <a:r>
              <a:rPr lang="en-US" sz="2800" dirty="0"/>
              <a:t> – a symbol that is used as a label for a class of objects or events with certain common attributes themselves</a:t>
            </a:r>
          </a:p>
          <a:p>
            <a:pPr lvl="3"/>
            <a:r>
              <a:rPr lang="en-US" sz="2800" dirty="0"/>
              <a:t>Allow us to chunk large amounts of info. so that we don’t have treat every new piece of info. as </a:t>
            </a:r>
            <a:r>
              <a:rPr lang="en-US" sz="2800" dirty="0" smtClean="0"/>
              <a:t>unique (ex. Cars, fruits, animals)</a:t>
            </a:r>
            <a:endParaRPr lang="en-US" sz="2800" dirty="0"/>
          </a:p>
          <a:p>
            <a:pPr lvl="1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Rule</a:t>
            </a:r>
            <a:r>
              <a:rPr lang="en-US" sz="2800" b="1" dirty="0" smtClean="0"/>
              <a:t> </a:t>
            </a:r>
            <a:r>
              <a:rPr lang="en-US" sz="2800" dirty="0" smtClean="0"/>
              <a:t>– a statement of a relation between concepts</a:t>
            </a:r>
          </a:p>
          <a:p>
            <a:pPr lvl="1">
              <a:buFont typeface="Wingdings 2" panose="05020102010507070707" pitchFamily="18" charset="2"/>
              <a:buChar char=""/>
            </a:pPr>
            <a:endParaRPr lang="en-US" sz="2800" dirty="0" smtClean="0"/>
          </a:p>
          <a:p>
            <a:pPr lvl="1">
              <a:buFont typeface="Wingdings 2" panose="05020102010507070707" pitchFamily="18" charset="2"/>
              <a:buChar char=""/>
            </a:pPr>
            <a:r>
              <a:rPr lang="en-US" sz="2800" dirty="0" smtClean="0"/>
              <a:t>Images, symbols, concepts, and rules are the building blocks of mental activity.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1258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Central Processing of Information – Kinds of Thinking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769"/>
            <a:ext cx="10972800" cy="459883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Directed thinking (Convergent thinking) </a:t>
            </a:r>
            <a:r>
              <a:rPr lang="en-US" sz="2800" dirty="0" smtClean="0"/>
              <a:t>- systematic and logical attempt to reach a specific goal</a:t>
            </a:r>
          </a:p>
          <a:p>
            <a:pPr lvl="2"/>
            <a:r>
              <a:rPr lang="en-US" sz="2800" dirty="0" smtClean="0"/>
              <a:t>Relies heavily on symbols, concepts, and other rules</a:t>
            </a:r>
          </a:p>
          <a:p>
            <a:pPr lvl="2"/>
            <a:r>
              <a:rPr lang="en-US" sz="2800" dirty="0" smtClean="0"/>
              <a:t>Deliberate and purposeful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Non-directed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thinking (Divergent thinking)</a:t>
            </a:r>
            <a:r>
              <a:rPr lang="en-US" sz="2800" dirty="0" smtClean="0"/>
              <a:t> – thinking without a goal or a plan</a:t>
            </a:r>
          </a:p>
          <a:p>
            <a:pPr lvl="2"/>
            <a:r>
              <a:rPr lang="en-US" sz="2800" dirty="0"/>
              <a:t>Depends more on imagery and feelings</a:t>
            </a:r>
          </a:p>
          <a:p>
            <a:pPr lvl="2"/>
            <a:r>
              <a:rPr lang="en-US" sz="2800" dirty="0"/>
              <a:t>Often done when relaxing – may provide insights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Metacognition</a:t>
            </a:r>
            <a:r>
              <a:rPr lang="en-US" sz="2800" dirty="0" smtClean="0"/>
              <a:t> – thinking about thinking</a:t>
            </a:r>
          </a:p>
          <a:p>
            <a:pPr lvl="2"/>
            <a:endParaRPr lang="en-US" sz="2800" dirty="0"/>
          </a:p>
          <a:p>
            <a:pPr marL="246063" lvl="2" indent="-246063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27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0577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Central Processing of Information </a:t>
            </a:r>
            <a:r>
              <a:rPr lang="en-US" sz="3600" b="1" dirty="0" smtClean="0"/>
              <a:t>– Problem Solving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8369300" cy="4389120"/>
          </a:xfrm>
        </p:spPr>
        <p:txBody>
          <a:bodyPr/>
          <a:lstStyle/>
          <a:p>
            <a:r>
              <a:rPr lang="en-US" sz="2800" dirty="0" smtClean="0"/>
              <a:t>Involves both directed and </a:t>
            </a:r>
            <a:r>
              <a:rPr lang="en-US" sz="2800" dirty="0" smtClean="0"/>
              <a:t>non-directed </a:t>
            </a:r>
            <a:r>
              <a:rPr lang="en-US" sz="2800" dirty="0" smtClean="0"/>
              <a:t>thinking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Strategies </a:t>
            </a:r>
            <a:r>
              <a:rPr lang="en-US" sz="2800" dirty="0" smtClean="0"/>
              <a:t>– specific methods for approaching problems</a:t>
            </a:r>
          </a:p>
          <a:p>
            <a:pPr lvl="1"/>
            <a:r>
              <a:rPr lang="en-US" sz="2800" dirty="0" smtClean="0"/>
              <a:t>Break down into smaller, more easily solved problems</a:t>
            </a:r>
          </a:p>
          <a:p>
            <a:pPr lvl="1"/>
            <a:r>
              <a:rPr lang="en-US" sz="2800" dirty="0" smtClean="0"/>
              <a:t>Work backward from the goal</a:t>
            </a:r>
          </a:p>
          <a:p>
            <a:pPr lvl="1"/>
            <a:r>
              <a:rPr lang="en-US" sz="2800" dirty="0" smtClean="0"/>
              <a:t>Examine various ways of reaching a desired goal</a:t>
            </a:r>
          </a:p>
          <a:p>
            <a:pPr lvl="1"/>
            <a:endParaRPr lang="en-US" sz="28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0" y="2748342"/>
            <a:ext cx="3284240" cy="30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10972800" cy="744220"/>
          </a:xfrm>
        </p:spPr>
        <p:txBody>
          <a:bodyPr>
            <a:normAutofit/>
          </a:bodyPr>
          <a:lstStyle/>
          <a:p>
            <a:r>
              <a:rPr lang="en-US" sz="3200" b="1" dirty="0"/>
              <a:t>Central Processing of Information – Problem Solving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35480"/>
            <a:ext cx="8305801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tend to do things the way we’ve done them before. </a:t>
            </a:r>
            <a:r>
              <a:rPr lang="en-US" sz="2800" dirty="0"/>
              <a:t> </a:t>
            </a:r>
            <a:r>
              <a:rPr lang="en-US" sz="2800" dirty="0" smtClean="0"/>
              <a:t>“It worked once, it will work again.” 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Set </a:t>
            </a:r>
            <a:r>
              <a:rPr lang="en-US" sz="2800" dirty="0" smtClean="0"/>
              <a:t>– when a particular strategy becomes a habit – You are “set” to treat problems in a certain way 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Rigidity </a:t>
            </a:r>
            <a:r>
              <a:rPr lang="en-US" sz="2800" dirty="0" smtClean="0"/>
              <a:t>– when a set interferes with problem solving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Functional Fixedness </a:t>
            </a:r>
            <a:r>
              <a:rPr lang="en-US" sz="2800" dirty="0" smtClean="0"/>
              <a:t>– the inability to imagine new functions for familiar objects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99" y="2890202"/>
            <a:ext cx="30353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10972800" cy="744220"/>
          </a:xfrm>
        </p:spPr>
        <p:txBody>
          <a:bodyPr>
            <a:normAutofit/>
          </a:bodyPr>
          <a:lstStyle/>
          <a:p>
            <a:r>
              <a:rPr lang="en-US" sz="3600" b="1" dirty="0"/>
              <a:t>Central Processing of Information – </a:t>
            </a:r>
            <a:r>
              <a:rPr lang="en-US" sz="3600" b="1" dirty="0" smtClean="0"/>
              <a:t>Creativity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7200"/>
            <a:ext cx="10375900" cy="4927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Creativity</a:t>
            </a:r>
            <a:r>
              <a:rPr lang="en-US" sz="2800" dirty="0" smtClean="0"/>
              <a:t> – the ability to use information in a way that results in new, original thinking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3 main characteristics of creative thinking:</a:t>
            </a:r>
          </a:p>
          <a:p>
            <a:pPr lvl="1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Flexibility </a:t>
            </a:r>
            <a:r>
              <a:rPr lang="en-US" sz="2800" dirty="0" smtClean="0"/>
              <a:t>– the ability to overcome rigidity, to adopt </a:t>
            </a:r>
          </a:p>
          <a:p>
            <a:pPr marL="393192" lvl="1" indent="0" defTabSz="685800">
              <a:buNone/>
            </a:pPr>
            <a:r>
              <a:rPr lang="en-US" sz="2800" dirty="0" smtClean="0"/>
              <a:t>	new ideas</a:t>
            </a:r>
          </a:p>
          <a:p>
            <a:pPr lvl="1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Recombination</a:t>
            </a:r>
            <a:r>
              <a:rPr lang="en-US" sz="2800" dirty="0" smtClean="0"/>
              <a:t> – the elements of a problem are familiar but solution is not – use material we already know to come up with new solutions</a:t>
            </a:r>
          </a:p>
          <a:p>
            <a:pPr lvl="1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Insight </a:t>
            </a:r>
            <a:r>
              <a:rPr lang="en-US" sz="2800" dirty="0" smtClean="0"/>
              <a:t>– sudden emergence of solutions –occurs when problems can’t be solved by other means.  “Aha” experience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725" y="2201620"/>
            <a:ext cx="1717675" cy="19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704088"/>
            <a:ext cx="10820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Information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9225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Information Processing  </a:t>
            </a:r>
            <a:r>
              <a:rPr lang="en-US" dirty="0" smtClean="0"/>
              <a:t>- All cognitive and mental activities </a:t>
            </a:r>
          </a:p>
          <a:p>
            <a:pPr marL="0" indent="0">
              <a:buNone/>
            </a:pPr>
            <a:r>
              <a:rPr lang="en-US" dirty="0" smtClean="0"/>
              <a:t>Involves three steps: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Input</a:t>
            </a:r>
            <a:r>
              <a:rPr lang="en-US" sz="2800" dirty="0" smtClean="0"/>
              <a:t> – information people receive from their senses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Central Processing </a:t>
            </a:r>
            <a:r>
              <a:rPr lang="en-US" sz="2800" dirty="0" smtClean="0"/>
              <a:t>– storing (in memory) and sorting (by thought) of this information in the brain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Output</a:t>
            </a:r>
            <a:r>
              <a:rPr lang="en-US" sz="2800" dirty="0" smtClean="0"/>
              <a:t> – refers to the ideas and actions that result from processing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4865446"/>
            <a:ext cx="6202680" cy="17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9432"/>
            <a:ext cx="10972800" cy="86680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Taking in Information – Selective Attention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5648"/>
            <a:ext cx="10972800" cy="4568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Two processes help people narrow sensory inputs to a manageable number: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Selective Attention </a:t>
            </a:r>
            <a:r>
              <a:rPr lang="en-US" sz="2800" dirty="0" smtClean="0"/>
              <a:t>– Your ability to pick and choose among the various available inputs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step in narrowing input)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Selection Theory </a:t>
            </a:r>
            <a:r>
              <a:rPr lang="en-US" sz="2800" dirty="0" smtClean="0"/>
              <a:t>– attend to only one of the many channels of information reaching us at any time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Attentuation</a:t>
            </a:r>
            <a:r>
              <a:rPr lang="en-US" sz="2800" b="1" dirty="0" smtClean="0"/>
              <a:t> Theory </a:t>
            </a:r>
            <a:r>
              <a:rPr lang="en-US" sz="2800" dirty="0" smtClean="0"/>
              <a:t>– selective attention doesn’t completely block out other stimuli</a:t>
            </a:r>
          </a:p>
          <a:p>
            <a:pPr marL="246063" lvl="2" indent="-246063">
              <a:buFont typeface="Arial" panose="020B0604020202020204" pitchFamily="34" charset="0"/>
              <a:buChar char="•"/>
            </a:pPr>
            <a:r>
              <a:rPr lang="en-US" sz="2800" dirty="0" smtClean="0"/>
              <a:t>We focus on a select few inputs and direct most of our conscious attention to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704088"/>
            <a:ext cx="10713720" cy="8564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Taking in Information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935480"/>
            <a:ext cx="1071372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What makes one input more important than another? </a:t>
            </a:r>
          </a:p>
          <a:p>
            <a:pPr lvl="5">
              <a:buFont typeface="Arial" panose="020B0604020202020204" pitchFamily="34" charset="0"/>
              <a:buChar char="►"/>
            </a:pPr>
            <a:r>
              <a:rPr lang="en-US" sz="3200" dirty="0" smtClean="0"/>
              <a:t>It satisfies our needs such as hunger</a:t>
            </a:r>
          </a:p>
          <a:p>
            <a:pPr lvl="5">
              <a:buFont typeface="Arial" panose="020B0604020202020204" pitchFamily="34" charset="0"/>
              <a:buChar char="►"/>
            </a:pPr>
            <a:r>
              <a:rPr lang="en-US" sz="3200" dirty="0" smtClean="0"/>
              <a:t>It is strange and novel</a:t>
            </a:r>
          </a:p>
          <a:p>
            <a:pPr lvl="5">
              <a:buFont typeface="Arial" panose="020B0604020202020204" pitchFamily="34" charset="0"/>
              <a:buChar char="►"/>
            </a:pPr>
            <a:r>
              <a:rPr lang="en-US" sz="3200" dirty="0" smtClean="0"/>
              <a:t>It sparks our interest</a:t>
            </a:r>
          </a:p>
          <a:p>
            <a:pPr>
              <a:buFont typeface="Arial" panose="020B0604020202020204" pitchFamily="34" charset="0"/>
              <a:buChar char="►"/>
            </a:pPr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52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Taking in Information – Feature Extraction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5648"/>
            <a:ext cx="10972800" cy="456895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Feature Extraction </a:t>
            </a:r>
            <a:r>
              <a:rPr lang="en-US" sz="2800" dirty="0" smtClean="0"/>
              <a:t>–involves locating the outstanding characteristics of incoming information (2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step in narrowing input)</a:t>
            </a:r>
          </a:p>
          <a:p>
            <a:pPr lvl="2"/>
            <a:r>
              <a:rPr lang="en-US" sz="2800" dirty="0" smtClean="0"/>
              <a:t>Being able to extract the significant features of an input helps a person to identify it and compare it to other inputs</a:t>
            </a:r>
          </a:p>
          <a:p>
            <a:pPr lvl="2"/>
            <a:r>
              <a:rPr lang="en-US" sz="2800" dirty="0" smtClean="0"/>
              <a:t>Depends to some extent on experience</a:t>
            </a:r>
          </a:p>
          <a:p>
            <a:pPr lvl="2"/>
            <a:r>
              <a:rPr lang="en-US" sz="2800" dirty="0" smtClean="0"/>
              <a:t>Evaluative process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333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Feature Extraction</a:t>
            </a:r>
            <a:endParaRPr lang="en-US" sz="3200" b="1" dirty="0"/>
          </a:p>
        </p:txBody>
      </p:sp>
      <p:pic>
        <p:nvPicPr>
          <p:cNvPr id="1026" name="Picture 2" descr="https://www.moillusions.com/wp-content/uploads/2006/10/the_forest_has_ey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29" y="1713894"/>
            <a:ext cx="9671542" cy="49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2964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Storing Information - Memory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Memory</a:t>
            </a:r>
            <a:r>
              <a:rPr lang="en-US" sz="2800" dirty="0" smtClean="0"/>
              <a:t> – the storage of inputs</a:t>
            </a:r>
          </a:p>
          <a:p>
            <a:r>
              <a:rPr lang="en-US" sz="2800" dirty="0" smtClean="0"/>
              <a:t>Three kinds of memory: </a:t>
            </a:r>
          </a:p>
          <a:p>
            <a:pPr lvl="1"/>
            <a:r>
              <a:rPr lang="en-US" sz="2800" dirty="0" smtClean="0"/>
              <a:t>Sensory storage</a:t>
            </a:r>
          </a:p>
          <a:p>
            <a:pPr lvl="1"/>
            <a:r>
              <a:rPr lang="en-US" sz="2800" dirty="0" smtClean="0"/>
              <a:t>Short-term memory</a:t>
            </a:r>
          </a:p>
          <a:p>
            <a:pPr lvl="1"/>
            <a:r>
              <a:rPr lang="en-US" sz="2800" dirty="0" smtClean="0"/>
              <a:t>Long-term memory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15" y="2389632"/>
            <a:ext cx="6672073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5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Storing Information – Sensory Storage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82368"/>
            <a:ext cx="10972800" cy="4203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3200" dirty="0" smtClean="0"/>
              <a:t>Very </a:t>
            </a:r>
            <a:r>
              <a:rPr lang="en-US" altLang="en-US" sz="3200" dirty="0"/>
              <a:t>brief memory storage immediately following initial reception of a stimulus</a:t>
            </a:r>
            <a:endParaRPr lang="en-US" altLang="en-US" sz="3200" b="1" dirty="0"/>
          </a:p>
          <a:p>
            <a:pPr>
              <a:spcBef>
                <a:spcPts val="0"/>
              </a:spcBef>
            </a:pPr>
            <a:r>
              <a:rPr lang="en-US" sz="3200" dirty="0" smtClean="0"/>
              <a:t>Holds information only for only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   a fraction of a second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Has not been analyzed 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   narrowed down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Short lived but highly detailed </a:t>
            </a:r>
            <a:endParaRPr lang="en-US" sz="3200" dirty="0"/>
          </a:p>
        </p:txBody>
      </p:sp>
      <p:pic>
        <p:nvPicPr>
          <p:cNvPr id="4" name="Picture 12" descr="5-sen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56" y="2874264"/>
            <a:ext cx="3938016" cy="35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8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presentation(2)</Template>
  <TotalTime>904</TotalTime>
  <Words>1086</Words>
  <Application>Microsoft Office PowerPoint</Application>
  <PresentationFormat>Widescreen</PresentationFormat>
  <Paragraphs>149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Palatino Linotype</vt:lpstr>
      <vt:lpstr>Wingdings 2</vt:lpstr>
      <vt:lpstr>Presentation on brainstorming</vt:lpstr>
      <vt:lpstr>Memory and Thought</vt:lpstr>
      <vt:lpstr>Memory</vt:lpstr>
      <vt:lpstr>Information </vt:lpstr>
      <vt:lpstr>Taking in Information – Selective Attention</vt:lpstr>
      <vt:lpstr>Taking in Information </vt:lpstr>
      <vt:lpstr>Taking in Information – Feature Extraction</vt:lpstr>
      <vt:lpstr>Feature Extraction</vt:lpstr>
      <vt:lpstr>Storing Information - Memory</vt:lpstr>
      <vt:lpstr>Storing Information – Sensory Storage</vt:lpstr>
      <vt:lpstr>Types of Sensory Memory</vt:lpstr>
      <vt:lpstr>Sensory Storage Activity</vt:lpstr>
      <vt:lpstr>Storing Information – Short-Term Memory </vt:lpstr>
      <vt:lpstr>Storing Information – Short-Term Memory </vt:lpstr>
      <vt:lpstr>Chunking Exercise - </vt:lpstr>
      <vt:lpstr>Chunking Exercise</vt:lpstr>
      <vt:lpstr>Storing Information - Long-Term Memory</vt:lpstr>
      <vt:lpstr>Types of Long-Term Memory</vt:lpstr>
      <vt:lpstr>Types of Long-Term Memory cont.</vt:lpstr>
      <vt:lpstr>PowerPoint Presentation</vt:lpstr>
      <vt:lpstr>Types of Memory</vt:lpstr>
      <vt:lpstr>Which one is the real penny? </vt:lpstr>
      <vt:lpstr>Memory Tasks:  Identify the type of memory </vt:lpstr>
      <vt:lpstr>Central Processing of Information</vt:lpstr>
      <vt:lpstr>Central Processing of Information - Thinking</vt:lpstr>
      <vt:lpstr>Central Processing of Information - Thinking</vt:lpstr>
      <vt:lpstr>Central Processing of Information – Kinds of Thinking</vt:lpstr>
      <vt:lpstr>Central Processing of Information – Problem Solving</vt:lpstr>
      <vt:lpstr>Central Processing of Information – Problem Solving</vt:lpstr>
      <vt:lpstr>Central Processing of Information – Creativity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and Thought</dc:title>
  <dc:creator>Kim Goulding</dc:creator>
  <cp:lastModifiedBy>Kim Goulding</cp:lastModifiedBy>
  <cp:revision>49</cp:revision>
  <cp:lastPrinted>2018-03-14T15:29:36Z</cp:lastPrinted>
  <dcterms:created xsi:type="dcterms:W3CDTF">2018-03-12T00:44:53Z</dcterms:created>
  <dcterms:modified xsi:type="dcterms:W3CDTF">2018-10-29T01:06:03Z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