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51FC-1CFD-464F-9F9A-D8128F25F74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OBJECTIVE 9</a:t>
            </a:r>
            <a:r>
              <a:rPr lang="en-US" b="1" dirty="0" smtClean="0">
                <a:cs typeface="Arial" charset="0"/>
              </a:rPr>
              <a:t>| Explain the importance of perceptual constancy.</a:t>
            </a:r>
          </a:p>
          <a:p>
            <a:pPr eaLnBrk="1" hangingPunct="1"/>
            <a:endParaRPr lang="en-US" b="1" dirty="0" smtClean="0">
              <a:cs typeface="Arial" charset="0"/>
            </a:endParaRPr>
          </a:p>
          <a:p>
            <a:r>
              <a:rPr lang="en-US" b="1" dirty="0"/>
              <a:t>Perceptual constancy denotes the tendency of animals and humans to see familiar objects as</a:t>
            </a:r>
          </a:p>
          <a:p>
            <a:r>
              <a:rPr lang="en-US" b="1" dirty="0"/>
              <a:t>having standard shape, size, </a:t>
            </a:r>
            <a:r>
              <a:rPr lang="en-US" b="1" dirty="0" err="1"/>
              <a:t>colour</a:t>
            </a:r>
            <a:r>
              <a:rPr lang="en-US" b="1" dirty="0"/>
              <a:t>, or location regardless of changes in the angle of</a:t>
            </a:r>
          </a:p>
          <a:p>
            <a:r>
              <a:rPr lang="en-US" b="1" dirty="0"/>
              <a:t>perspective, distance, or lighting. </a:t>
            </a:r>
            <a:r>
              <a:rPr lang="en-US" dirty="0"/>
              <a:t>The impression tends to conform to the object as it is or is assumed</a:t>
            </a:r>
          </a:p>
          <a:p>
            <a:r>
              <a:rPr lang="en-US" dirty="0"/>
              <a:t>to be, rather than to the actual stimulus. Perceptual constancy is responsible for the ability to identify</a:t>
            </a:r>
          </a:p>
          <a:p>
            <a:r>
              <a:rPr lang="en-US" dirty="0"/>
              <a:t>objects under various conditions, which seem to be "taken into account" during a process of mental</a:t>
            </a:r>
          </a:p>
          <a:p>
            <a:r>
              <a:rPr lang="en-US" dirty="0"/>
              <a:t>reconstitution of the known image.</a:t>
            </a:r>
          </a:p>
          <a:p>
            <a:r>
              <a:rPr lang="en-US" dirty="0"/>
              <a:t>Even though the retinal image of a receding automobile shrinks in size, the normal, experienced person</a:t>
            </a:r>
          </a:p>
          <a:p>
            <a:r>
              <a:rPr lang="en-US" dirty="0"/>
              <a:t>perceives the size of the object to remain constant. Indeed, one of the most impressive features of</a:t>
            </a:r>
          </a:p>
          <a:p>
            <a:r>
              <a:rPr lang="en-US" dirty="0"/>
              <a:t>perceiving is the tendency of objects to appear stable in the face of their continually changing stimulus</a:t>
            </a:r>
          </a:p>
          <a:p>
            <a:r>
              <a:rPr lang="en-US" dirty="0"/>
              <a:t>features. Though a dinner plate itself does not change, its image on the retina undergoes considerable</a:t>
            </a:r>
          </a:p>
          <a:p>
            <a:r>
              <a:rPr lang="en-US" dirty="0"/>
              <a:t>changes in shape and size as the perceiver and plate move. What is noteworthy is stability in perception</a:t>
            </a:r>
          </a:p>
          <a:p>
            <a:r>
              <a:rPr lang="en-US" dirty="0"/>
              <a:t>despite gross instability in stimulation. Such matches between the object as it is perceived and the</a:t>
            </a:r>
          </a:p>
          <a:p>
            <a:r>
              <a:rPr lang="en-US" dirty="0"/>
              <a:t>object as it is understood to actually exist (regardless of transformations in the energy of stimulation) are</a:t>
            </a:r>
          </a:p>
          <a:p>
            <a:r>
              <a:rPr lang="en-US" dirty="0"/>
              <a:t>called perceptual constancies.</a:t>
            </a:r>
          </a:p>
          <a:p>
            <a:r>
              <a:rPr lang="en-US" dirty="0"/>
              <a:t>Dimensions of visual experience that exhibit constancy include size, shape, brightness, and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r>
              <a:rPr lang="en-US" dirty="0"/>
              <a:t>Perceptual constancy tends to prevail for these dimensions as long as the observer has appropriate</a:t>
            </a:r>
          </a:p>
          <a:p>
            <a:r>
              <a:rPr lang="en-US" dirty="0"/>
              <a:t>contextual cues; for example, </a:t>
            </a:r>
            <a:r>
              <a:rPr lang="en-US" b="1" dirty="0"/>
              <a:t>perception of size constancy </a:t>
            </a:r>
            <a:r>
              <a:rPr lang="en-US" dirty="0"/>
              <a:t>depends on cues that allow one a valid</a:t>
            </a:r>
          </a:p>
          <a:p>
            <a:r>
              <a:rPr lang="en-US" dirty="0"/>
              <a:t>assessment of his distance from the object. With distance accurately perceived, the apparent size of an</a:t>
            </a:r>
          </a:p>
          <a:p>
            <a:r>
              <a:rPr lang="en-US" dirty="0"/>
              <a:t>object tends to remain remarkably stable, especially for highly familiar objects that have a standard size.</a:t>
            </a:r>
          </a:p>
          <a:p>
            <a:r>
              <a:rPr lang="en-US" dirty="0"/>
              <a:t>Psychologists have proposed several explanations for the</a:t>
            </a:r>
          </a:p>
          <a:p>
            <a:r>
              <a:rPr lang="en-US" dirty="0"/>
              <a:t>phenomenon of size constancy. First, people learn the general</a:t>
            </a:r>
          </a:p>
          <a:p>
            <a:r>
              <a:rPr lang="en-US" dirty="0"/>
              <a:t>size of objects through experience and use this knowledge to</a:t>
            </a:r>
          </a:p>
          <a:p>
            <a:r>
              <a:rPr lang="en-US" dirty="0"/>
              <a:t>help judge size. For example, we know that insects are smaller</a:t>
            </a:r>
          </a:p>
          <a:p>
            <a:r>
              <a:rPr lang="en-US" dirty="0"/>
              <a:t>than people and that people are smaller than elephants. In</a:t>
            </a:r>
          </a:p>
          <a:p>
            <a:r>
              <a:rPr lang="en-US" dirty="0"/>
              <a:t>addition, people take distance into consideration when judging</a:t>
            </a:r>
          </a:p>
          <a:p>
            <a:r>
              <a:rPr lang="en-US" dirty="0"/>
              <a:t>the size of an object. Thus, if two objects have the same retinal</a:t>
            </a:r>
          </a:p>
          <a:p>
            <a:r>
              <a:rPr lang="en-US" dirty="0"/>
              <a:t>image size, the object that seems farther away will be judged as</a:t>
            </a:r>
          </a:p>
          <a:p>
            <a:r>
              <a:rPr lang="en-US" dirty="0"/>
              <a:t>larger. Even infants seem to possess size constancy.</a:t>
            </a:r>
          </a:p>
          <a:p>
            <a:r>
              <a:rPr lang="en-US" dirty="0"/>
              <a:t>Another explanation for size constancy involves the relative sizes</a:t>
            </a:r>
          </a:p>
          <a:p>
            <a:r>
              <a:rPr lang="en-US" dirty="0"/>
              <a:t>of objects. According to this explanation, we see objects as the</a:t>
            </a:r>
          </a:p>
          <a:p>
            <a:r>
              <a:rPr lang="en-US" dirty="0"/>
              <a:t>same size at different distances because they stay the same size</a:t>
            </a:r>
          </a:p>
          <a:p>
            <a:r>
              <a:rPr lang="en-US" dirty="0"/>
              <a:t>relative to surrounding objects. For example, as we drive toward</a:t>
            </a:r>
          </a:p>
          <a:p>
            <a:r>
              <a:rPr lang="en-US" dirty="0"/>
              <a:t>a stop sign, the retinal image sizes of the stop sign relative to a</a:t>
            </a:r>
          </a:p>
          <a:p>
            <a:r>
              <a:rPr lang="en-US" dirty="0"/>
              <a:t>nearby tree remain constant - both images grow larger at the</a:t>
            </a:r>
          </a:p>
          <a:p>
            <a:r>
              <a:rPr lang="en-US" dirty="0"/>
              <a:t>same rate.</a:t>
            </a:r>
          </a:p>
          <a:p>
            <a:r>
              <a:rPr lang="en-US" dirty="0"/>
              <a:t>The experience of constancy may break down under extreme conditions. If distance is sufficiently great,</a:t>
            </a:r>
          </a:p>
          <a:p>
            <a:r>
              <a:rPr lang="en-US" dirty="0"/>
              <a:t>for example, the perceived size of objects will decrease; thus, viewed from an airplane in flight, there</a:t>
            </a:r>
          </a:p>
          <a:p>
            <a:r>
              <a:rPr lang="en-US" dirty="0"/>
              <a:t>seem to be "toy" houses, cars, and people below.</a:t>
            </a:r>
            <a:endParaRPr lang="en-US" b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4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Moon high in the sky has nothing aroun</a:t>
            </a:r>
            <a:r>
              <a:rPr lang="en-US" baseline="0" dirty="0" smtClean="0"/>
              <a:t>d it; no context; no visual cues so when it is in horizon, you get visual cues (trees, buildings)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Horizon moon casts larger retinal image than night sky moon, therefore appears closer than night sky moon.  Casts larger retinal image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there are houses and trees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to provide context.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0F1A6-ACDB-4AAE-845A-EB497E81DC66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3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69F4F-C076-4064-895F-B11F79129A28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2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57A1D-1661-49B7-901C-25F1AC06B861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</a:rPr>
              <a:t>Preview Question 22: How adaptable is our ability to perceive?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5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64E9D-4F0C-4EA0-B08D-6506CDEDE120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z="1000">
                <a:latin typeface="Palatino Linotype" pitchFamily="18" charset="0"/>
              </a:rPr>
              <a:t>Portrait artists understood the importance of this recognition and therefore centered an eye in their paintings.</a:t>
            </a:r>
            <a:endParaRPr lang="en-US" sz="10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9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A9646-CFF7-4558-AF4A-B06A9A808529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Preview Question 25: What are the claims of ESP, and what have most research psychologists concluded after putting these claims to the test?</a:t>
            </a:r>
          </a:p>
        </p:txBody>
      </p:sp>
    </p:spTree>
    <p:extLst>
      <p:ext uri="{BB962C8B-B14F-4D97-AF65-F5344CB8AC3E}">
        <p14:creationId xmlns:p14="http://schemas.microsoft.com/office/powerpoint/2010/main" val="211830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DB712-6E9C-4683-AA3F-18138D2B31B0}" type="slidenum">
              <a:rPr lang="en-US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40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D06EF-4C70-403B-B1C6-E75BA2BFE628}" type="slidenum">
              <a:rPr lang="en-US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Preview Question 24: How do human factors psychologists work to create user-friendly machines and work settings?</a:t>
            </a:r>
          </a:p>
        </p:txBody>
      </p:sp>
    </p:spTree>
    <p:extLst>
      <p:ext uri="{BB962C8B-B14F-4D97-AF65-F5344CB8AC3E}">
        <p14:creationId xmlns:p14="http://schemas.microsoft.com/office/powerpoint/2010/main" val="380102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just wavelengths but experience that plays a role in color perception.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B6A0C-E328-45F8-B29E-AEF322FA4674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perception is</a:t>
            </a:r>
            <a:r>
              <a:rPr lang="en-US" baseline="0" dirty="0" smtClean="0"/>
              <a:t> changed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surrounding context (light or dark squares)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creature appears bigger? If you measure them you'll probably be surprised to find out that they</a:t>
            </a:r>
          </a:p>
          <a:p>
            <a:r>
              <a:rPr lang="en-US" dirty="0"/>
              <a:t>are both the same size. The creature appears to increase in size as it gets further away due to what is</a:t>
            </a:r>
          </a:p>
          <a:p>
            <a:r>
              <a:rPr lang="en-US" dirty="0"/>
              <a:t>called 'perspective'. Perspective is evoked in this image by the pattern, and the lines on the wall which</a:t>
            </a:r>
          </a:p>
          <a:p>
            <a:r>
              <a:rPr lang="en-US" dirty="0"/>
              <a:t>tend to converge on to a common point in the distance.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Ponzo</a:t>
            </a:r>
            <a:r>
              <a:rPr lang="en-US" dirty="0" smtClean="0"/>
              <a:t> Illusion:  2 red bars cast identical-sized</a:t>
            </a:r>
            <a:r>
              <a:rPr lang="en-US" baseline="0" dirty="0" smtClean="0"/>
              <a:t> retinal images but our experience tells us more distant object can create the same size image as a nearer one only if it is actually larger.  We perceive the bar that seems farther away as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F0D67-068A-46AE-A1BA-468794072F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2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CCD9F-DCC5-4FE0-B152-46266AB257F1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6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00AE7-A9B8-4C25-8899-EFB339CA3236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1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8210E-18DB-4A38-9B40-6317235FD6E3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6FF5-49E1-48C6-8C3C-89F724B2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BC8C-200F-4A81-857B-6762EA461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realplayer%20videos/AP%20Psych%20Video%20Clips/Unit%204%20-%20Senstation%20&amp;%20Perception/Incredible%20Shade%20Illusion_.flv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05156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Chapter 6: Perception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70549"/>
            <a:ext cx="10058400" cy="3657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Pages 250-268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1240324"/>
            <a:ext cx="3927476" cy="538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476" y="927062"/>
            <a:ext cx="29813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A.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Which 3 monocular cues are used in this illusion?</a:t>
            </a:r>
          </a:p>
          <a:p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r>
              <a:rPr lang="en-US" sz="2800" dirty="0">
                <a:latin typeface="Aharoni" pitchFamily="2" charset="-79"/>
                <a:cs typeface="Aharoni" pitchFamily="2" charset="-79"/>
              </a:rPr>
              <a:t>B. Explain why the monster in the background is perceived as farther away.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8138" y="927062"/>
            <a:ext cx="42338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Relative Height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Linear Perspective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Relative Size</a:t>
            </a:r>
          </a:p>
          <a:p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Because the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artist did not follow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 relative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size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cue,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(we expect monster in back </a:t>
            </a:r>
            <a:r>
              <a:rPr lang="en-US" sz="2800" u="sng" dirty="0">
                <a:latin typeface="Aharoni" pitchFamily="2" charset="-79"/>
                <a:cs typeface="Aharoni" pitchFamily="2" charset="-79"/>
              </a:rPr>
              <a:t>should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be smaller) we perceive him as MUCH bigger when both are actually the same size.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0239" y="447472"/>
            <a:ext cx="899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Size-Distance Relationship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83" y="319648"/>
            <a:ext cx="4038600" cy="62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129" y="1896590"/>
            <a:ext cx="5411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Ponzo</a:t>
            </a:r>
            <a:r>
              <a:rPr lang="en-US" sz="28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Illusion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bar SHOULD look smaller if farther away…the perspectives don’t match because red lines were superimposed on top of perspective highway….therefore we believe top line is larger.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601" y="612842"/>
            <a:ext cx="4516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Size-Distance Relationship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74650"/>
            <a:ext cx="10477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Size-Distance Relationship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099" y="1861150"/>
            <a:ext cx="10096499" cy="1371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distant monster and the top red bar appear bigger because of distance cues.  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</a:pPr>
            <a:endParaRPr lang="en-US" altLang="en-US" sz="2800" dirty="0">
              <a:latin typeface="Palatino Linotype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 tells us that a more distant object can create the same-size image as a nearer one only if it is actually larger</a:t>
            </a:r>
          </a:p>
        </p:txBody>
      </p:sp>
      <p:sp>
        <p:nvSpPr>
          <p:cNvPr id="2037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45039-6C04-4D96-8AD5-2AFE1095C777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9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2" y="381000"/>
            <a:ext cx="99393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Size-Distance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</a:t>
            </a:r>
          </a:p>
        </p:txBody>
      </p:sp>
      <p:pic>
        <p:nvPicPr>
          <p:cNvPr id="204804" name="Picture 3" descr="12673_MyersPsy8e_6UN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663222"/>
            <a:ext cx="8229600" cy="2676144"/>
          </a:xfrm>
          <a:noFill/>
        </p:spPr>
      </p:pic>
      <p:sp>
        <p:nvSpPr>
          <p:cNvPr id="204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32D0F-CF06-4433-A765-A69BD7101309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957262" y="1676400"/>
            <a:ext cx="9482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Ames Room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Both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girls in the room are of similar height. However, we perceive them to be of different heights as they stand in the two corners of the room.</a:t>
            </a:r>
          </a:p>
        </p:txBody>
      </p:sp>
      <p:sp>
        <p:nvSpPr>
          <p:cNvPr id="204806" name="Text Box 5"/>
          <p:cNvSpPr txBox="1">
            <a:spLocks noChangeArrowheads="1"/>
          </p:cNvSpPr>
          <p:nvPr/>
        </p:nvSpPr>
        <p:spPr bwMode="auto">
          <a:xfrm>
            <a:off x="1905000" y="5967414"/>
            <a:ext cx="310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Both photos from S. Schwartzenberg/ The Exploratorium</a:t>
            </a:r>
          </a:p>
        </p:txBody>
      </p:sp>
    </p:spTree>
    <p:extLst>
      <p:ext uri="{BB962C8B-B14F-4D97-AF65-F5344CB8AC3E}">
        <p14:creationId xmlns:p14="http://schemas.microsoft.com/office/powerpoint/2010/main" val="252471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5334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Ames Room</a:t>
            </a:r>
          </a:p>
        </p:txBody>
      </p:sp>
      <p:pic>
        <p:nvPicPr>
          <p:cNvPr id="205828" name="Picture 3" descr="figure-15-14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1650" y="647701"/>
            <a:ext cx="6108700" cy="4258217"/>
          </a:xfrm>
          <a:noFill/>
        </p:spPr>
      </p:pic>
      <p:sp>
        <p:nvSpPr>
          <p:cNvPr id="205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11E54-1D35-4D6F-AD34-2C19B1FC499B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205829" name="Text Box 4"/>
          <p:cNvSpPr txBox="1">
            <a:spLocks noChangeArrowheads="1"/>
          </p:cNvSpPr>
          <p:nvPr/>
        </p:nvSpPr>
        <p:spPr bwMode="auto">
          <a:xfrm>
            <a:off x="847724" y="4905918"/>
            <a:ext cx="10458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Ames room is designed to demonstrate the size-distance illusion.  We perceive them to be the same distance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us.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9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622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Perceived size-Distance Relationship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 Illusion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09600" y="1558493"/>
            <a:ext cx="7581089" cy="49903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cues (trees/ houses/people/etc.)  make the “horizon” moon appear LARGER than the moon high in the night sky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 moon is surrounded by large expanses of empty sky, which makes it appear much smaller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Size Theory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perceived size of an object depends not only on its retinal size, but also on the size of objects in its immediate visual environment</a:t>
            </a:r>
          </a:p>
        </p:txBody>
      </p:sp>
      <p:pic>
        <p:nvPicPr>
          <p:cNvPr id="3287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416927" y="1960076"/>
            <a:ext cx="3486145" cy="33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86FF5-49E1-48C6-8C3C-89F724B2F6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7765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Context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08214-A242-4D73-B30C-F7B7FFE959B4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218115" name="Text Box 2"/>
          <p:cNvSpPr txBox="1">
            <a:spLocks noChangeArrowheads="1"/>
          </p:cNvSpPr>
          <p:nvPr/>
        </p:nvSpPr>
        <p:spPr bwMode="auto">
          <a:xfrm>
            <a:off x="768485" y="4997266"/>
            <a:ext cx="1126463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an East African, the woman sitting is balancing a metal box on her head, while the family is sitting under a tree.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117" name="Rectangle 4"/>
          <p:cNvSpPr>
            <a:spLocks noChangeArrowheads="1"/>
          </p:cNvSpPr>
          <p:nvPr/>
        </p:nvSpPr>
        <p:spPr bwMode="auto">
          <a:xfrm>
            <a:off x="408562" y="1352658"/>
            <a:ext cx="94328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instilled by culture also alters perception.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8118" name="Picture 5" descr="un-1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086" y="1930814"/>
            <a:ext cx="4126554" cy="29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39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534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Muller-</a:t>
            </a:r>
            <a:r>
              <a:rPr lang="en-US" sz="4000" dirty="0" err="1" smtClean="0"/>
              <a:t>Lyer</a:t>
            </a:r>
            <a:r>
              <a:rPr lang="en-US" sz="4000" dirty="0" smtClean="0"/>
              <a:t> Illusion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281" y="1524000"/>
            <a:ext cx="7133438" cy="44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0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595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Sensory Deprivation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idx="1"/>
          </p:nvPr>
        </p:nvSpPr>
        <p:spPr>
          <a:xfrm>
            <a:off x="6096000" y="1213212"/>
            <a:ext cx="4419600" cy="2592735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800" dirty="0">
                <a:latin typeface="Palatino Linotype" pitchFamily="18" charset="0"/>
              </a:rPr>
              <a:t>If raised without normal sensory exposure, the brain will not develop normal connections.</a:t>
            </a:r>
          </a:p>
          <a:p>
            <a:pPr marL="0" indent="0"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457200" indent="-457200"/>
            <a:r>
              <a:rPr lang="en-US" altLang="en-US" sz="2800" dirty="0">
                <a:latin typeface="Palatino Linotype" pitchFamily="18" charset="0"/>
              </a:rPr>
              <a:t>CRITICAL PERIOD FOR SENSORY &amp; PERCEPTUAL DEVELOPMENT!</a:t>
            </a:r>
          </a:p>
          <a:p>
            <a:pPr marL="0" indent="0">
              <a:buNone/>
            </a:pPr>
            <a:endParaRPr lang="en-US" altLang="en-US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en-US" altLang="en-US" sz="3200" dirty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en-US" altLang="en-US" sz="3200" dirty="0">
              <a:latin typeface="Palatino Linotype" pitchFamily="18" charset="0"/>
            </a:endParaRPr>
          </a:p>
        </p:txBody>
      </p:sp>
      <p:sp>
        <p:nvSpPr>
          <p:cNvPr id="210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3618F-B01C-4F74-9ED7-125D2895CCD0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pic>
        <p:nvPicPr>
          <p:cNvPr id="210948" name="Picture 3" descr="BLAK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063" y="4002536"/>
            <a:ext cx="1985962" cy="25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9" name="Rectangle 4"/>
          <p:cNvSpPr>
            <a:spLocks noChangeArrowheads="1"/>
          </p:cNvSpPr>
          <p:nvPr/>
        </p:nvSpPr>
        <p:spPr bwMode="auto">
          <a:xfrm>
            <a:off x="1348933" y="1213212"/>
            <a:ext cx="3377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Palatino Linotype" pitchFamily="18" charset="0"/>
              </a:rPr>
              <a:t>Blakemore &amp; Cooper (1970):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7975" y="1770951"/>
            <a:ext cx="36480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en-US" sz="2000" dirty="0">
                <a:latin typeface="Palatino Linotype" pitchFamily="18" charset="0"/>
              </a:rPr>
              <a:t>Kittens raised with light diffuse goggles later had difficulty perceiving horizontal bars &amp; shapes!</a:t>
            </a:r>
          </a:p>
          <a:p>
            <a:endParaRPr lang="en-US" altLang="en-US" sz="900" dirty="0">
              <a:latin typeface="Palatino Linotyp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en-US" sz="2000" dirty="0">
                <a:latin typeface="Palatino Linotype" pitchFamily="18" charset="0"/>
              </a:rPr>
              <a:t>Eyes healthy but brain connections not normally developed.</a:t>
            </a:r>
          </a:p>
          <a:p>
            <a:endParaRPr lang="en-US" dirty="0"/>
          </a:p>
        </p:txBody>
      </p:sp>
      <p:pic>
        <p:nvPicPr>
          <p:cNvPr id="14340" name="Picture 4" descr="C:\Users\tcraig\AppData\Local\Microsoft\Windows\Temporary Internet Files\Content.IE5\TI60VQKK\MC90044870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43542" r="33012" b="18533"/>
          <a:stretch/>
        </p:blipFill>
        <p:spPr bwMode="auto">
          <a:xfrm>
            <a:off x="2206789" y="5135292"/>
            <a:ext cx="1085849" cy="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craig\AppData\Local\Microsoft\Windows\Temporary Internet Files\Content.IE5\H69NIXUN\MC9004387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19" y="4209345"/>
            <a:ext cx="1234596" cy="9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1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Adaptation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9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7280" y="1815782"/>
            <a:ext cx="4846320" cy="3680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ability to adjust to an artificially displaced visual field, e.g., prism glasses.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973" name="Picture 4" descr="12673_MyersPsy8e_6UN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17451" y="1393030"/>
            <a:ext cx="3273779" cy="4525963"/>
          </a:xfrm>
          <a:noFill/>
        </p:spPr>
      </p:pic>
      <p:sp>
        <p:nvSpPr>
          <p:cNvPr id="2119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D81F01-4A6A-489F-BE7F-BEA372703469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211974" name="Text Box 5"/>
          <p:cNvSpPr txBox="1">
            <a:spLocks noChangeArrowheads="1"/>
          </p:cNvSpPr>
          <p:nvPr/>
        </p:nvSpPr>
        <p:spPr bwMode="auto">
          <a:xfrm rot="5400000">
            <a:off x="9028907" y="5068094"/>
            <a:ext cx="187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Courtesy of Hubert Dolezal</a:t>
            </a:r>
          </a:p>
        </p:txBody>
      </p:sp>
    </p:spTree>
    <p:extLst>
      <p:ext uri="{BB962C8B-B14F-4D97-AF65-F5344CB8AC3E}">
        <p14:creationId xmlns:p14="http://schemas.microsoft.com/office/powerpoint/2010/main" val="201141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019175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Constancy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85925"/>
            <a:ext cx="9601200" cy="425767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Constancy </a:t>
            </a:r>
            <a:r>
              <a:rPr lang="en-US" sz="7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7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ability to see an object as maintaining its original shape, color, or size without having to reinterpret it each time a change occurs </a:t>
            </a:r>
            <a:r>
              <a:rPr lang="en-US" sz="7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(top-down process)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pPr marL="1600200" lvl="5" indent="0">
              <a:buNone/>
            </a:pPr>
            <a:r>
              <a:rPr lang="en-US" sz="7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</a:t>
            </a:r>
            <a:r>
              <a:rPr lang="en-US" sz="7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5"/>
            <a:r>
              <a:rPr lang="en-US" sz="7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</a:t>
            </a:r>
            <a:r>
              <a:rPr lang="en-US" sz="7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constancy 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/>
            <a:r>
              <a:rPr lang="en-US" sz="7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constancy 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/>
            <a:r>
              <a:rPr lang="en-US" sz="7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</a:t>
            </a:r>
            <a:r>
              <a:rPr lang="en-US" sz="7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constancy 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/>
            <a:r>
              <a:rPr lang="en-US" sz="7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Brightness </a:t>
            </a:r>
            <a:r>
              <a:rPr lang="en-US" sz="7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constancy </a:t>
            </a:r>
            <a:endParaRPr lang="en-US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676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set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310640"/>
            <a:ext cx="9601200" cy="46329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Set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 mental predisposition to perceive one thing and not another (based on our experiences, assumptions, and expectations)</a:t>
            </a:r>
          </a:p>
          <a:p>
            <a:pPr marL="45720" indent="0"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experience, we form concepts, or schemas, that organize and interpret unfamiliar information. </a:t>
            </a:r>
          </a:p>
          <a:p>
            <a:pPr marL="45720" indent="0"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Pre-existing schemas influence how we interpret ambiguous sensations with top-down processing.</a:t>
            </a:r>
          </a:p>
        </p:txBody>
      </p:sp>
    </p:spTree>
    <p:extLst>
      <p:ext uri="{BB962C8B-B14F-4D97-AF65-F5344CB8AC3E}">
        <p14:creationId xmlns:p14="http://schemas.microsoft.com/office/powerpoint/2010/main" val="6290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Facial Recognition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8169" name="Picture 9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513" y="2795271"/>
            <a:ext cx="7175500" cy="3200400"/>
          </a:xfrm>
          <a:noFill/>
        </p:spPr>
      </p:pic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27841-A25B-4CD7-B434-756FBC56C368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00346" y="1630680"/>
            <a:ext cx="85658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Eyes and mouth play a dominant role in face recognition.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 rot="5400000">
            <a:off x="8939213" y="5310188"/>
            <a:ext cx="172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Courtesy of Christopher Tyler</a:t>
            </a:r>
          </a:p>
        </p:txBody>
      </p:sp>
    </p:spTree>
    <p:extLst>
      <p:ext uri="{BB962C8B-B14F-4D97-AF65-F5344CB8AC3E}">
        <p14:creationId xmlns:p14="http://schemas.microsoft.com/office/powerpoint/2010/main" val="284496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20" y="381000"/>
            <a:ext cx="9784080" cy="5638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Extrasensory Perception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164" name="Rectangle 3"/>
          <p:cNvSpPr>
            <a:spLocks noGrp="1" noChangeArrowheads="1"/>
          </p:cNvSpPr>
          <p:nvPr>
            <p:ph idx="1"/>
          </p:nvPr>
        </p:nvSpPr>
        <p:spPr>
          <a:xfrm>
            <a:off x="1298198" y="1219200"/>
            <a:ext cx="10268962" cy="4251960"/>
          </a:xfrm>
          <a:noFill/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Perception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sensory input is called extrasensory perception (ESP). </a:t>
            </a:r>
            <a:endParaRPr lang="en-US" alt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Parapsychologists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distinguish between three types of ESP:</a:t>
            </a:r>
          </a:p>
          <a:p>
            <a:pPr lvl="4">
              <a:lnSpc>
                <a:spcPct val="100000"/>
              </a:lnSpc>
              <a:buFont typeface="Tahoma" panose="020B0604030504040204" pitchFamily="34" charset="0"/>
              <a:buChar char="–"/>
            </a:pP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Telepathy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Mind-to-mind communication</a:t>
            </a:r>
          </a:p>
          <a:p>
            <a:pPr lvl="4">
              <a:lnSpc>
                <a:spcPct val="100000"/>
              </a:lnSpc>
              <a:buFont typeface="Tahoma" panose="020B0604030504040204" pitchFamily="34" charset="0"/>
              <a:buChar char="–"/>
            </a:pP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Clairvoyance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Perception of remote events</a:t>
            </a:r>
          </a:p>
          <a:p>
            <a:pPr lvl="4">
              <a:lnSpc>
                <a:spcPct val="100000"/>
              </a:lnSpc>
              <a:buFont typeface="Tahoma" panose="020B0604030504040204" pitchFamily="34" charset="0"/>
              <a:buChar char="–"/>
            </a:pP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Precognition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Ability to see future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percentage of scientists do not believe in ESP – no scientific demonstration. 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 marL="457200" indent="-457200">
              <a:lnSpc>
                <a:spcPct val="100000"/>
              </a:lnSpc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A3E17-49AA-4B1A-9B90-900A5357C84C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1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669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Effects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FCA4E-3D1C-4B19-A83A-9E400726431E}" type="slidenum">
              <a:rPr lang="en-US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217091" name="Text Box 2"/>
          <p:cNvSpPr txBox="1">
            <a:spLocks noChangeArrowheads="1"/>
          </p:cNvSpPr>
          <p:nvPr/>
        </p:nvSpPr>
        <p:spPr bwMode="auto">
          <a:xfrm>
            <a:off x="1169988" y="4959215"/>
            <a:ext cx="996818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“magician cabinet” on the floor or hanging from the ceiling?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093" name="Rectangle 4"/>
          <p:cNvSpPr>
            <a:spLocks noChangeArrowheads="1"/>
          </p:cNvSpPr>
          <p:nvPr/>
        </p:nvSpPr>
        <p:spPr bwMode="auto">
          <a:xfrm>
            <a:off x="1295400" y="1225685"/>
            <a:ext cx="8720698" cy="6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can radically alter perception.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7094" name="Picture 5" descr="Curious Rabbit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661" y="2246937"/>
            <a:ext cx="43513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5" name="Picture 6" descr="Curious Rabbit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713" y="2246937"/>
            <a:ext cx="3317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73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9525B-2CF6-4218-883E-1FC08AD392DA}" type="slidenum">
              <a:rPr lang="en-US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219140" name="Rectangle 3"/>
          <p:cNvSpPr>
            <a:spLocks noChangeArrowheads="1"/>
          </p:cNvSpPr>
          <p:nvPr/>
        </p:nvSpPr>
        <p:spPr bwMode="auto">
          <a:xfrm>
            <a:off x="792480" y="457200"/>
            <a:ext cx="1066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Perception is a biopsychosocial phenomenon</a:t>
            </a:r>
            <a:endParaRPr lang="en-US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9141" name="Picture 4" descr="12673_MyersPsy8e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42957"/>
            <a:ext cx="6094095" cy="49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95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1100138" y="381000"/>
            <a:ext cx="9796462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Constancy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idx="1"/>
          </p:nvPr>
        </p:nvSpPr>
        <p:spPr>
          <a:xfrm>
            <a:off x="1000125" y="1600200"/>
            <a:ext cx="9196388" cy="1828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</a:t>
            </a: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Constancy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tendency to see an object as keeping its form despite changes in orientation.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 became more trapezoidal, but we still perceived a rectangle 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2DF4B-62CB-4441-8103-382BF4272409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27651" name="Picture 2" descr="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514" y="3440673"/>
            <a:ext cx="635775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45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Perceptual Constancy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081088" y="1719263"/>
            <a:ext cx="960120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</a:t>
            </a: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Constancy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tendency to view an object as constant in size despite changes in the size of the retinal image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Someone moving towards you is not 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ACTUALLY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growing!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 200 feet away vs. 20 feet away…</a:t>
            </a:r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209800" y="393700"/>
            <a:ext cx="7772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kumimoji="1" lang="en-US" sz="4000" dirty="0">
                <a:solidFill>
                  <a:schemeClr val="bg1"/>
                </a:solidFill>
                <a:latin typeface="Palatino Linotype" pitchFamily="18" charset="0"/>
              </a:rPr>
              <a:t>PERCEPTUAL CONSTANCIES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7" y="3514725"/>
            <a:ext cx="3421927" cy="26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2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7334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Constancy</a:t>
            </a:r>
          </a:p>
        </p:txBody>
      </p:sp>
      <p:sp>
        <p:nvSpPr>
          <p:cNvPr id="201731" name="Rectangle 2"/>
          <p:cNvSpPr>
            <a:spLocks noGrp="1" noChangeArrowheads="1"/>
          </p:cNvSpPr>
          <p:nvPr>
            <p:ph idx="1"/>
          </p:nvPr>
        </p:nvSpPr>
        <p:spPr>
          <a:xfrm flipH="1">
            <a:off x="1295397" y="1328738"/>
            <a:ext cx="9705977" cy="1300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Perceiving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familiar objects as having consistent color even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lighting conditions change </a:t>
            </a:r>
          </a:p>
          <a:p>
            <a:pPr marL="457200" indent="-457200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experience of color depends on an object’s context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B40E7-05EC-4090-9287-688B2ED246C9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32" y="3043238"/>
            <a:ext cx="4479481" cy="25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Lightness Constancy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F8E9E9-2454-4A5A-9901-4197A7F74EFD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389031"/>
            <a:ext cx="10034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 has constant lightness/brightness even while illumination varies.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black &amp; white paper inside and outside; illumination changed but they still look black or white to us.</a:t>
            </a:r>
          </a:p>
        </p:txBody>
      </p:sp>
      <p:pic>
        <p:nvPicPr>
          <p:cNvPr id="8194" name="Picture 2" descr="C:\Users\tcraig\AppData\Local\Microsoft\Windows\Temporary Internet Files\Content.IE5\GOA2JJHG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747">
            <a:off x="7556571" y="3868354"/>
            <a:ext cx="2254624" cy="22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uments"/>
          <p:cNvSpPr>
            <a:spLocks noEditPoints="1" noChangeArrowheads="1"/>
          </p:cNvSpPr>
          <p:nvPr/>
        </p:nvSpPr>
        <p:spPr bwMode="auto">
          <a:xfrm rot="20395218">
            <a:off x="5255899" y="3989834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2528888" y="4078496"/>
            <a:ext cx="1309688" cy="18982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206038" cy="7334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 effects on lightness/brightness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400175"/>
            <a:ext cx="9601200" cy="4543425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brightness of a stimulus depends not only on its own luminance but also on that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surrounding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stimulation (context). 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gray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 looks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whiter against a dark background and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blacker when placed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bright surround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114800"/>
            <a:ext cx="55292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e-06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634839"/>
            <a:ext cx="6037544" cy="46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97700" y="5715001"/>
            <a:ext cx="9369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color and brightness of square A and B are the same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56" y="330884"/>
            <a:ext cx="3802062" cy="47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1588" y="2565699"/>
            <a:ext cx="4125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Lightness constancy depends on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LUMINANCE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the amount of light an object reflects relative to its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surroundings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!</a:t>
            </a:r>
          </a:p>
        </p:txBody>
      </p:sp>
      <p:pic>
        <p:nvPicPr>
          <p:cNvPr id="4" name="Picture 5" descr="figure-06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86" y="477388"/>
            <a:ext cx="2405063" cy="18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61869" y="5557839"/>
            <a:ext cx="405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why is B perceived as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file"/>
              </a:rPr>
              <a:t>lighter</a:t>
            </a:r>
            <a:r>
              <a:rPr lang="en-US" sz="2000" b="1" dirty="0">
                <a:hlinkClick r:id="rId5" action="ppaction://hlinkfile"/>
              </a:rPr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52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</TotalTime>
  <Words>1694</Words>
  <Application>Microsoft Office PowerPoint</Application>
  <PresentationFormat>Widescreen</PresentationFormat>
  <Paragraphs>181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Aharoni</vt:lpstr>
      <vt:lpstr>Arial</vt:lpstr>
      <vt:lpstr>Cambria</vt:lpstr>
      <vt:lpstr>Palatino Linotype</vt:lpstr>
      <vt:lpstr>Tahoma</vt:lpstr>
      <vt:lpstr>Times New Roman</vt:lpstr>
      <vt:lpstr>Wingdings</vt:lpstr>
      <vt:lpstr>Red Line Business 16x9</vt:lpstr>
      <vt:lpstr>Chapter 6: Perception </vt:lpstr>
      <vt:lpstr>Perceptual Constancy</vt:lpstr>
      <vt:lpstr>Perceptual Constancy</vt:lpstr>
      <vt:lpstr>Perceptual Constancy</vt:lpstr>
      <vt:lpstr>Color Constancy</vt:lpstr>
      <vt:lpstr>Lightness Constancy</vt:lpstr>
      <vt:lpstr>Context effects on lightness/brightness</vt:lpstr>
      <vt:lpstr>PowerPoint Presentation</vt:lpstr>
      <vt:lpstr>PowerPoint Presentation</vt:lpstr>
      <vt:lpstr>PowerPoint Presentation</vt:lpstr>
      <vt:lpstr>PowerPoint Presentation</vt:lpstr>
      <vt:lpstr>Size-Distance Relationship</vt:lpstr>
      <vt:lpstr>Perceived Size-Distance Relationship</vt:lpstr>
      <vt:lpstr>Ames Room</vt:lpstr>
      <vt:lpstr>Perceived size-Distance Relationship Moon Illusion</vt:lpstr>
      <vt:lpstr>Cultural Context</vt:lpstr>
      <vt:lpstr>Muller-Lyer Illusion</vt:lpstr>
      <vt:lpstr>Sensory Deprivation</vt:lpstr>
      <vt:lpstr>Perceptual Adaptation</vt:lpstr>
      <vt:lpstr>Perceptual set</vt:lpstr>
      <vt:lpstr>Facial Recognition</vt:lpstr>
      <vt:lpstr>Extrasensory Perception</vt:lpstr>
      <vt:lpstr>Context Effects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Perception</dc:title>
  <dc:creator>Windows User</dc:creator>
  <cp:lastModifiedBy>Windows User</cp:lastModifiedBy>
  <cp:revision>2</cp:revision>
  <dcterms:created xsi:type="dcterms:W3CDTF">2018-10-03T18:47:32Z</dcterms:created>
  <dcterms:modified xsi:type="dcterms:W3CDTF">2020-03-21T18:46:43Z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