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9" r:id="rId3"/>
    <p:sldId id="269" r:id="rId4"/>
    <p:sldId id="316" r:id="rId5"/>
    <p:sldId id="297" r:id="rId6"/>
    <p:sldId id="317" r:id="rId7"/>
    <p:sldId id="275" r:id="rId8"/>
    <p:sldId id="318" r:id="rId9"/>
    <p:sldId id="319" r:id="rId10"/>
    <p:sldId id="276" r:id="rId11"/>
    <p:sldId id="277" r:id="rId12"/>
    <p:sldId id="298" r:id="rId13"/>
    <p:sldId id="278" r:id="rId14"/>
    <p:sldId id="320" r:id="rId15"/>
    <p:sldId id="279" r:id="rId16"/>
    <p:sldId id="280" r:id="rId17"/>
    <p:sldId id="281" r:id="rId18"/>
    <p:sldId id="299" r:id="rId19"/>
    <p:sldId id="282" r:id="rId20"/>
    <p:sldId id="283" r:id="rId21"/>
    <p:sldId id="284" r:id="rId22"/>
    <p:sldId id="300" r:id="rId23"/>
    <p:sldId id="322" r:id="rId24"/>
    <p:sldId id="301" r:id="rId25"/>
    <p:sldId id="285" r:id="rId26"/>
    <p:sldId id="303" r:id="rId27"/>
    <p:sldId id="302" r:id="rId28"/>
    <p:sldId id="305" r:id="rId29"/>
    <p:sldId id="306" r:id="rId30"/>
    <p:sldId id="304" r:id="rId31"/>
    <p:sldId id="286" r:id="rId32"/>
    <p:sldId id="307" r:id="rId33"/>
    <p:sldId id="311" r:id="rId34"/>
    <p:sldId id="287" r:id="rId35"/>
    <p:sldId id="308" r:id="rId36"/>
    <p:sldId id="309" r:id="rId37"/>
    <p:sldId id="310" r:id="rId38"/>
    <p:sldId id="288" r:id="rId39"/>
    <p:sldId id="314" r:id="rId40"/>
    <p:sldId id="289" r:id="rId41"/>
    <p:sldId id="312" r:id="rId42"/>
    <p:sldId id="290" r:id="rId43"/>
    <p:sldId id="313" r:id="rId44"/>
    <p:sldId id="315" r:id="rId45"/>
    <p:sldId id="291" r:id="rId46"/>
    <p:sldId id="293" r:id="rId47"/>
    <p:sldId id="295" r:id="rId48"/>
    <p:sldId id="296" r:id="rId49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>
      <p:cViewPr varScale="1">
        <p:scale>
          <a:sx n="53" d="100"/>
          <a:sy n="53" d="100"/>
        </p:scale>
        <p:origin x="1123" y="6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11/13/2019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11/13/2019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4" rIns="93149" bIns="4657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9" tIns="46574" rIns="93149" bIns="46574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49" tIns="46574" rIns="93149" bIns="46574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678F2-9F12-4013-9820-342805BCCA6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1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315D7-379A-4C59-BCD8-2859679976D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 21</a:t>
            </a:r>
            <a:r>
              <a:rPr lang="en-US" altLang="en-US" b="1">
                <a:cs typeface="Arial" panose="020B0604020202020204" pitchFamily="34" charset="0"/>
              </a:rPr>
              <a:t>| Describe the near-death and the controversy over whether it provides evidence for mind-body dualism.</a:t>
            </a:r>
          </a:p>
        </p:txBody>
      </p:sp>
    </p:spTree>
    <p:extLst>
      <p:ext uri="{BB962C8B-B14F-4D97-AF65-F5344CB8AC3E}">
        <p14:creationId xmlns:p14="http://schemas.microsoft.com/office/powerpoint/2010/main" val="148010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11/13/2019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11/13/2019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3338052"/>
            <a:ext cx="9144000" cy="685800"/>
          </a:xfrm>
        </p:spPr>
        <p:txBody>
          <a:bodyPr/>
          <a:lstStyle/>
          <a:p>
            <a:pPr algn="ctr"/>
            <a:r>
              <a:rPr lang="en-US" sz="4400" b="1" dirty="0" smtClean="0"/>
              <a:t>Chapter 7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212" y="2286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50000"/>
                  </a:schemeClr>
                </a:solidFill>
                <a:latin typeface="Palatino Linotype" panose="02040502050505030304" pitchFamily="18" charset="0"/>
              </a:rPr>
              <a:t>States of Consciousness </a:t>
            </a:r>
            <a:endParaRPr lang="en-US" sz="5400" b="1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4244673"/>
            <a:ext cx="3398044" cy="20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7200"/>
            <a:ext cx="10210802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Sleep Stages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295400"/>
            <a:ext cx="11506200" cy="4953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/>
              <a:t>Awake = Beta waves – </a:t>
            </a:r>
            <a:r>
              <a:rPr lang="en-US" sz="3200" dirty="0" smtClean="0"/>
              <a:t>awake and focused</a:t>
            </a:r>
          </a:p>
          <a:p>
            <a:pPr marL="0" indent="0" defTabSz="857250">
              <a:lnSpc>
                <a:spcPct val="100000"/>
              </a:lnSpc>
              <a:spcBef>
                <a:spcPts val="0"/>
              </a:spcBef>
              <a:buNone/>
              <a:tabLst>
                <a:tab pos="1657350" algn="l"/>
              </a:tabLst>
            </a:pPr>
            <a:r>
              <a:rPr lang="en-US" sz="3200" b="1" dirty="0"/>
              <a:t>	</a:t>
            </a:r>
            <a:r>
              <a:rPr lang="en-US" sz="3200" b="1" dirty="0" smtClean="0"/>
              <a:t>	Alpha </a:t>
            </a:r>
            <a:r>
              <a:rPr lang="en-US" sz="3200" b="1" dirty="0"/>
              <a:t>waves </a:t>
            </a:r>
            <a:r>
              <a:rPr lang="en-US" sz="3200" dirty="0" smtClean="0"/>
              <a:t>– awake but more relaxed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277813" lvl="1" indent="-277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NREM sleep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- </a:t>
            </a:r>
            <a:r>
              <a:rPr lang="en-US" sz="3200" dirty="0" smtClean="0"/>
              <a:t>dreamless sleep or Non-REM sleep </a:t>
            </a:r>
          </a:p>
          <a:p>
            <a:pPr marL="279082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u="sng" dirty="0" smtClean="0">
                <a:solidFill>
                  <a:srgbClr val="C00000"/>
                </a:solidFill>
              </a:rPr>
              <a:t>Stage 1 </a:t>
            </a:r>
            <a:r>
              <a:rPr lang="en-US" sz="3200" b="1" dirty="0" smtClean="0">
                <a:solidFill>
                  <a:srgbClr val="C00000"/>
                </a:solidFill>
              </a:rPr>
              <a:t>(NREM-1)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Palatino Linotype" panose="02040502050505030304" pitchFamily="18" charset="0"/>
              <a:buChar char="–"/>
            </a:pPr>
            <a:r>
              <a:rPr lang="en-US" sz="3200" dirty="0" smtClean="0"/>
              <a:t> Periodic, natural loss of consciousness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Palatino Linotype" panose="02040502050505030304" pitchFamily="18" charset="0"/>
              <a:buChar char="–"/>
            </a:pPr>
            <a:r>
              <a:rPr lang="en-US" sz="3200" dirty="0" smtClean="0"/>
              <a:t>Lasts </a:t>
            </a:r>
            <a:r>
              <a:rPr lang="en-US" sz="3200" dirty="0"/>
              <a:t>only a few minutes, may experience fantastic images </a:t>
            </a:r>
            <a:r>
              <a:rPr lang="en-US" sz="3200" dirty="0" smtClean="0"/>
              <a:t>like hallucinations</a:t>
            </a:r>
            <a:endParaRPr lang="en-US" sz="3200" dirty="0"/>
          </a:p>
          <a:p>
            <a:pPr marL="280988" lvl="3" indent="233363" defTabSz="108426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May have </a:t>
            </a:r>
            <a:r>
              <a:rPr lang="en-US" sz="3200" b="1" dirty="0" smtClean="0"/>
              <a:t>hypnogogic sensations </a:t>
            </a:r>
            <a:r>
              <a:rPr lang="en-US" sz="3200" dirty="0" smtClean="0"/>
              <a:t>– feeling of floating or falling </a:t>
            </a:r>
          </a:p>
          <a:p>
            <a:pPr marL="280988" lvl="3" indent="293688" defTabSz="108426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Brain produces theta waves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3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1" y="381000"/>
            <a:ext cx="9753602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Sleep Stages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47800"/>
            <a:ext cx="10820400" cy="4495800"/>
          </a:xfrm>
        </p:spPr>
        <p:txBody>
          <a:bodyPr>
            <a:normAutofit/>
          </a:bodyPr>
          <a:lstStyle/>
          <a:p>
            <a:pPr marL="569913" lvl="2" indent="0">
              <a:lnSpc>
                <a:spcPct val="100000"/>
              </a:lnSpc>
              <a:buNone/>
            </a:pPr>
            <a:r>
              <a:rPr lang="en-US" sz="3200" b="1" u="sng" dirty="0">
                <a:solidFill>
                  <a:srgbClr val="C00000"/>
                </a:solidFill>
              </a:rPr>
              <a:t>Stage 2 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(NREM-2)</a:t>
            </a:r>
          </a:p>
          <a:p>
            <a:pPr lvl="3">
              <a:lnSpc>
                <a:spcPct val="100000"/>
              </a:lnSpc>
            </a:pPr>
            <a:r>
              <a:rPr lang="en-US" sz="3000" dirty="0" smtClean="0"/>
              <a:t>Lasts </a:t>
            </a:r>
            <a:r>
              <a:rPr lang="en-US" sz="3000" dirty="0"/>
              <a:t>about 20 </a:t>
            </a:r>
            <a:r>
              <a:rPr lang="en-US" sz="3000" dirty="0" smtClean="0"/>
              <a:t>minutes, r</a:t>
            </a:r>
            <a:r>
              <a:rPr lang="en-US" sz="3200" dirty="0" smtClean="0"/>
              <a:t>elax more deeply</a:t>
            </a:r>
          </a:p>
          <a:p>
            <a:pPr lvl="3">
              <a:lnSpc>
                <a:spcPct val="100000"/>
              </a:lnSpc>
            </a:pPr>
            <a:r>
              <a:rPr lang="en-US" sz="3200" dirty="0" smtClean="0"/>
              <a:t>body temp. drops, heart rate slows, muscles relax </a:t>
            </a:r>
          </a:p>
          <a:p>
            <a:pPr lvl="3">
              <a:lnSpc>
                <a:spcPct val="100000"/>
              </a:lnSpc>
            </a:pPr>
            <a:r>
              <a:rPr lang="en-US" sz="3200" dirty="0" smtClean="0"/>
              <a:t>theta waves &amp; periodic appearance of </a:t>
            </a:r>
            <a:r>
              <a:rPr lang="en-US" sz="3200" b="1" dirty="0" smtClean="0">
                <a:solidFill>
                  <a:srgbClr val="C00000"/>
                </a:solidFill>
              </a:rPr>
              <a:t>sleep spindles </a:t>
            </a:r>
            <a:r>
              <a:rPr lang="en-US" sz="3200" dirty="0" smtClean="0"/>
              <a:t>(bursts </a:t>
            </a:r>
            <a:r>
              <a:rPr lang="en-US" sz="3200" dirty="0"/>
              <a:t>of rapid, rhythmic brainwave </a:t>
            </a:r>
            <a:r>
              <a:rPr lang="en-US" sz="3200" dirty="0" smtClean="0"/>
              <a:t>activity) and </a:t>
            </a:r>
            <a:r>
              <a:rPr lang="en-US" sz="3200" b="1" dirty="0" smtClean="0">
                <a:solidFill>
                  <a:srgbClr val="C00000"/>
                </a:solidFill>
              </a:rPr>
              <a:t>K complexes</a:t>
            </a:r>
            <a:r>
              <a:rPr lang="en-US" sz="3200" dirty="0" smtClean="0"/>
              <a:t> (large, high-voltage waves) </a:t>
            </a:r>
          </a:p>
          <a:p>
            <a:pPr lvl="3">
              <a:lnSpc>
                <a:spcPct val="100000"/>
              </a:lnSpc>
            </a:pPr>
            <a:r>
              <a:rPr lang="en-US" sz="3200" dirty="0" smtClean="0"/>
              <a:t> Can still be awakened without too much difficulty</a:t>
            </a:r>
          </a:p>
          <a:p>
            <a:pPr lvl="3">
              <a:lnSpc>
                <a:spcPct val="100000"/>
              </a:lnSpc>
            </a:pPr>
            <a:r>
              <a:rPr lang="en-US" sz="3200" dirty="0" smtClean="0"/>
              <a:t>Spend </a:t>
            </a:r>
            <a:r>
              <a:rPr lang="en-US" sz="3200" dirty="0"/>
              <a:t>½ the night in </a:t>
            </a:r>
            <a:r>
              <a:rPr lang="en-US" sz="3200" dirty="0" smtClean="0"/>
              <a:t>Stage 2</a:t>
            </a:r>
          </a:p>
          <a:p>
            <a:pPr lvl="3">
              <a:lnSpc>
                <a:spcPct val="10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237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953" y="464574"/>
            <a:ext cx="10058402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Sleep Stages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52" y="1371600"/>
            <a:ext cx="10515602" cy="4648200"/>
          </a:xfrm>
        </p:spPr>
        <p:txBody>
          <a:bodyPr>
            <a:noAutofit/>
          </a:bodyPr>
          <a:lstStyle/>
          <a:p>
            <a:pPr marL="569913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Stage </a:t>
            </a:r>
            <a:r>
              <a:rPr lang="en-US" sz="2800" b="1" u="sng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 (NREM-3) 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Transition from </a:t>
            </a:r>
            <a:r>
              <a:rPr lang="en-US" sz="3200" dirty="0"/>
              <a:t>light sleep </a:t>
            </a:r>
            <a:r>
              <a:rPr lang="en-US" sz="3200" dirty="0" smtClean="0"/>
              <a:t>to </a:t>
            </a:r>
            <a:r>
              <a:rPr lang="en-US" sz="3200" dirty="0"/>
              <a:t>deep sleep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Brain </a:t>
            </a:r>
            <a:r>
              <a:rPr lang="en-US" sz="3200" dirty="0"/>
              <a:t>emits </a:t>
            </a:r>
            <a:r>
              <a:rPr lang="en-US" sz="3200" dirty="0" smtClean="0"/>
              <a:t>large, slow </a:t>
            </a:r>
            <a:r>
              <a:rPr lang="en-US" sz="3200" dirty="0"/>
              <a:t>delta </a:t>
            </a:r>
            <a:r>
              <a:rPr lang="en-US" sz="3200" dirty="0" smtClean="0"/>
              <a:t>waves (</a:t>
            </a:r>
            <a:r>
              <a:rPr lang="en-US" sz="3200" b="1" dirty="0" smtClean="0"/>
              <a:t>Delta Sleep</a:t>
            </a:r>
            <a:r>
              <a:rPr lang="en-US" sz="3200" dirty="0" smtClean="0"/>
              <a:t>)</a:t>
            </a:r>
            <a:endParaRPr lang="en-US" sz="3200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Muscles relax, blood pressure &amp; breathing rate drop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Lasts about 30 minutes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D</a:t>
            </a:r>
            <a:r>
              <a:rPr lang="en-US" sz="3200" dirty="0" smtClean="0"/>
              <a:t>ifficult </a:t>
            </a:r>
            <a:r>
              <a:rPr lang="en-US" sz="3200" dirty="0"/>
              <a:t>to </a:t>
            </a:r>
            <a:r>
              <a:rPr lang="en-US" sz="3200" dirty="0" smtClean="0"/>
              <a:t>awaken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Essential for good health</a:t>
            </a:r>
            <a:endParaRPr lang="en-US" sz="3200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Children </a:t>
            </a:r>
            <a:r>
              <a:rPr lang="en-US" sz="3200" dirty="0"/>
              <a:t>may wet </a:t>
            </a:r>
            <a:r>
              <a:rPr lang="en-US" sz="3200" dirty="0" smtClean="0"/>
              <a:t>bed, sleep </a:t>
            </a:r>
            <a:r>
              <a:rPr lang="en-US" sz="3200" dirty="0"/>
              <a:t>walk, </a:t>
            </a:r>
            <a:r>
              <a:rPr lang="en-US" sz="3200" dirty="0" smtClean="0"/>
              <a:t>or </a:t>
            </a:r>
            <a:r>
              <a:rPr lang="en-US" sz="3200" dirty="0"/>
              <a:t>sleep </a:t>
            </a:r>
            <a:r>
              <a:rPr lang="en-US" sz="3200" dirty="0" smtClean="0"/>
              <a:t>talk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304800"/>
            <a:ext cx="1702970" cy="15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457200"/>
            <a:ext cx="9982202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REM Sleep – Rapid Eye Movement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295400"/>
            <a:ext cx="10820400" cy="441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</a:rPr>
              <a:t>REM sleep- </a:t>
            </a:r>
            <a:r>
              <a:rPr lang="en-US" sz="3200" dirty="0"/>
              <a:t>(Rapid Eye </a:t>
            </a:r>
            <a:r>
              <a:rPr lang="en-US" sz="3200" dirty="0" smtClean="0"/>
              <a:t>Movement)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Dreaming occurs in this stage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About </a:t>
            </a:r>
            <a:r>
              <a:rPr lang="en-US" sz="3000" dirty="0"/>
              <a:t>an hour after falling asleep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/>
              <a:t>Heart rate increases, breathing rapid &amp; irregular</a:t>
            </a:r>
          </a:p>
          <a:p>
            <a:pPr marL="285750" lvl="5" indent="1920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3200" dirty="0" smtClean="0">
                <a:solidFill>
                  <a:srgbClr val="C00000"/>
                </a:solidFill>
              </a:rPr>
              <a:t>Paradoxical Sleep </a:t>
            </a:r>
            <a:r>
              <a:rPr lang="en-US" sz="3200" dirty="0" smtClean="0"/>
              <a:t>- Body is internally aroused but externally calm</a:t>
            </a:r>
          </a:p>
          <a:p>
            <a:pPr marL="285750" lvl="5" indent="192088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Brainstem blocks communication between cerebral cortex and motor neurons - near paralysis</a:t>
            </a:r>
          </a:p>
          <a:p>
            <a:pPr marL="285750" lvl="5" indent="192088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Prefrontal Cortex (thought &amp; judgement) shuts down (why dreams don’t make sen</a:t>
            </a:r>
            <a:r>
              <a:rPr lang="en-US" sz="2800" dirty="0" smtClean="0"/>
              <a:t>se)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76" y="800100"/>
            <a:ext cx="1960238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7412" y="152400"/>
            <a:ext cx="4853423" cy="64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57200"/>
            <a:ext cx="92202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Sleep Cycle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371600"/>
            <a:ext cx="10287000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</a:t>
            </a:r>
            <a:r>
              <a:rPr lang="en-US" sz="3200" dirty="0" smtClean="0"/>
              <a:t>epeats about every 90-110 minutes, approximately 4-5 times a night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Not in sequence - Stages 1-3, returns to stage 2, then REM, and then back to stage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Normal night’s sleep - Stage 3 gets shorter and REM and Stage 2 last longer as morning nears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REM Rebound </a:t>
            </a:r>
            <a:r>
              <a:rPr lang="en-US" sz="3200" dirty="0" smtClean="0"/>
              <a:t>– A person who does not get enough REM sleep will go right into REM sleep instead of the normal sequence of sleep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342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20914"/>
            <a:ext cx="10006014" cy="53702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Sleep Theories – Why do we sleep?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182914"/>
            <a:ext cx="10310814" cy="5141686"/>
          </a:xfrm>
        </p:spPr>
        <p:txBody>
          <a:bodyPr>
            <a:normAutofit fontScale="40000" lnSpcReduction="20000"/>
          </a:bodyPr>
          <a:lstStyle/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000" b="1" dirty="0" smtClean="0">
                <a:solidFill>
                  <a:srgbClr val="C00000"/>
                </a:solidFill>
              </a:rPr>
              <a:t>Adaptive Theory </a:t>
            </a:r>
            <a:r>
              <a:rPr lang="en-US" sz="7000" dirty="0" smtClean="0"/>
              <a:t>– Sleep protects, essential to survival. Based on evolutionary theories that humans and animals sleep when it is dangerous to be </a:t>
            </a:r>
            <a:r>
              <a:rPr lang="en-US" sz="7000" dirty="0" smtClean="0">
                <a:solidFill>
                  <a:schemeClr val="tx2">
                    <a:lumMod val="50000"/>
                  </a:schemeClr>
                </a:solidFill>
              </a:rPr>
              <a:t>awake.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000" b="1" dirty="0" smtClean="0">
                <a:solidFill>
                  <a:srgbClr val="C00000"/>
                </a:solidFill>
              </a:rPr>
              <a:t>Restorative Theory </a:t>
            </a:r>
            <a:r>
              <a:rPr lang="en-US" sz="7000" dirty="0" smtClean="0"/>
              <a:t>- Sleep helps us recuperate; our brain repairs and reorganizes itself during sleep.  It is essential for physical/mental functioning. It stimulates the growth process. 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000" b="1" dirty="0" smtClean="0">
                <a:solidFill>
                  <a:srgbClr val="C00000"/>
                </a:solidFill>
              </a:rPr>
              <a:t>Behavioral Theory </a:t>
            </a:r>
            <a:r>
              <a:rPr lang="en-US" sz="7000" dirty="0" smtClean="0"/>
              <a:t>– We sleep because there is no more stimulation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000" dirty="0"/>
              <a:t>Helps us consolidate the information from the day and support long-term </a:t>
            </a:r>
            <a:r>
              <a:rPr lang="en-US" sz="7000" dirty="0" smtClean="0"/>
              <a:t>memory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7000" dirty="0" smtClean="0"/>
              <a:t>Feeds creative thinking </a:t>
            </a:r>
            <a:endParaRPr lang="en-US" sz="7000" dirty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7000" dirty="0" smtClean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5900" dirty="0" smtClean="0"/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59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912" y="4830158"/>
            <a:ext cx="1723027" cy="17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609600"/>
            <a:ext cx="10134602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Sleep Disorders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71600"/>
            <a:ext cx="10439402" cy="45720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Insomnia</a:t>
            </a:r>
            <a:r>
              <a:rPr lang="en-US" sz="3200" dirty="0"/>
              <a:t>- problems falling and staying asleep at </a:t>
            </a:r>
            <a:r>
              <a:rPr lang="en-US" sz="3200" dirty="0" smtClean="0"/>
              <a:t>night</a:t>
            </a:r>
          </a:p>
          <a:p>
            <a:pPr lvl="3"/>
            <a:r>
              <a:rPr lang="en-US" sz="3200" dirty="0" smtClean="0"/>
              <a:t>Most common sleep disorder (about 10%)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Narcolepsy </a:t>
            </a:r>
            <a:r>
              <a:rPr lang="en-US" sz="3200" dirty="0" smtClean="0"/>
              <a:t>- </a:t>
            </a:r>
            <a:r>
              <a:rPr lang="en-US" sz="3200" dirty="0"/>
              <a:t>Experience periodic, overwhelming, daytime sleep </a:t>
            </a:r>
            <a:r>
              <a:rPr lang="en-US" sz="3200" dirty="0" smtClean="0"/>
              <a:t>attacks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Sleep Apnea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3200" dirty="0"/>
              <a:t>Stop breathing during sleep, gasp &amp; </a:t>
            </a:r>
            <a:r>
              <a:rPr lang="en-US" sz="3200" dirty="0" smtClean="0"/>
              <a:t>snore</a:t>
            </a:r>
          </a:p>
          <a:p>
            <a:pPr lvl="3"/>
            <a:r>
              <a:rPr lang="en-US" sz="3200" dirty="0" smtClean="0"/>
              <a:t>Mostly overweight, middle-aged men</a:t>
            </a:r>
          </a:p>
          <a:p>
            <a:pPr lvl="3"/>
            <a:r>
              <a:rPr lang="en-US" sz="3200" dirty="0" smtClean="0"/>
              <a:t>Can be treated with a respiration machine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263" y="237105"/>
            <a:ext cx="1596351" cy="105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012" y="4495800"/>
            <a:ext cx="2028853" cy="20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Sleep Disorders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Night </a:t>
            </a:r>
            <a:r>
              <a:rPr lang="en-US" sz="2800" b="1" dirty="0" smtClean="0">
                <a:solidFill>
                  <a:srgbClr val="C00000"/>
                </a:solidFill>
              </a:rPr>
              <a:t>terrors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2800" dirty="0"/>
              <a:t>intense fear, targets mostly </a:t>
            </a:r>
            <a:r>
              <a:rPr lang="en-US" sz="2800" dirty="0" smtClean="0"/>
              <a:t>children</a:t>
            </a:r>
          </a:p>
          <a:p>
            <a:pPr lvl="3"/>
            <a:r>
              <a:rPr lang="en-US" sz="2800" dirty="0" smtClean="0"/>
              <a:t>Occurs within first few hours of the night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Sleepwalking </a:t>
            </a:r>
            <a:r>
              <a:rPr lang="en-US" sz="2800" dirty="0" smtClean="0">
                <a:solidFill>
                  <a:srgbClr val="C00000"/>
                </a:solidFill>
              </a:rPr>
              <a:t>(Somnambulism)- </a:t>
            </a:r>
            <a:r>
              <a:rPr lang="en-US" sz="2800" dirty="0"/>
              <a:t>occurs during stage </a:t>
            </a:r>
            <a:r>
              <a:rPr lang="en-US" sz="2800" dirty="0" smtClean="0"/>
              <a:t>3</a:t>
            </a:r>
          </a:p>
          <a:p>
            <a:pPr lvl="3"/>
            <a:r>
              <a:rPr lang="en-US" sz="2800" dirty="0" smtClean="0"/>
              <a:t> </a:t>
            </a:r>
            <a:r>
              <a:rPr lang="en-US" sz="2800" dirty="0"/>
              <a:t>children prone &amp; seems to run in families. </a:t>
            </a:r>
            <a:endParaRPr lang="en-US" sz="2800" dirty="0" smtClean="0"/>
          </a:p>
          <a:p>
            <a:pPr lvl="3"/>
            <a:r>
              <a:rPr lang="en-US" sz="2800" dirty="0" smtClean="0"/>
              <a:t>Rare </a:t>
            </a:r>
            <a:r>
              <a:rPr lang="en-US" sz="2800" dirty="0"/>
              <a:t>after age 40, due to less time spent in later </a:t>
            </a:r>
            <a:r>
              <a:rPr lang="en-US" sz="2800" dirty="0" smtClean="0"/>
              <a:t>stages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4291012"/>
            <a:ext cx="271975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99" y="498924"/>
            <a:ext cx="9980616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Dreams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134600" cy="4495800"/>
          </a:xfrm>
        </p:spPr>
        <p:txBody>
          <a:bodyPr>
            <a:normAutofit/>
          </a:bodyPr>
          <a:lstStyle/>
          <a:p>
            <a:pPr marL="342900" lvl="0" indent="-1190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Story-like </a:t>
            </a:r>
            <a:r>
              <a:rPr lang="en-US" sz="2800" dirty="0"/>
              <a:t>episodes or “hallucinations of the sleeping mind</a:t>
            </a:r>
            <a:r>
              <a:rPr lang="en-US" sz="2800" dirty="0" smtClean="0"/>
              <a:t>”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Occur most vividly in REM sleep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Everyone dreams every night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Some simplistic dreaming may occur in deep sleep </a:t>
            </a:r>
          </a:p>
          <a:p>
            <a:pPr marL="292100" lvl="0" indent="-68263">
              <a:lnSpc>
                <a:spcPct val="100000"/>
              </a:lnSpc>
              <a:spcBef>
                <a:spcPts val="0"/>
              </a:spcBef>
              <a:tabLst>
                <a:tab pos="3429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Lucid dreaming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– the individual has control over a dream’s storyline</a:t>
            </a:r>
            <a:endParaRPr lang="en-US" sz="2800" dirty="0"/>
          </a:p>
          <a:p>
            <a:pPr lvl="1" indent="0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indent="0"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3886200"/>
            <a:ext cx="2514605" cy="251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1" y="1447800"/>
            <a:ext cx="11125201" cy="457200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300" b="1" dirty="0" smtClean="0">
                <a:solidFill>
                  <a:srgbClr val="C00000"/>
                </a:solidFill>
              </a:rPr>
              <a:t>William James </a:t>
            </a:r>
            <a:r>
              <a:rPr lang="en-US" sz="3300" dirty="0" smtClean="0"/>
              <a:t>(father </a:t>
            </a:r>
            <a:r>
              <a:rPr lang="en-US" sz="3300" dirty="0"/>
              <a:t>of </a:t>
            </a:r>
            <a:r>
              <a:rPr lang="en-US" sz="3300" u="sng" dirty="0"/>
              <a:t>American</a:t>
            </a:r>
            <a:r>
              <a:rPr lang="en-US" sz="3300" dirty="0"/>
              <a:t> </a:t>
            </a:r>
            <a:r>
              <a:rPr lang="en-US" sz="3300" dirty="0" smtClean="0"/>
              <a:t>Psychology)</a:t>
            </a:r>
            <a:endParaRPr lang="en-US" sz="3300" dirty="0"/>
          </a:p>
          <a:p>
            <a:pPr marL="1204913" lvl="4" indent="-457200">
              <a:lnSpc>
                <a:spcPct val="110000"/>
              </a:lnSpc>
              <a:tabLst>
                <a:tab pos="280988" algn="l"/>
              </a:tabLst>
            </a:pPr>
            <a:r>
              <a:rPr lang="en-US" sz="3300" dirty="0"/>
              <a:t>First to study the conscious </a:t>
            </a:r>
            <a:r>
              <a:rPr lang="en-US" sz="3300" dirty="0" smtClean="0"/>
              <a:t>mind</a:t>
            </a:r>
          </a:p>
          <a:p>
            <a:pPr marL="1204913" lvl="4" indent="-457200">
              <a:lnSpc>
                <a:spcPct val="110000"/>
              </a:lnSpc>
              <a:tabLst>
                <a:tab pos="280988" algn="l"/>
              </a:tabLst>
            </a:pPr>
            <a:r>
              <a:rPr lang="en-US" sz="3300" dirty="0" smtClean="0"/>
              <a:t>Believed </a:t>
            </a:r>
            <a:r>
              <a:rPr lang="en-US" sz="3300" dirty="0"/>
              <a:t>it was a continuous process of </a:t>
            </a:r>
            <a:r>
              <a:rPr lang="en-US" sz="3300" dirty="0" smtClean="0"/>
              <a:t>thinking – “Stream of consciousness” </a:t>
            </a:r>
            <a:endParaRPr lang="en-US" sz="3300" dirty="0"/>
          </a:p>
          <a:p>
            <a:pPr marL="515938" lvl="2" indent="-176213">
              <a:lnSpc>
                <a:spcPct val="110000"/>
              </a:lnSpc>
            </a:pPr>
            <a:r>
              <a:rPr lang="en-US" sz="3300" dirty="0" smtClean="0"/>
              <a:t>1950-60’s </a:t>
            </a:r>
            <a:r>
              <a:rPr lang="en-US" sz="3300" dirty="0"/>
              <a:t>advances in </a:t>
            </a:r>
            <a:r>
              <a:rPr lang="en-US" sz="3300" dirty="0" smtClean="0"/>
              <a:t>neuroscience </a:t>
            </a:r>
          </a:p>
          <a:p>
            <a:pPr marL="741363" lvl="3" indent="-176213">
              <a:lnSpc>
                <a:spcPct val="110000"/>
              </a:lnSpc>
            </a:pPr>
            <a:r>
              <a:rPr lang="en-US" sz="3100" b="1" dirty="0" smtClean="0"/>
              <a:t>EEG </a:t>
            </a:r>
            <a:r>
              <a:rPr lang="en-US" sz="3100" dirty="0"/>
              <a:t>(electroencephalograph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2" name="TextBox 1"/>
          <p:cNvSpPr txBox="1"/>
          <p:nvPr/>
        </p:nvSpPr>
        <p:spPr>
          <a:xfrm>
            <a:off x="836612" y="533400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Consciousness and Information Processing 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481" y="533400"/>
            <a:ext cx="8077202" cy="637597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Sigmund Freud Dream Interpretation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130" y="1371600"/>
            <a:ext cx="10058402" cy="47461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Wish-Fulfillment Theory </a:t>
            </a:r>
            <a:r>
              <a:rPr lang="en-US" sz="2800" dirty="0"/>
              <a:t>- Dreams provide a “psychic safety valve”– a way to express hidden wishes &amp; desires </a:t>
            </a:r>
            <a:r>
              <a:rPr lang="en-US" altLang="en-US" sz="2800" dirty="0"/>
              <a:t>that would be threatening if expressed directly </a:t>
            </a:r>
          </a:p>
          <a:p>
            <a:pPr marL="223838" lvl="1">
              <a:buFont typeface="Arial" panose="020B0604020202020204" pitchFamily="34" charset="0"/>
              <a:buChar char="•"/>
            </a:pPr>
            <a:r>
              <a:rPr lang="en-US" sz="2800" dirty="0" smtClean="0"/>
              <a:t>Dreams </a:t>
            </a:r>
            <a:r>
              <a:rPr lang="en-US" sz="2800" dirty="0"/>
              <a:t>are key to understanding our inner conflicts - </a:t>
            </a:r>
            <a:r>
              <a:rPr lang="en-US" altLang="en-US" sz="2800" dirty="0"/>
              <a:t>the “royal road to the unconscious”</a:t>
            </a:r>
            <a:endParaRPr lang="en-US" sz="2800" dirty="0"/>
          </a:p>
          <a:p>
            <a:pPr marL="462281" lvl="2"/>
            <a:r>
              <a:rPr lang="en-US" altLang="en-US" sz="2800" dirty="0" smtClean="0">
                <a:solidFill>
                  <a:srgbClr val="C00000"/>
                </a:solidFill>
              </a:rPr>
              <a:t>Manifest content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/>
              <a:t>– </a:t>
            </a:r>
            <a:r>
              <a:rPr lang="en-US" altLang="en-US" sz="2800" dirty="0"/>
              <a:t>The storyline of our dreams - what the dreamer remembers about the dream</a:t>
            </a:r>
          </a:p>
          <a:p>
            <a:pPr marL="462281" lvl="2"/>
            <a:r>
              <a:rPr lang="en-US" altLang="en-US" sz="2800" dirty="0">
                <a:solidFill>
                  <a:srgbClr val="C00000"/>
                </a:solidFill>
              </a:rPr>
              <a:t>Latent </a:t>
            </a:r>
            <a:r>
              <a:rPr lang="en-US" altLang="en-US" sz="2800" dirty="0" smtClean="0">
                <a:solidFill>
                  <a:srgbClr val="C00000"/>
                </a:solidFill>
              </a:rPr>
              <a:t>content </a:t>
            </a:r>
            <a:r>
              <a:rPr lang="en-US" altLang="en-US" sz="2800" dirty="0" smtClean="0"/>
              <a:t>- </a:t>
            </a:r>
            <a:r>
              <a:rPr lang="en-US" altLang="en-US" sz="2800" dirty="0"/>
              <a:t>The hidden, unconscious meaning of the </a:t>
            </a:r>
            <a:r>
              <a:rPr lang="en-US" altLang="en-US" sz="2800" dirty="0" smtClean="0"/>
              <a:t>dream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2" y="4876800"/>
            <a:ext cx="2792846" cy="17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456" y="386554"/>
            <a:ext cx="9372600" cy="609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Other Dream Theories – Why we dream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371600"/>
            <a:ext cx="8610208" cy="46482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Information Processing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– Dreams help us sort out the day’s experiences in our memory and consolidate our memories. </a:t>
            </a:r>
          </a:p>
          <a:p>
            <a:pPr lvl="1"/>
            <a:r>
              <a:rPr lang="en-US" sz="2800" dirty="0" smtClean="0"/>
              <a:t>With more REM sleep, we have better memory the next day </a:t>
            </a:r>
          </a:p>
          <a:p>
            <a:r>
              <a:rPr lang="en-US" sz="2800" b="1" u="sng" dirty="0" smtClean="0">
                <a:solidFill>
                  <a:srgbClr val="C00000"/>
                </a:solidFill>
              </a:rPr>
              <a:t>Physiological Function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– Dreams provide our sleeping brain with stimulation to help develop and preserve the brain’s neural pathways</a:t>
            </a:r>
          </a:p>
          <a:p>
            <a:pPr lvl="1"/>
            <a:r>
              <a:rPr lang="en-US" sz="2800" dirty="0" smtClean="0"/>
              <a:t>Brain needs </a:t>
            </a:r>
            <a:r>
              <a:rPr lang="en-US" sz="2800" dirty="0"/>
              <a:t>periodic neural stimulation to keep </a:t>
            </a:r>
            <a:r>
              <a:rPr lang="en-US" sz="2800" dirty="0" smtClean="0"/>
              <a:t>pathways going</a:t>
            </a:r>
            <a:r>
              <a:rPr lang="en-US" sz="2800" dirty="0"/>
              <a:t>, must stimulate through the night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429" y="1371600"/>
            <a:ext cx="1626872" cy="1594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412" y="3962400"/>
            <a:ext cx="2324196" cy="17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359" y="685800"/>
            <a:ext cx="10210802" cy="609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Other Dream Theories – Why we dream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76400"/>
            <a:ext cx="10515600" cy="43434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Activation–Synthesis theory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– Dreams are random and bizarre. 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brain is firing random signals throughout the night, but with no real external stimulation coming in</a:t>
            </a:r>
          </a:p>
          <a:p>
            <a:pPr lvl="1"/>
            <a:r>
              <a:rPr lang="en-US" sz="2800" dirty="0"/>
              <a:t>Dreams are the brain’s attempt to make sense of 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2" y="3781425"/>
            <a:ext cx="365949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363202" cy="762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Other Dream Theories – Why we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524000"/>
            <a:ext cx="10896600" cy="50292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Cognitive Theory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28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Dreaming can be understood by applying the same cognitive concepts used to study the waking mind.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Dreams are essentially subconscious processing – thinking during dreams similar to thinking in waking life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Ties brain activity that occurs during dreams to activity that occurs during waking life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Viewed as dramatizations of our general life </a:t>
            </a:r>
            <a:r>
              <a:rPr lang="en-US" sz="2800" dirty="0" smtClean="0"/>
              <a:t>concerns 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The purpose of dreams is to process information, solve problems, &amp; think creatively about issues we face in our daily lives.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228600"/>
            <a:ext cx="1645331" cy="1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838200"/>
            <a:ext cx="1196131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2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Hypnosis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24" y="1371600"/>
            <a:ext cx="104013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 of heightened suggestibility</a:t>
            </a:r>
          </a:p>
          <a:p>
            <a:r>
              <a:rPr lang="en-US" sz="2800" dirty="0" smtClean="0"/>
              <a:t>An altered state of consciousness that could produce increased responsiveness to suggestions, which could in turn lead to changes in behavior and thinking</a:t>
            </a:r>
          </a:p>
          <a:p>
            <a:r>
              <a:rPr lang="en-US" sz="2800" dirty="0" smtClean="0"/>
              <a:t>Does </a:t>
            </a:r>
            <a:r>
              <a:rPr lang="en-US" sz="2800" dirty="0"/>
              <a:t>it work?</a:t>
            </a:r>
          </a:p>
          <a:p>
            <a:pPr lvl="1"/>
            <a:r>
              <a:rPr lang="en-US" sz="2800" dirty="0" smtClean="0"/>
              <a:t>To </a:t>
            </a:r>
            <a:r>
              <a:rPr lang="en-US" sz="2800" dirty="0"/>
              <a:t>a degree everyone is </a:t>
            </a:r>
            <a:r>
              <a:rPr lang="en-US" sz="2800" dirty="0" smtClean="0"/>
              <a:t>suggestible – </a:t>
            </a:r>
            <a:r>
              <a:rPr lang="en-US" sz="2800" dirty="0"/>
              <a:t>20% are highly </a:t>
            </a:r>
            <a:r>
              <a:rPr lang="en-US" sz="2800" dirty="0" smtClean="0"/>
              <a:t>suggestible</a:t>
            </a:r>
            <a:endParaRPr lang="en-US" sz="2800" dirty="0"/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real power of hypnosis is not in </a:t>
            </a:r>
            <a:r>
              <a:rPr lang="en-US" sz="2800" dirty="0" smtClean="0"/>
              <a:t>the hypnotist</a:t>
            </a:r>
            <a:r>
              <a:rPr lang="en-US" sz="2800" dirty="0"/>
              <a:t>, but in the subject’s own </a:t>
            </a:r>
            <a:r>
              <a:rPr lang="en-US" sz="2800" dirty="0" smtClean="0"/>
              <a:t>openness to </a:t>
            </a:r>
            <a:r>
              <a:rPr lang="en-US" sz="2800" dirty="0"/>
              <a:t>suggestion.</a:t>
            </a:r>
            <a:endParaRPr lang="en-US" sz="2800" dirty="0" smtClean="0"/>
          </a:p>
          <a:p>
            <a:pPr lvl="1" defTabSz="176213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447548"/>
            <a:ext cx="1409700" cy="13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457200"/>
            <a:ext cx="10287002" cy="8382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Can Anyone Experience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Hypnosis?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828800"/>
            <a:ext cx="10210800" cy="4191000"/>
          </a:xfrm>
        </p:spPr>
        <p:txBody>
          <a:bodyPr>
            <a:normAutofit/>
          </a:bodyPr>
          <a:lstStyle/>
          <a:p>
            <a:r>
              <a:rPr lang="en-US" sz="2800" dirty="0"/>
              <a:t>Do you want to be hypnotized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Are </a:t>
            </a:r>
            <a:r>
              <a:rPr lang="en-US" sz="2800" dirty="0"/>
              <a:t>you </a:t>
            </a:r>
            <a:r>
              <a:rPr lang="en-US" sz="2800" dirty="0" smtClean="0"/>
              <a:t>creative?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you easily get </a:t>
            </a:r>
            <a:r>
              <a:rPr lang="en-US" sz="2800" dirty="0" smtClean="0"/>
              <a:t>absorbed into </a:t>
            </a:r>
            <a:r>
              <a:rPr lang="en-US" sz="2800" dirty="0"/>
              <a:t>imaginative activities</a:t>
            </a:r>
            <a:r>
              <a:rPr lang="en-US" sz="2800" dirty="0" smtClean="0"/>
              <a:t>, books</a:t>
            </a:r>
            <a:r>
              <a:rPr lang="en-US" sz="2800" dirty="0"/>
              <a:t>, or movies and </a:t>
            </a:r>
            <a:r>
              <a:rPr lang="en-US" sz="2800" dirty="0" smtClean="0"/>
              <a:t>quit paying </a:t>
            </a:r>
            <a:r>
              <a:rPr lang="en-US" sz="2800" dirty="0"/>
              <a:t>any attention to </a:t>
            </a:r>
            <a:r>
              <a:rPr lang="en-US" sz="2800" dirty="0" smtClean="0"/>
              <a:t>the outside </a:t>
            </a:r>
            <a:r>
              <a:rPr lang="en-US" sz="2800" dirty="0"/>
              <a:t>world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Can </a:t>
            </a:r>
            <a:r>
              <a:rPr lang="en-US" sz="2800" dirty="0"/>
              <a:t>you focus totally </a:t>
            </a:r>
            <a:r>
              <a:rPr lang="en-US" sz="2800" dirty="0" smtClean="0"/>
              <a:t>inward and </a:t>
            </a:r>
            <a:r>
              <a:rPr lang="en-US" sz="2800" dirty="0"/>
              <a:t>imagine or </a:t>
            </a:r>
            <a:r>
              <a:rPr lang="en-US" sz="2800" dirty="0" smtClean="0"/>
              <a:t>entertain yourself </a:t>
            </a:r>
            <a:r>
              <a:rPr lang="en-US" sz="2800" dirty="0"/>
              <a:t>with fantasies </a:t>
            </a:r>
            <a:r>
              <a:rPr lang="en-US" sz="2800" dirty="0" smtClean="0"/>
              <a:t>and believe </a:t>
            </a:r>
            <a:r>
              <a:rPr lang="en-US" sz="2800" dirty="0"/>
              <a:t>them?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685800"/>
            <a:ext cx="3776691" cy="21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381000"/>
            <a:ext cx="10134600" cy="762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Can Hypnosis Enhance Recall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of Forgotten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Events?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12" y="1371600"/>
            <a:ext cx="115175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Most people believe lost memories can </a:t>
            </a:r>
            <a:r>
              <a:rPr lang="en-US" sz="2800" dirty="0" smtClean="0">
                <a:latin typeface="+mj-lt"/>
              </a:rPr>
              <a:t>be retrieved </a:t>
            </a:r>
            <a:r>
              <a:rPr lang="en-US" sz="2800" dirty="0">
                <a:latin typeface="+mj-lt"/>
              </a:rPr>
              <a:t>or </a:t>
            </a:r>
            <a:r>
              <a:rPr lang="en-US" sz="2800" i="1" dirty="0">
                <a:latin typeface="+mj-lt"/>
              </a:rPr>
              <a:t>relived </a:t>
            </a:r>
            <a:r>
              <a:rPr lang="en-US" sz="2800" dirty="0">
                <a:latin typeface="+mj-lt"/>
              </a:rPr>
              <a:t>through hypnosis (</a:t>
            </a:r>
            <a:r>
              <a:rPr lang="en-US" sz="2800" i="1" dirty="0" smtClean="0">
                <a:latin typeface="+mj-lt"/>
              </a:rPr>
              <a:t>age regression</a:t>
            </a:r>
            <a:r>
              <a:rPr lang="en-US" sz="2800" i="1" dirty="0">
                <a:latin typeface="+mj-lt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60 </a:t>
            </a:r>
            <a:r>
              <a:rPr lang="en-US" sz="2800" dirty="0">
                <a:latin typeface="+mj-lt"/>
              </a:rPr>
              <a:t>years of science dispute such claims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Fake - act </a:t>
            </a:r>
            <a:r>
              <a:rPr lang="en-US" sz="2800" dirty="0">
                <a:latin typeface="+mj-lt"/>
              </a:rPr>
              <a:t>like a 6 year old, write in </a:t>
            </a:r>
            <a:r>
              <a:rPr lang="en-US" sz="2800" dirty="0" smtClean="0">
                <a:latin typeface="+mj-lt"/>
              </a:rPr>
              <a:t>the handwriting </a:t>
            </a:r>
            <a:r>
              <a:rPr lang="en-US" sz="2800" dirty="0">
                <a:latin typeface="+mj-lt"/>
              </a:rPr>
              <a:t>of a 6 year old, but with </a:t>
            </a:r>
            <a:r>
              <a:rPr lang="en-US" sz="2800" dirty="0" smtClean="0">
                <a:latin typeface="+mj-lt"/>
              </a:rPr>
              <a:t>good grammar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In </a:t>
            </a:r>
            <a:r>
              <a:rPr lang="en-US" sz="2800" dirty="0">
                <a:latin typeface="+mj-lt"/>
              </a:rPr>
              <a:t>reality, “hypnotically refreshed” </a:t>
            </a:r>
            <a:r>
              <a:rPr lang="en-US" sz="2800" dirty="0" smtClean="0">
                <a:latin typeface="+mj-lt"/>
              </a:rPr>
              <a:t>memories often </a:t>
            </a:r>
            <a:r>
              <a:rPr lang="en-US" sz="2800" dirty="0">
                <a:latin typeface="+mj-lt"/>
              </a:rPr>
              <a:t>combine facts with fiction as </a:t>
            </a:r>
            <a:r>
              <a:rPr lang="en-US" sz="2800" dirty="0" smtClean="0">
                <a:latin typeface="+mj-lt"/>
              </a:rPr>
              <a:t>the hypnotist </a:t>
            </a:r>
            <a:r>
              <a:rPr lang="en-US" sz="2800" dirty="0">
                <a:latin typeface="+mj-lt"/>
              </a:rPr>
              <a:t>asks leading questions like “</a:t>
            </a:r>
            <a:r>
              <a:rPr lang="en-US" sz="2800" dirty="0" smtClean="0">
                <a:latin typeface="+mj-lt"/>
              </a:rPr>
              <a:t>Did you </a:t>
            </a:r>
            <a:r>
              <a:rPr lang="en-US" sz="2800" dirty="0">
                <a:latin typeface="+mj-lt"/>
              </a:rPr>
              <a:t>hear loud noises</a:t>
            </a:r>
            <a:r>
              <a:rPr lang="en-US" sz="2800" dirty="0" smtClean="0">
                <a:latin typeface="+mj-lt"/>
              </a:rPr>
              <a:t>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Banned </a:t>
            </a:r>
            <a:r>
              <a:rPr lang="en-US" sz="2800" dirty="0">
                <a:latin typeface="+mj-lt"/>
              </a:rPr>
              <a:t>as evidence in America, Australia </a:t>
            </a:r>
            <a:r>
              <a:rPr lang="en-US" sz="2800" dirty="0" smtClean="0">
                <a:latin typeface="+mj-lt"/>
              </a:rPr>
              <a:t>and England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7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533400"/>
            <a:ext cx="10210802" cy="6858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Can Hypnosis Make People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Act Against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Their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828800"/>
            <a:ext cx="10210802" cy="4191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short answer is no, </a:t>
            </a:r>
            <a:r>
              <a:rPr lang="en-US" sz="2800" dirty="0" smtClean="0"/>
              <a:t>not anymore </a:t>
            </a:r>
            <a:r>
              <a:rPr lang="en-US" sz="2800" dirty="0"/>
              <a:t>than an </a:t>
            </a:r>
            <a:r>
              <a:rPr lang="en-US" sz="2800" i="1" dirty="0" smtClean="0"/>
              <a:t>authoritative figure </a:t>
            </a:r>
            <a:r>
              <a:rPr lang="en-US" sz="2800" dirty="0"/>
              <a:t>can make someone who </a:t>
            </a:r>
            <a:r>
              <a:rPr lang="en-US" sz="2800" dirty="0" smtClean="0"/>
              <a:t>is not </a:t>
            </a:r>
            <a:r>
              <a:rPr lang="en-US" sz="2800" dirty="0"/>
              <a:t>hypnotized act against </a:t>
            </a:r>
            <a:r>
              <a:rPr lang="en-US" sz="2800" dirty="0" smtClean="0"/>
              <a:t>their will</a:t>
            </a:r>
            <a:r>
              <a:rPr lang="en-US" sz="2800" dirty="0"/>
              <a:t>.</a:t>
            </a:r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control group in the </a:t>
            </a:r>
            <a:r>
              <a:rPr lang="en-US" sz="2800" dirty="0" smtClean="0"/>
              <a:t>acid experiment </a:t>
            </a:r>
            <a:r>
              <a:rPr lang="en-US" sz="2800" dirty="0"/>
              <a:t>still did </a:t>
            </a:r>
            <a:r>
              <a:rPr lang="en-US" sz="2800" dirty="0" smtClean="0"/>
              <a:t>throw </a:t>
            </a:r>
            <a:r>
              <a:rPr lang="en-US" sz="2800" dirty="0"/>
              <a:t>the </a:t>
            </a:r>
            <a:r>
              <a:rPr lang="en-US" sz="2800" dirty="0" smtClean="0"/>
              <a:t>acid</a:t>
            </a:r>
          </a:p>
          <a:p>
            <a:r>
              <a:rPr lang="en-US" sz="2800" dirty="0"/>
              <a:t>Hypnotized people don’t do anything that </a:t>
            </a:r>
            <a:r>
              <a:rPr lang="en-US" sz="2800" dirty="0" smtClean="0"/>
              <a:t>un-hypnotized people </a:t>
            </a:r>
            <a:r>
              <a:rPr lang="en-US" sz="2800" dirty="0"/>
              <a:t>can’t also be convinced to do.</a:t>
            </a:r>
          </a:p>
          <a:p>
            <a:r>
              <a:rPr lang="en-US" sz="2800" dirty="0" smtClean="0"/>
              <a:t>Studies </a:t>
            </a:r>
            <a:r>
              <a:rPr lang="en-US" sz="2800" dirty="0"/>
              <a:t>show that an authoritative person in a </a:t>
            </a:r>
            <a:r>
              <a:rPr lang="en-US" sz="2800" dirty="0" smtClean="0"/>
              <a:t>legitimate context </a:t>
            </a:r>
            <a:r>
              <a:rPr lang="en-US" sz="2800" dirty="0"/>
              <a:t>can induce people-hypnotized or not-to </a:t>
            </a:r>
            <a:r>
              <a:rPr lang="en-US" sz="2800" dirty="0" smtClean="0"/>
              <a:t>perform some </a:t>
            </a:r>
            <a:r>
              <a:rPr lang="en-US" sz="2800" dirty="0"/>
              <a:t>unlikely acts.</a:t>
            </a:r>
          </a:p>
        </p:txBody>
      </p:sp>
    </p:spTree>
    <p:extLst>
      <p:ext uri="{BB962C8B-B14F-4D97-AF65-F5344CB8AC3E}">
        <p14:creationId xmlns:p14="http://schemas.microsoft.com/office/powerpoint/2010/main" val="88616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33400"/>
            <a:ext cx="10287002" cy="762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Can Hypnosis be Therapeutic?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910" y="1447800"/>
            <a:ext cx="10582502" cy="4191000"/>
          </a:xfrm>
        </p:spPr>
        <p:txBody>
          <a:bodyPr>
            <a:noAutofit/>
          </a:bodyPr>
          <a:lstStyle/>
          <a:p>
            <a:r>
              <a:rPr lang="en-US" sz="2800" dirty="0"/>
              <a:t>The short answer is yes….sometimes, kind of.</a:t>
            </a:r>
          </a:p>
          <a:p>
            <a:r>
              <a:rPr lang="en-US" sz="2800" b="1" dirty="0" smtClean="0"/>
              <a:t>Posthypnotic suggestions - </a:t>
            </a:r>
            <a:r>
              <a:rPr lang="en-US" sz="2800" dirty="0"/>
              <a:t>a suggestion made during hypnosis to be carried out when the subject is no longer hypnotized.</a:t>
            </a:r>
          </a:p>
          <a:p>
            <a:r>
              <a:rPr lang="en-US" sz="2800" dirty="0" smtClean="0"/>
              <a:t>In some cases</a:t>
            </a:r>
            <a:r>
              <a:rPr lang="en-US" sz="2800" dirty="0"/>
              <a:t>, clients whose therapy was </a:t>
            </a:r>
            <a:r>
              <a:rPr lang="en-US" sz="2800" dirty="0" smtClean="0"/>
              <a:t>supplemented with </a:t>
            </a:r>
            <a:r>
              <a:rPr lang="en-US" sz="2800" dirty="0"/>
              <a:t>hypnosis showed greater improvement 70% of </a:t>
            </a:r>
            <a:r>
              <a:rPr lang="en-US" sz="2800" dirty="0" smtClean="0"/>
              <a:t>other patients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Especially helpful </a:t>
            </a:r>
            <a:r>
              <a:rPr lang="en-US" sz="2800" dirty="0" smtClean="0"/>
              <a:t>in dealing with obesity, not so much for smoking</a:t>
            </a:r>
            <a:r>
              <a:rPr lang="en-US" sz="2800" dirty="0"/>
              <a:t>, drinking, drugs</a:t>
            </a:r>
          </a:p>
          <a:p>
            <a:pPr lvl="1"/>
            <a:r>
              <a:rPr lang="en-US" sz="2600" dirty="0" smtClean="0"/>
              <a:t>No </a:t>
            </a:r>
            <a:r>
              <a:rPr lang="en-US" sz="2600" dirty="0"/>
              <a:t>difference when patients were given the same </a:t>
            </a:r>
            <a:r>
              <a:rPr lang="en-US" sz="2600" dirty="0" smtClean="0"/>
              <a:t>positive reinforcement </a:t>
            </a:r>
            <a:r>
              <a:rPr lang="en-US" sz="2600" dirty="0"/>
              <a:t>without hypnosis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890" y="4546655"/>
            <a:ext cx="1283522" cy="12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9011" y="304800"/>
            <a:ext cx="11199813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Consciousness and Information Processing 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41412" y="1085850"/>
            <a:ext cx="9601200" cy="5029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Conscious awareness </a:t>
            </a:r>
            <a:r>
              <a:rPr lang="en-US" sz="3200" dirty="0" smtClean="0"/>
              <a:t>– our subjective awareness of ourselves, our environment, our thoughts</a:t>
            </a:r>
          </a:p>
          <a:p>
            <a:pPr lvl="1"/>
            <a:r>
              <a:rPr lang="en-US" sz="3200" dirty="0" smtClean="0"/>
              <a:t>Brings varied info. to the surface</a:t>
            </a:r>
          </a:p>
          <a:p>
            <a:pPr lvl="1"/>
            <a:r>
              <a:rPr lang="en-US" sz="3200" dirty="0" smtClean="0"/>
              <a:t>Enables us to exert voluntary control &amp; to communicate our mental states to others</a:t>
            </a:r>
          </a:p>
          <a:p>
            <a:pPr lvl="1"/>
            <a:r>
              <a:rPr lang="en-US" sz="3200" dirty="0" smtClean="0"/>
              <a:t>Conscious processing takes place in sequence and in a relatively slow, limited capacity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4724400"/>
            <a:ext cx="27432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533400"/>
            <a:ext cx="10210802" cy="6858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Can Hypnosis Alleviate 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600200"/>
            <a:ext cx="10210802" cy="4419600"/>
          </a:xfrm>
        </p:spPr>
        <p:txBody>
          <a:bodyPr>
            <a:normAutofit/>
          </a:bodyPr>
          <a:lstStyle/>
          <a:p>
            <a:r>
              <a:rPr lang="en-US" sz="2800" dirty="0"/>
              <a:t>Hypnosis can </a:t>
            </a:r>
            <a:r>
              <a:rPr lang="en-US" sz="2800" dirty="0" smtClean="0"/>
              <a:t>actually alleviate </a:t>
            </a:r>
            <a:r>
              <a:rPr lang="en-US" sz="2800" dirty="0"/>
              <a:t>pain!</a:t>
            </a:r>
          </a:p>
          <a:p>
            <a:r>
              <a:rPr lang="en-US" sz="2800" dirty="0" smtClean="0"/>
              <a:t>PET </a:t>
            </a:r>
            <a:r>
              <a:rPr lang="en-US" sz="2800" dirty="0"/>
              <a:t>scans show </a:t>
            </a:r>
            <a:r>
              <a:rPr lang="en-US" sz="2800" dirty="0" smtClean="0"/>
              <a:t>that hypnosis </a:t>
            </a:r>
            <a:r>
              <a:rPr lang="en-US" sz="2800" dirty="0"/>
              <a:t>reduces </a:t>
            </a:r>
            <a:r>
              <a:rPr lang="en-US" sz="2800" dirty="0" smtClean="0"/>
              <a:t>brain activity </a:t>
            </a:r>
            <a:r>
              <a:rPr lang="en-US" sz="2800" dirty="0"/>
              <a:t>in a region </a:t>
            </a:r>
            <a:r>
              <a:rPr lang="en-US" sz="2800" dirty="0" smtClean="0"/>
              <a:t>that processes </a:t>
            </a:r>
            <a:r>
              <a:rPr lang="en-US" sz="2800" dirty="0"/>
              <a:t>painful stimuli</a:t>
            </a:r>
            <a:r>
              <a:rPr lang="en-US" sz="2800" dirty="0" smtClean="0"/>
              <a:t>, but </a:t>
            </a:r>
            <a:r>
              <a:rPr lang="en-US" sz="2800" dirty="0"/>
              <a:t>not in the sensory </a:t>
            </a:r>
            <a:r>
              <a:rPr lang="en-US" sz="2800" dirty="0" smtClean="0"/>
              <a:t>cortex that </a:t>
            </a:r>
            <a:r>
              <a:rPr lang="en-US" sz="2800" dirty="0"/>
              <a:t>receives raw </a:t>
            </a:r>
            <a:r>
              <a:rPr lang="en-US" sz="2800" dirty="0" smtClean="0"/>
              <a:t>sensory input</a:t>
            </a:r>
            <a:endParaRPr lang="en-US" sz="2800" dirty="0"/>
          </a:p>
          <a:p>
            <a:r>
              <a:rPr lang="en-US" sz="2800" dirty="0" smtClean="0"/>
              <a:t>Hypnosis </a:t>
            </a:r>
            <a:r>
              <a:rPr lang="en-US" sz="2800" dirty="0"/>
              <a:t>does not </a:t>
            </a:r>
            <a:r>
              <a:rPr lang="en-US" sz="2800" dirty="0" smtClean="0"/>
              <a:t>block sensory </a:t>
            </a:r>
            <a:r>
              <a:rPr lang="en-US" sz="2800" dirty="0"/>
              <a:t>input, but it MAY </a:t>
            </a:r>
            <a:r>
              <a:rPr lang="en-US" sz="2800" dirty="0" smtClean="0"/>
              <a:t>block our </a:t>
            </a:r>
            <a:r>
              <a:rPr lang="en-US" sz="2800" dirty="0"/>
              <a:t>attention to those stimuli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Disassociation </a:t>
            </a:r>
            <a:r>
              <a:rPr lang="en-US" sz="2800" dirty="0" smtClean="0"/>
              <a:t>– </a:t>
            </a:r>
            <a:r>
              <a:rPr lang="en-US" sz="2800" dirty="0"/>
              <a:t>A split between levels of </a:t>
            </a:r>
            <a:r>
              <a:rPr lang="en-US" sz="2800" dirty="0" smtClean="0"/>
              <a:t>consciousness -  hypnosis disassociates </a:t>
            </a:r>
            <a:r>
              <a:rPr lang="en-US" sz="2800" dirty="0"/>
              <a:t>the physical stimulus of pain from </a:t>
            </a:r>
            <a:r>
              <a:rPr lang="en-US" sz="2800" dirty="0" smtClean="0"/>
              <a:t>the emotional </a:t>
            </a:r>
            <a:r>
              <a:rPr lang="en-US" sz="2800" dirty="0"/>
              <a:t>suffering that defines our experience of pain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526143"/>
            <a:ext cx="1678492" cy="15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0439402" cy="4724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Social Influence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Theory </a:t>
            </a:r>
            <a:r>
              <a:rPr lang="en-US" sz="2800" dirty="0" smtClean="0"/>
              <a:t>–Hypnosis </a:t>
            </a:r>
            <a:r>
              <a:rPr lang="en-US" sz="2800" dirty="0"/>
              <a:t>is a mix of normal consciousness and power of </a:t>
            </a:r>
            <a:r>
              <a:rPr lang="en-US" sz="2800" dirty="0" smtClean="0"/>
              <a:t>social influence</a:t>
            </a:r>
            <a:endParaRPr lang="en-US" sz="2800" dirty="0"/>
          </a:p>
          <a:p>
            <a:r>
              <a:rPr lang="en-US" sz="2800" dirty="0" smtClean="0"/>
              <a:t>Are </a:t>
            </a:r>
            <a:r>
              <a:rPr lang="en-US" sz="2800" dirty="0"/>
              <a:t>people faking it then? NO, compare it to a an actor that </a:t>
            </a:r>
            <a:r>
              <a:rPr lang="en-US" sz="2800" dirty="0" smtClean="0"/>
              <a:t>gets lost </a:t>
            </a:r>
            <a:r>
              <a:rPr lang="en-US" sz="2800" dirty="0"/>
              <a:t>in </a:t>
            </a:r>
            <a:r>
              <a:rPr lang="en-US" sz="2800" dirty="0" smtClean="0"/>
              <a:t>his or her role </a:t>
            </a:r>
          </a:p>
          <a:p>
            <a:pPr lvl="1"/>
            <a:r>
              <a:rPr lang="en-US" sz="2800" dirty="0" smtClean="0"/>
              <a:t>People </a:t>
            </a:r>
            <a:r>
              <a:rPr lang="en-US" sz="2800" dirty="0"/>
              <a:t>begin to behave in ways that good hypnotized </a:t>
            </a:r>
            <a:r>
              <a:rPr lang="en-US" sz="2800" dirty="0" smtClean="0"/>
              <a:t>people should </a:t>
            </a:r>
            <a:r>
              <a:rPr lang="en-US" sz="2800" dirty="0"/>
              <a:t>behave</a:t>
            </a:r>
          </a:p>
          <a:p>
            <a:pPr lvl="1"/>
            <a:r>
              <a:rPr lang="en-US" sz="2800" dirty="0" smtClean="0"/>
              <a:t>The more they like and trust the hypnotist and feel motivated to demonstrate hypnotic behavior, the more they allow that person to direct their attention and fantasies. </a:t>
            </a:r>
          </a:p>
          <a:p>
            <a:pPr marL="515938" lvl="3" indent="-234950">
              <a:tabLst>
                <a:tab pos="515938" algn="l"/>
              </a:tabLst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2812" y="533400"/>
            <a:ext cx="10210802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Hypnosis as a Social Phenomenon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533400"/>
            <a:ext cx="10287002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Hypnosis as a Divided Consciousness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76400"/>
            <a:ext cx="10439402" cy="4343400"/>
          </a:xfrm>
        </p:spPr>
        <p:txBody>
          <a:bodyPr/>
          <a:lstStyle/>
          <a:p>
            <a:pPr marL="279082" lvl="1" indent="0">
              <a:buNone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Neodissociation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Theory </a:t>
            </a:r>
            <a:r>
              <a:rPr lang="en-US" sz="2800" dirty="0"/>
              <a:t>(Ernest </a:t>
            </a:r>
            <a:r>
              <a:rPr lang="en-US" sz="2800" dirty="0" err="1"/>
              <a:t>Hilgard</a:t>
            </a:r>
            <a:r>
              <a:rPr lang="en-US" sz="2800" dirty="0"/>
              <a:t>)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People </a:t>
            </a:r>
            <a:r>
              <a:rPr lang="en-US" sz="2800" dirty="0"/>
              <a:t>experience distinct multiple streams of consciousness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first stream of consciousness is tuned to the hypnotist’s suggestions, while the second stream (“hidden observer”) is so distinct from consciousness that it is unattainable to the subject</a:t>
            </a:r>
          </a:p>
          <a:p>
            <a:pPr marL="406400" indent="-174625"/>
            <a:r>
              <a:rPr lang="en-US" sz="2800" dirty="0"/>
              <a:t>The divided-consciousness theory is controversial, </a:t>
            </a:r>
            <a:r>
              <a:rPr lang="en-US" sz="2800" dirty="0" smtClean="0"/>
              <a:t>but suggests </a:t>
            </a:r>
            <a:r>
              <a:rPr lang="en-US" sz="2800" dirty="0"/>
              <a:t>we can run on autopilot for well rehearsed tasks</a:t>
            </a:r>
            <a:r>
              <a:rPr lang="en-US" sz="2800" dirty="0" smtClean="0"/>
              <a:t>, while </a:t>
            </a:r>
            <a:r>
              <a:rPr lang="en-US" sz="2800" dirty="0"/>
              <a:t>consciously working on another task.</a:t>
            </a:r>
          </a:p>
        </p:txBody>
      </p:sp>
    </p:spTree>
    <p:extLst>
      <p:ext uri="{BB962C8B-B14F-4D97-AF65-F5344CB8AC3E}">
        <p14:creationId xmlns:p14="http://schemas.microsoft.com/office/powerpoint/2010/main" val="10265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2412" y="2667000"/>
            <a:ext cx="91440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Psychoactive Drugs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685800"/>
            <a:ext cx="10134602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Psychoactive Drugs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524000"/>
            <a:ext cx="10134602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Chemicals that change perceptions and moods</a:t>
            </a:r>
          </a:p>
          <a:p>
            <a:r>
              <a:rPr lang="en-US" sz="3200" dirty="0" smtClean="0"/>
              <a:t>In order for a drug to have an effect on the brain, it must pass the blood-brain barrier which helps to prevent certain substances form entering brain tissue</a:t>
            </a:r>
          </a:p>
          <a:p>
            <a:r>
              <a:rPr lang="en-US" sz="3200" dirty="0" smtClean="0"/>
              <a:t>Once a drug does pass the blood-brain barrier, it is either an </a:t>
            </a:r>
            <a:r>
              <a:rPr lang="en-US" sz="3200" b="1" dirty="0" smtClean="0">
                <a:solidFill>
                  <a:srgbClr val="C00000"/>
                </a:solidFill>
              </a:rPr>
              <a:t>agonist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smtClean="0"/>
              <a:t>(increase or mimic a neurotransmitter’s action)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dirty="0" smtClean="0"/>
              <a:t>or an </a:t>
            </a:r>
            <a:r>
              <a:rPr lang="en-US" sz="3200" b="1" dirty="0" smtClean="0">
                <a:solidFill>
                  <a:srgbClr val="C00000"/>
                </a:solidFill>
              </a:rPr>
              <a:t>antagonist</a:t>
            </a:r>
            <a:r>
              <a:rPr lang="en-US" sz="3200" dirty="0"/>
              <a:t> </a:t>
            </a:r>
            <a:r>
              <a:rPr lang="en-US" sz="3200" b="1" dirty="0" smtClean="0"/>
              <a:t>(inhibits or blocks a neurotransmitter’s action)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17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33400"/>
            <a:ext cx="10439402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Psychoactive Drugs – Helpful Terminology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524000"/>
            <a:ext cx="6400800" cy="4191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Neurons</a:t>
            </a:r>
            <a:r>
              <a:rPr lang="en-US" sz="2800" dirty="0" smtClean="0"/>
              <a:t> – the basic unit on which the entire brain and nervous system are built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Neurotransmitters</a:t>
            </a:r>
            <a:r>
              <a:rPr lang="en-US" sz="2800" dirty="0" smtClean="0"/>
              <a:t> – chemicals that are necessary to pass on signals, enable neurons to communicate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Synapse </a:t>
            </a:r>
            <a:r>
              <a:rPr lang="en-US" sz="2800" dirty="0" smtClean="0"/>
              <a:t>– small gap between the terminal buttons of one neuron &amp; the dendrites of another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1676400"/>
            <a:ext cx="47208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73" y="685800"/>
            <a:ext cx="9601200" cy="609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Neurotransmitters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1" y="1524000"/>
            <a:ext cx="11428413" cy="4495800"/>
          </a:xfrm>
        </p:spPr>
        <p:txBody>
          <a:bodyPr>
            <a:no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</a:rPr>
              <a:t>Serotonin</a:t>
            </a:r>
            <a:r>
              <a:rPr lang="en-US" sz="3200" dirty="0" smtClean="0"/>
              <a:t> – connected to mood (</a:t>
            </a:r>
            <a:r>
              <a:rPr lang="en-US" sz="3200" dirty="0"/>
              <a:t>High levels = increased </a:t>
            </a:r>
            <a:r>
              <a:rPr lang="en-US" sz="3200" dirty="0" smtClean="0"/>
              <a:t>happiness, Low </a:t>
            </a:r>
            <a:r>
              <a:rPr lang="en-US" sz="3200" dirty="0"/>
              <a:t>levels = depression, anger </a:t>
            </a:r>
            <a:r>
              <a:rPr lang="en-US" sz="3200" dirty="0" smtClean="0"/>
              <a:t>control), appetite, sleep, &amp; sexual desire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</a:rPr>
              <a:t>Dopamine</a:t>
            </a:r>
            <a:r>
              <a:rPr lang="en-US" sz="3200" dirty="0" smtClean="0"/>
              <a:t> – pleasure chemical of the brain, related to reward &amp; motivation, also motor movement &amp; alertness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</a:rPr>
              <a:t>Epinephrine</a:t>
            </a:r>
            <a:r>
              <a:rPr lang="en-US" sz="3200" dirty="0" smtClean="0"/>
              <a:t> – associated with energy, response to high emotion situations such as emergencies (same chemical as adrenaline)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</a:rPr>
              <a:t>Norepinephrine</a:t>
            </a:r>
            <a:r>
              <a:rPr lang="en-US" sz="3200" u="sng" dirty="0" smtClean="0"/>
              <a:t> </a:t>
            </a:r>
            <a:r>
              <a:rPr lang="en-US" sz="3200" dirty="0" smtClean="0"/>
              <a:t>– higher levels increase alertness, blood pressure, and heart rate</a:t>
            </a:r>
          </a:p>
        </p:txBody>
      </p:sp>
      <p:pic>
        <p:nvPicPr>
          <p:cNvPr id="4" name="Picture 3" descr="Neurotransmitter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304833"/>
            <a:ext cx="1866900" cy="10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Neurotransmitters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28800"/>
            <a:ext cx="10058402" cy="4191000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00000"/>
                </a:solidFill>
              </a:rPr>
              <a:t>GABA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– inhibitory transmitter that slows things down, increases sleepiness &amp; decreases anxiety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00000"/>
                </a:solidFill>
              </a:rPr>
              <a:t>Glutamate</a:t>
            </a:r>
            <a:r>
              <a:rPr lang="en-US" sz="3200" dirty="0"/>
              <a:t> – major excitatory neurotransmitter, opposite of GABA, involved with thinking, learning, and memory</a:t>
            </a:r>
          </a:p>
          <a:p>
            <a:r>
              <a:rPr lang="en-US" sz="3200" b="1" u="sng" dirty="0" smtClean="0">
                <a:solidFill>
                  <a:srgbClr val="C00000"/>
                </a:solidFill>
              </a:rPr>
              <a:t>Endorphins </a:t>
            </a:r>
            <a:r>
              <a:rPr lang="en-US" sz="3200" dirty="0" smtClean="0"/>
              <a:t>– influence the perception of pain or pleasure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533400"/>
            <a:ext cx="10210802" cy="609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Psychoactive Drugs – Dependence &amp; Addiction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95400"/>
            <a:ext cx="10363200" cy="5181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</a:rPr>
              <a:t>Tolerance</a:t>
            </a:r>
            <a:r>
              <a:rPr lang="en-US" sz="3200" dirty="0" smtClean="0"/>
              <a:t> - </a:t>
            </a:r>
            <a:r>
              <a:rPr lang="en-US" sz="3200" dirty="0"/>
              <a:t>User experiences </a:t>
            </a:r>
            <a:r>
              <a:rPr lang="en-US" sz="3200" i="1" dirty="0" err="1" smtClean="0"/>
              <a:t>neuroadaptation</a:t>
            </a:r>
            <a:r>
              <a:rPr lang="en-US" sz="3200" i="1" dirty="0" smtClean="0"/>
              <a:t> - </a:t>
            </a:r>
            <a:r>
              <a:rPr lang="en-US" sz="3200" dirty="0" smtClean="0"/>
              <a:t>need </a:t>
            </a:r>
            <a:r>
              <a:rPr lang="en-US" sz="3200" dirty="0"/>
              <a:t>more drugs to get the desired effect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00000"/>
                </a:solidFill>
              </a:rPr>
              <a:t>Physical </a:t>
            </a:r>
            <a:r>
              <a:rPr lang="en-US" sz="3200" b="1" u="sng" dirty="0" smtClean="0">
                <a:solidFill>
                  <a:srgbClr val="C00000"/>
                </a:solidFill>
              </a:rPr>
              <a:t>Dependence </a:t>
            </a:r>
            <a:r>
              <a:rPr lang="en-US" sz="3200" dirty="0" smtClean="0"/>
              <a:t>- physiological </a:t>
            </a:r>
            <a:r>
              <a:rPr lang="en-US" sz="3200" dirty="0"/>
              <a:t>need for a </a:t>
            </a:r>
            <a:r>
              <a:rPr lang="en-US" sz="3200" dirty="0" smtClean="0"/>
              <a:t>drug; experience </a:t>
            </a:r>
            <a:r>
              <a:rPr lang="en-US" sz="3200" dirty="0"/>
              <a:t>withdrawals when </a:t>
            </a:r>
            <a:r>
              <a:rPr lang="en-US" sz="3200" dirty="0" smtClean="0"/>
              <a:t>drug </a:t>
            </a:r>
            <a:r>
              <a:rPr lang="en-US" sz="3200" dirty="0"/>
              <a:t>is not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C00000"/>
                </a:solidFill>
              </a:rPr>
              <a:t>Psychological </a:t>
            </a:r>
            <a:r>
              <a:rPr lang="en-US" sz="3200" b="1" u="sng" dirty="0" smtClean="0">
                <a:solidFill>
                  <a:srgbClr val="C00000"/>
                </a:solidFill>
              </a:rPr>
              <a:t>Dependence </a:t>
            </a:r>
            <a:r>
              <a:rPr lang="en-US" sz="3200" dirty="0" smtClean="0"/>
              <a:t>- </a:t>
            </a:r>
            <a:r>
              <a:rPr lang="en-US" sz="3200" dirty="0"/>
              <a:t>Psychological need to use a drug….”I will feel better when I drink.”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</a:rPr>
              <a:t>Withdrawal</a:t>
            </a:r>
            <a:r>
              <a:rPr lang="en-US" sz="3200" u="sng" dirty="0" smtClean="0"/>
              <a:t> </a:t>
            </a:r>
            <a:r>
              <a:rPr lang="en-US" sz="3200" dirty="0" smtClean="0"/>
              <a:t>- discomfort </a:t>
            </a:r>
            <a:r>
              <a:rPr lang="en-US" sz="3200" dirty="0"/>
              <a:t>and distress felt with </a:t>
            </a:r>
            <a:r>
              <a:rPr lang="en-US" sz="3200" dirty="0" smtClean="0"/>
              <a:t> </a:t>
            </a:r>
            <a:r>
              <a:rPr lang="en-US" sz="3200" dirty="0"/>
              <a:t>discontinued use of </a:t>
            </a:r>
            <a:r>
              <a:rPr lang="en-US" sz="3200" dirty="0" smtClean="0"/>
              <a:t>drug (headaches, shaking,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</a:rPr>
              <a:t>Addiction</a:t>
            </a:r>
            <a:r>
              <a:rPr lang="en-US" sz="3200" dirty="0" smtClean="0"/>
              <a:t> – compulsive craving for a substance despite adverse consequences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26" y="243900"/>
            <a:ext cx="96012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Psychoactive Drugs - Hallucinogens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812" y="1066800"/>
            <a:ext cx="10668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-57150"/>
            <a:r>
              <a:rPr lang="en-US" sz="3200" b="1" dirty="0">
                <a:solidFill>
                  <a:srgbClr val="C00000"/>
                </a:solidFill>
              </a:rPr>
              <a:t>Hallucinogens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– “psychedelics,” distort perceptions and create sensory images in the absence of sensory </a:t>
            </a:r>
            <a:r>
              <a:rPr lang="en-US" sz="3200" dirty="0" smtClean="0"/>
              <a:t>input</a:t>
            </a:r>
          </a:p>
          <a:p>
            <a:pPr marL="1085850" lvl="3" indent="-342900">
              <a:buFont typeface="Palatino Linotype" panose="02040502050505030304" pitchFamily="18" charset="0"/>
              <a:buChar char="–"/>
            </a:pPr>
            <a:r>
              <a:rPr lang="en-US" sz="3200" dirty="0" smtClean="0"/>
              <a:t>LSD, marijuana</a:t>
            </a:r>
            <a:r>
              <a:rPr lang="en-US" sz="3200" dirty="0"/>
              <a:t>, mescaline, </a:t>
            </a:r>
            <a:r>
              <a:rPr lang="en-US" sz="3200" dirty="0" smtClean="0"/>
              <a:t>ketamine</a:t>
            </a:r>
          </a:p>
          <a:p>
            <a:pPr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" lvl="2"/>
            <a:r>
              <a:rPr lang="en-US" sz="3200" b="1" dirty="0" smtClean="0">
                <a:solidFill>
                  <a:srgbClr val="C00000"/>
                </a:solidFill>
              </a:rPr>
              <a:t>LSD </a:t>
            </a:r>
            <a:r>
              <a:rPr lang="en-US" sz="3200" dirty="0" smtClean="0"/>
              <a:t>– (most potent)</a:t>
            </a:r>
            <a:endParaRPr lang="en-US" sz="3200" dirty="0"/>
          </a:p>
          <a:p>
            <a:pPr marL="857250" lvl="3" indent="-342900">
              <a:buFont typeface="Palatino Linotype" panose="02040502050505030304" pitchFamily="18" charset="0"/>
              <a:buChar char="–"/>
            </a:pPr>
            <a:r>
              <a:rPr lang="en-US" sz="3200" dirty="0" smtClean="0"/>
              <a:t>Chemically similar to serotonin &amp; therefore block the actions of serotonin</a:t>
            </a:r>
            <a:endParaRPr lang="en-US" sz="3200" dirty="0"/>
          </a:p>
          <a:p>
            <a:pPr marL="514350" lvl="3" indent="-457200"/>
            <a:r>
              <a:rPr lang="en-US" sz="3200" b="1" dirty="0" smtClean="0">
                <a:solidFill>
                  <a:srgbClr val="C00000"/>
                </a:solidFill>
              </a:rPr>
              <a:t>Marijuana</a:t>
            </a:r>
            <a:r>
              <a:rPr lang="en-US" sz="3200" dirty="0" smtClean="0"/>
              <a:t> – (THC – active ingredient)</a:t>
            </a:r>
          </a:p>
          <a:p>
            <a:pPr marL="514350" lvl="3">
              <a:buFont typeface="Palatino Linotype" panose="02040502050505030304" pitchFamily="18" charset="0"/>
              <a:buChar char="–"/>
            </a:pPr>
            <a:r>
              <a:rPr lang="en-US" sz="3200" dirty="0"/>
              <a:t>	</a:t>
            </a:r>
            <a:r>
              <a:rPr lang="en-US" sz="3200" dirty="0" smtClean="0"/>
              <a:t>Anandamide - “bliss molecule” binds to THC receptors – perhaps controls pain</a:t>
            </a:r>
          </a:p>
          <a:p>
            <a:pPr marL="514350" lvl="3" indent="-457200"/>
            <a:r>
              <a:rPr lang="en-US" sz="3200" dirty="0"/>
              <a:t>	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868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533400"/>
            <a:ext cx="10134602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Consciousness and Information Processing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524000"/>
            <a:ext cx="10134602" cy="449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Dual processing (parallel processing) </a:t>
            </a:r>
            <a:r>
              <a:rPr lang="en-US" sz="2800" dirty="0"/>
              <a:t>– 2 track mind, </a:t>
            </a:r>
            <a:r>
              <a:rPr lang="en-US" sz="2800" dirty="0" smtClean="0"/>
              <a:t>info is often processed simultaneously on separate conscious &amp; unconscious tracks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Selective </a:t>
            </a:r>
            <a:r>
              <a:rPr lang="en-US" sz="2800" b="1" dirty="0">
                <a:solidFill>
                  <a:srgbClr val="C00000"/>
                </a:solidFill>
              </a:rPr>
              <a:t>attention </a:t>
            </a:r>
            <a:r>
              <a:rPr lang="en-US" sz="2800" dirty="0"/>
              <a:t>– the spotlight of our </a:t>
            </a:r>
            <a:r>
              <a:rPr lang="en-US" sz="2800" dirty="0" smtClean="0"/>
              <a:t>awareness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Automatic processing </a:t>
            </a:r>
            <a:r>
              <a:rPr lang="en-US" sz="2800" dirty="0"/>
              <a:t>– </a:t>
            </a:r>
            <a:r>
              <a:rPr lang="en-US" sz="2800" dirty="0" smtClean="0"/>
              <a:t>occurs without our awareness (well-learned activities)</a:t>
            </a:r>
          </a:p>
          <a:p>
            <a:r>
              <a:rPr lang="en-US" sz="2800" dirty="0" smtClean="0"/>
              <a:t>Our </a:t>
            </a:r>
            <a:r>
              <a:rPr lang="en-US" sz="2800" dirty="0"/>
              <a:t>consciousness exists on a </a:t>
            </a:r>
            <a:r>
              <a:rPr lang="en-US" sz="2800" dirty="0" smtClean="0"/>
              <a:t>continuum - controlled processing to unconsciousness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5029200"/>
            <a:ext cx="3352802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10058402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Psychoactive </a:t>
            </a:r>
            <a:r>
              <a:rPr lang="en-US" sz="3600" b="1" dirty="0" smtClean="0">
                <a:solidFill>
                  <a:srgbClr val="0070C0"/>
                </a:solidFill>
              </a:rPr>
              <a:t>Drugs – Depressants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371600"/>
            <a:ext cx="10058402" cy="464820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Depressants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- </a:t>
            </a:r>
            <a:r>
              <a:rPr lang="en-US" sz="3200" dirty="0"/>
              <a:t>“</a:t>
            </a:r>
            <a:r>
              <a:rPr lang="en-US" sz="3200" dirty="0" smtClean="0"/>
              <a:t>downers,” reduce </a:t>
            </a:r>
            <a:r>
              <a:rPr lang="en-US" sz="3200" dirty="0"/>
              <a:t>neural activity &amp; slow down body functions.</a:t>
            </a:r>
          </a:p>
          <a:p>
            <a:pPr marL="285750" lvl="3" indent="0">
              <a:buNone/>
              <a:tabLst>
                <a:tab pos="228600" algn="l"/>
              </a:tabLst>
            </a:pPr>
            <a:r>
              <a:rPr lang="en-US" sz="3200" b="1" dirty="0" smtClean="0">
                <a:solidFill>
                  <a:srgbClr val="C00000"/>
                </a:solidFill>
              </a:rPr>
              <a:t>Alcohol</a:t>
            </a:r>
            <a:r>
              <a:rPr lang="en-US" sz="3200" dirty="0" smtClean="0"/>
              <a:t> – </a:t>
            </a:r>
          </a:p>
          <a:p>
            <a:pPr marL="742950" lvl="3" indent="-457200">
              <a:tabLst>
                <a:tab pos="228600" algn="l"/>
              </a:tabLst>
            </a:pPr>
            <a:r>
              <a:rPr lang="en-US" sz="3200" dirty="0" smtClean="0"/>
              <a:t>disrupts neurotransmitters</a:t>
            </a:r>
          </a:p>
          <a:p>
            <a:pPr marL="742950" lvl="3" indent="-457200">
              <a:tabLst>
                <a:tab pos="228600" algn="l"/>
              </a:tabLst>
            </a:pPr>
            <a:r>
              <a:rPr lang="en-US" sz="3200" dirty="0" smtClean="0"/>
              <a:t>Intensifies the effects of GABA (sluggish movement &amp; slurred speech)</a:t>
            </a:r>
          </a:p>
          <a:p>
            <a:pPr marL="742950" lvl="3" indent="-457200">
              <a:tabLst>
                <a:tab pos="228600" algn="l"/>
              </a:tabLst>
            </a:pPr>
            <a:r>
              <a:rPr lang="en-US" sz="3200" dirty="0" smtClean="0"/>
              <a:t>Reduces glutamate (slowed reaction &amp; impaired judgement)</a:t>
            </a:r>
          </a:p>
          <a:p>
            <a:pPr marL="742950" lvl="3" indent="-457200">
              <a:tabLst>
                <a:tab pos="228600" algn="l"/>
              </a:tabLst>
            </a:pPr>
            <a:r>
              <a:rPr lang="en-US" sz="3200" dirty="0" smtClean="0"/>
              <a:t>Causes the release of dopamine </a:t>
            </a:r>
          </a:p>
          <a:p>
            <a:pPr marL="742950" lvl="3" indent="-45720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3200" dirty="0" smtClean="0"/>
          </a:p>
          <a:p>
            <a:pPr marL="457200" lvl="3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800" dirty="0" smtClean="0"/>
          </a:p>
          <a:p>
            <a:pPr marL="793750" lvl="3" indent="0">
              <a:buNone/>
            </a:pPr>
            <a:endParaRPr lang="en-US" sz="2800" dirty="0"/>
          </a:p>
          <a:p>
            <a:pPr marL="574675" lvl="3" indent="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2133600"/>
            <a:ext cx="1981200" cy="20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533400"/>
            <a:ext cx="10134602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Psychoactive Drugs - Depressants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00200"/>
            <a:ext cx="11049000" cy="4953000"/>
          </a:xfrm>
        </p:spPr>
        <p:txBody>
          <a:bodyPr/>
          <a:lstStyle/>
          <a:p>
            <a:pPr marL="793750" lvl="3" indent="-736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Opiates</a:t>
            </a:r>
            <a:r>
              <a:rPr lang="en-US" sz="3200" dirty="0" smtClean="0"/>
              <a:t> </a:t>
            </a:r>
            <a:r>
              <a:rPr lang="en-US" sz="3200" dirty="0"/>
              <a:t>- </a:t>
            </a:r>
            <a:r>
              <a:rPr lang="en-US" sz="3200" dirty="0" smtClean="0"/>
              <a:t>opium</a:t>
            </a:r>
            <a:r>
              <a:rPr lang="en-US" sz="3200" dirty="0"/>
              <a:t>, heroin, </a:t>
            </a:r>
            <a:r>
              <a:rPr lang="en-US" sz="3200" dirty="0" smtClean="0"/>
              <a:t>morphine (highly addictive)</a:t>
            </a:r>
            <a:endParaRPr lang="en-US" sz="3200" dirty="0"/>
          </a:p>
          <a:p>
            <a:pPr marL="628650" lvl="3" indent="-22860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</a:t>
            </a:r>
            <a:r>
              <a:rPr lang="en-US" sz="3200" dirty="0" smtClean="0"/>
              <a:t>emporarily </a:t>
            </a:r>
            <a:r>
              <a:rPr lang="en-US" sz="3200" dirty="0"/>
              <a:t>lessen pain and </a:t>
            </a:r>
            <a:r>
              <a:rPr lang="en-US" sz="3200" dirty="0" smtClean="0"/>
              <a:t>anxiety </a:t>
            </a:r>
          </a:p>
          <a:p>
            <a:pPr marL="628650" lvl="3" indent="-228600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Reduce GABA which slows the release of dopamine. Brain releases excess dopamine, creating a euphoric feeling</a:t>
            </a:r>
          </a:p>
          <a:p>
            <a:pPr marL="628650" lvl="3" indent="-228600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Repeated </a:t>
            </a:r>
            <a:r>
              <a:rPr lang="en-US" sz="3200" dirty="0"/>
              <a:t>use </a:t>
            </a:r>
            <a:r>
              <a:rPr lang="en-US" sz="3200" dirty="0" smtClean="0"/>
              <a:t>- body </a:t>
            </a:r>
            <a:r>
              <a:rPr lang="en-US" sz="3200" dirty="0"/>
              <a:t>to </a:t>
            </a:r>
            <a:r>
              <a:rPr lang="en-US" sz="3200" dirty="0" smtClean="0"/>
              <a:t>stops </a:t>
            </a:r>
            <a:r>
              <a:rPr lang="en-US" sz="3200" dirty="0"/>
              <a:t>production of endorphins, its own </a:t>
            </a:r>
            <a:r>
              <a:rPr lang="en-US" sz="3200" dirty="0" smtClean="0"/>
              <a:t>natural opiates</a:t>
            </a:r>
          </a:p>
          <a:p>
            <a:pPr marL="628650" lvl="3" indent="-228600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Result = extreme discomfort or withdrawal 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4876800"/>
            <a:ext cx="2625067" cy="14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81000"/>
            <a:ext cx="10515602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Psychoactive </a:t>
            </a:r>
            <a:r>
              <a:rPr lang="en-US" sz="3600" b="1" dirty="0" smtClean="0">
                <a:solidFill>
                  <a:srgbClr val="0070C0"/>
                </a:solidFill>
              </a:rPr>
              <a:t>Drugs - Stimulants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371600"/>
            <a:ext cx="11277600" cy="5486400"/>
          </a:xfrm>
        </p:spPr>
        <p:txBody>
          <a:bodyPr>
            <a:normAutofit/>
          </a:bodyPr>
          <a:lstStyle/>
          <a:p>
            <a:pPr marL="114300" lvl="2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Stimulants</a:t>
            </a:r>
            <a:r>
              <a:rPr lang="en-US" sz="3200" dirty="0"/>
              <a:t> - “uppers,” drugs that excite neural activity and speed up body functions</a:t>
            </a:r>
          </a:p>
          <a:p>
            <a:pPr lvl="3"/>
            <a:r>
              <a:rPr lang="en-US" sz="3200" dirty="0"/>
              <a:t>Amphetamines, nicotine, caffeine, cocaine, </a:t>
            </a:r>
            <a:r>
              <a:rPr lang="en-US" sz="3200" dirty="0" err="1"/>
              <a:t>Ecstacy</a:t>
            </a:r>
            <a:r>
              <a:rPr lang="en-US" sz="3200" dirty="0"/>
              <a:t> methamphetamine (speed</a:t>
            </a:r>
            <a:r>
              <a:rPr lang="en-US" sz="3200" dirty="0" smtClean="0"/>
              <a:t>)</a:t>
            </a:r>
          </a:p>
          <a:p>
            <a:pPr marL="571500" lvl="3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Cocaine</a:t>
            </a:r>
            <a:r>
              <a:rPr lang="en-US" sz="3200" dirty="0" smtClean="0"/>
              <a:t> – blocks the reuptake of dopamine, serotonin, &amp; norepinephrine. </a:t>
            </a:r>
          </a:p>
          <a:p>
            <a:pPr marL="1049464" lvl="5" indent="-285750"/>
            <a:r>
              <a:rPr lang="en-US" sz="3200" dirty="0" smtClean="0"/>
              <a:t>Chemicals stay in the synapse, acting as an agonist</a:t>
            </a:r>
          </a:p>
          <a:p>
            <a:pPr marL="1049464" lvl="5" indent="-285750"/>
            <a:r>
              <a:rPr lang="en-US" sz="3200" dirty="0" smtClean="0"/>
              <a:t>Causes a dopamine dependency, boosting feelings of confidence with serotonin &amp; generating more energy with epinephrine</a:t>
            </a:r>
          </a:p>
          <a:p>
            <a:pPr marL="1049464" lvl="5" indent="-285750"/>
            <a:r>
              <a:rPr lang="en-US" sz="3200" dirty="0" smtClean="0"/>
              <a:t>Result is immediate rush &amp; eventual crash</a:t>
            </a:r>
          </a:p>
          <a:p>
            <a:pPr marL="1049464" lvl="5" indent="-28575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40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533400"/>
            <a:ext cx="10363202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Psychoactive Drugs - Stimulants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524000"/>
            <a:ext cx="10668000" cy="4343400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Ecstasy</a:t>
            </a:r>
            <a:r>
              <a:rPr lang="en-US" sz="3200" dirty="0" smtClean="0"/>
              <a:t> - MDMA  </a:t>
            </a:r>
          </a:p>
          <a:p>
            <a:pPr lvl="1" indent="476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Both a stimulant and mild hallucinogen</a:t>
            </a:r>
          </a:p>
          <a:p>
            <a:pPr lvl="1" indent="4763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Triggers the release of dopamine</a:t>
            </a:r>
          </a:p>
          <a:p>
            <a:pPr marL="798513" lvl="1" indent="-333375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Releases stored serotonin &amp; blocks its reabsorption, prolonging the feel-good feeling</a:t>
            </a:r>
          </a:p>
          <a:p>
            <a:pPr marL="798513" lvl="1" indent="-390525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Long-term damage to serotonin-producing neurons = risk of permanent depression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25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572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Psychoactive Drugs - Stimulants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447800"/>
            <a:ext cx="10515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Methamphetamine</a:t>
            </a:r>
            <a:r>
              <a:rPr lang="en-US" sz="3200" dirty="0" smtClean="0"/>
              <a:t> </a:t>
            </a:r>
            <a:r>
              <a:rPr lang="en-US" sz="3200" dirty="0" smtClean="0"/>
              <a:t>– Super </a:t>
            </a:r>
            <a:r>
              <a:rPr lang="en-US" sz="3200" dirty="0" smtClean="0"/>
              <a:t>stimulant (faster acting, more potent, more dangerous)</a:t>
            </a:r>
          </a:p>
          <a:p>
            <a:pPr lvl="1"/>
            <a:r>
              <a:rPr lang="en-US" sz="3200" dirty="0" smtClean="0"/>
              <a:t>Increased serotonin levels in the synapses &amp; block reabsorption</a:t>
            </a:r>
          </a:p>
          <a:p>
            <a:pPr lvl="1"/>
            <a:r>
              <a:rPr lang="en-US" sz="3200" dirty="0" smtClean="0"/>
              <a:t>Increased norepinephrine = energy</a:t>
            </a:r>
          </a:p>
          <a:p>
            <a:pPr lvl="1"/>
            <a:r>
              <a:rPr lang="en-US" sz="3200" dirty="0" smtClean="0"/>
              <a:t>Increased dopamine = euphoria</a:t>
            </a:r>
          </a:p>
          <a:p>
            <a:pPr lvl="1"/>
            <a:r>
              <a:rPr lang="en-US" sz="3200" dirty="0" smtClean="0"/>
              <a:t>Long-term reduces serotonin production, which may lead to depression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D9BC-F3BE-40F2-8954-34FB337CE0D5}" type="slidenum">
              <a:rPr lang="en-US" altLang="en-US"/>
              <a:pPr/>
              <a:t>45</a:t>
            </a:fld>
            <a:endParaRPr lang="en-US" altLang="en-US"/>
          </a:p>
        </p:txBody>
      </p:sp>
      <p:pic>
        <p:nvPicPr>
          <p:cNvPr id="406533" name="Picture 5" descr="12673_MyersPsy8e_Table_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"/>
          <a:stretch>
            <a:fillRect/>
          </a:stretch>
        </p:blipFill>
        <p:spPr>
          <a:xfrm>
            <a:off x="290086" y="685800"/>
            <a:ext cx="11366926" cy="54197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87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5D6A-4227-46C4-A027-A9AA55A20B93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2" y="228600"/>
            <a:ext cx="10210802" cy="7620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Influences on Drug Use</a:t>
            </a:r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912812" y="1219200"/>
            <a:ext cx="1059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Palatino Linotype" panose="02040502050505030304" pitchFamily="18" charset="0"/>
              </a:rPr>
              <a:t>The use of drugs is based on biological, psychological, and social-cultural influences.</a:t>
            </a:r>
          </a:p>
        </p:txBody>
      </p:sp>
      <p:pic>
        <p:nvPicPr>
          <p:cNvPr id="491526" name="Picture 6" descr="12673_MyersPsy8e_f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2" y="2362200"/>
            <a:ext cx="7010400" cy="4083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22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CDF5-38FC-4F5F-823C-A4BFAF2843C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1412" y="1620168"/>
            <a:ext cx="4114800" cy="45529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Palatino Linotype" panose="02040502050505030304" pitchFamily="18" charset="0"/>
              </a:rPr>
              <a:t>After a close brush with death, many people report an experience of moving through a dark tunnel with a light at the end. Under the influence of hallucinogens, others report bright lights at the center of their field of vision.</a:t>
            </a:r>
          </a:p>
        </p:txBody>
      </p:sp>
      <p:pic>
        <p:nvPicPr>
          <p:cNvPr id="409603" name="Picture 3" descr="7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1620168"/>
            <a:ext cx="379888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1412" y="533400"/>
            <a:ext cx="9982202" cy="6858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Near-Death Experiences</a:t>
            </a:r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 rot="5400000">
            <a:off x="8864600" y="4240213"/>
            <a:ext cx="293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>
                <a:latin typeface="Times New Roman" panose="02020603050405020304" pitchFamily="18" charset="0"/>
              </a:rPr>
              <a:t>(From “Hallucinations” by R.K. Siegel. Copyright </a:t>
            </a:r>
          </a:p>
          <a:p>
            <a:r>
              <a:rPr lang="en-US" altLang="en-US" sz="1000">
                <a:latin typeface="Times New Roman" panose="02020603050405020304" pitchFamily="18" charset="0"/>
              </a:rPr>
              <a:t>© 1977 Scientific American, Inc. All rights reserved.)</a:t>
            </a:r>
          </a:p>
        </p:txBody>
      </p:sp>
    </p:spTree>
    <p:extLst>
      <p:ext uri="{BB962C8B-B14F-4D97-AF65-F5344CB8AC3E}">
        <p14:creationId xmlns:p14="http://schemas.microsoft.com/office/powerpoint/2010/main" val="15708200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3936-EDBA-44AD-A854-827C038DC11D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457200"/>
            <a:ext cx="9601200" cy="6096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Near Death Experiences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2" y="2819400"/>
            <a:ext cx="8610600" cy="3352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0000FF"/>
                </a:solidFill>
                <a:latin typeface="Palatino Linotype" panose="02040502050505030304" pitchFamily="18" charset="0"/>
              </a:rPr>
              <a:t>Dualism:</a:t>
            </a:r>
            <a:r>
              <a:rPr lang="en-US" altLang="en-US" sz="2800" dirty="0">
                <a:solidFill>
                  <a:srgbClr val="6600CC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dirty="0">
                <a:latin typeface="Palatino Linotype" panose="02040502050505030304" pitchFamily="18" charset="0"/>
              </a:rPr>
              <a:t>Dualists believe that mind (non-physical) and body (physical) are two distinct entities that interact. 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Monism</a:t>
            </a:r>
            <a:r>
              <a:rPr lang="en-US" altLang="en-US" sz="2800" dirty="0">
                <a:solidFill>
                  <a:srgbClr val="0000FF"/>
                </a:solidFill>
                <a:latin typeface="Palatino Linotype" panose="02040502050505030304" pitchFamily="18" charset="0"/>
              </a:rPr>
              <a:t>:</a:t>
            </a:r>
            <a:r>
              <a:rPr lang="en-US" altLang="en-US" sz="2800" dirty="0">
                <a:solidFill>
                  <a:srgbClr val="6600CC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dirty="0">
                <a:latin typeface="Palatino Linotype" panose="02040502050505030304" pitchFamily="18" charset="0"/>
              </a:rPr>
              <a:t>Monists believe that mind and body are different aspects of the same thing.</a:t>
            </a:r>
            <a:endParaRPr lang="en-US" altLang="en-US" sz="2800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1522414" y="1600200"/>
            <a:ext cx="8701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Palatino Linotype" panose="02040502050505030304" pitchFamily="18" charset="0"/>
              </a:rPr>
              <a:t>Near-death experiences raise the mind-body issue. Can the mind survive the dying body?</a:t>
            </a:r>
          </a:p>
        </p:txBody>
      </p:sp>
    </p:spTree>
    <p:extLst>
      <p:ext uri="{BB962C8B-B14F-4D97-AF65-F5344CB8AC3E}">
        <p14:creationId xmlns:p14="http://schemas.microsoft.com/office/powerpoint/2010/main" val="20698360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533400"/>
            <a:ext cx="10515602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Levels of Consciousness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371600"/>
            <a:ext cx="11125200" cy="5257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u="sng" dirty="0" err="1" smtClean="0">
                <a:solidFill>
                  <a:srgbClr val="C00000"/>
                </a:solidFill>
              </a:rPr>
              <a:t>Nonconcsious</a:t>
            </a:r>
            <a:r>
              <a:rPr lang="en-US" sz="3200" b="1" u="sng" dirty="0" smtClean="0">
                <a:solidFill>
                  <a:srgbClr val="C00000"/>
                </a:solidFill>
              </a:rPr>
              <a:t> level </a:t>
            </a:r>
            <a:r>
              <a:rPr lang="en-US" sz="3200" dirty="0" smtClean="0"/>
              <a:t>– all the biological processes that are taking place internally &amp; constantly without you noticing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u="sng" dirty="0">
                <a:solidFill>
                  <a:srgbClr val="C00000"/>
                </a:solidFill>
              </a:rPr>
              <a:t>Preconscious level </a:t>
            </a:r>
            <a:r>
              <a:rPr lang="en-US" sz="3200" dirty="0"/>
              <a:t>– just below </a:t>
            </a:r>
            <a:r>
              <a:rPr lang="en-US" sz="3200" dirty="0" smtClean="0"/>
              <a:t>level </a:t>
            </a:r>
            <a:r>
              <a:rPr lang="en-US" sz="3200" dirty="0"/>
              <a:t>of consciousness, easy to access </a:t>
            </a:r>
            <a:r>
              <a:rPr lang="en-US" sz="3200" dirty="0" smtClean="0"/>
              <a:t>when needed (what </a:t>
            </a:r>
            <a:r>
              <a:rPr lang="en-US" sz="3200" dirty="0"/>
              <a:t>you did </a:t>
            </a:r>
            <a:r>
              <a:rPr lang="en-US" sz="3200" dirty="0" smtClean="0"/>
              <a:t>yesterday, directions, skills)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u="sng" dirty="0" smtClean="0">
                <a:solidFill>
                  <a:srgbClr val="C00000"/>
                </a:solidFill>
              </a:rPr>
              <a:t>Subconscious level </a:t>
            </a:r>
            <a:r>
              <a:rPr lang="en-US" sz="3200" dirty="0" smtClean="0"/>
              <a:t>– Info. you have been exposed to but can’t recall – can &amp; does influence your behavior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u="sng" dirty="0" smtClean="0">
                <a:solidFill>
                  <a:srgbClr val="C00000"/>
                </a:solidFill>
              </a:rPr>
              <a:t>Unconscious level </a:t>
            </a:r>
            <a:r>
              <a:rPr lang="en-US" sz="3200" dirty="0" smtClean="0"/>
              <a:t>– (</a:t>
            </a:r>
            <a:r>
              <a:rPr lang="en-US" sz="3200" b="1" dirty="0" smtClean="0"/>
              <a:t>Psychoanalytic perspective - Freud</a:t>
            </a:r>
            <a:r>
              <a:rPr lang="en-US" sz="3200" dirty="0" smtClean="0"/>
              <a:t>) Hidden memories influence behavior but are never known to the conscious mind. </a:t>
            </a:r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457200"/>
            <a:ext cx="9601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rgbClr val="002060"/>
                </a:solidFill>
              </a:rPr>
              <a:t>Sleep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524000"/>
            <a:ext cx="10744200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When you sleep, you still experience sensation </a:t>
            </a:r>
            <a:r>
              <a:rPr lang="en-US" sz="2800" dirty="0" smtClean="0"/>
              <a:t>&amp; perception – We process information 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Move </a:t>
            </a:r>
            <a:r>
              <a:rPr lang="en-US" sz="2800" dirty="0"/>
              <a:t>around in your bed to get comfortable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Don’t </a:t>
            </a:r>
            <a:r>
              <a:rPr lang="en-US" sz="2800" dirty="0"/>
              <a:t>fall out of the bed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Baby </a:t>
            </a:r>
            <a:r>
              <a:rPr lang="en-US" sz="2800" dirty="0"/>
              <a:t>cry or sound of your name can easily wake you </a:t>
            </a:r>
            <a:r>
              <a:rPr lang="en-US" sz="2800" dirty="0" smtClean="0"/>
              <a:t>up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3962400"/>
            <a:ext cx="4823052" cy="27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818" y="302890"/>
            <a:ext cx="2352381" cy="102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302890"/>
            <a:ext cx="9570984" cy="13735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rgbClr val="0070C0"/>
                </a:solidFill>
              </a:rPr>
              <a:t>Biological Rhythms &amp; Sleep</a:t>
            </a:r>
            <a:br>
              <a:rPr lang="en-US" sz="4400" b="1" dirty="0" smtClean="0">
                <a:solidFill>
                  <a:srgbClr val="0070C0"/>
                </a:solidFill>
              </a:rPr>
            </a:b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312" y="1447800"/>
            <a:ext cx="10629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>
              <a:tabLst>
                <a:tab pos="9144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Circadian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Rhythms </a:t>
            </a:r>
            <a:r>
              <a:rPr lang="en-US" sz="2800" dirty="0" smtClean="0"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Regular bodily rhythms that occur on a 24-hour cycle; your </a:t>
            </a:r>
            <a:r>
              <a:rPr lang="en-US" sz="2800" dirty="0" smtClean="0">
                <a:latin typeface="+mj-lt"/>
                <a:ea typeface="Times New Roman" panose="02020603050405020304" pitchFamily="18" charset="0"/>
              </a:rPr>
              <a:t>“biological clock”</a:t>
            </a:r>
            <a:endParaRPr lang="en-US" sz="2800" dirty="0">
              <a:latin typeface="+mj-lt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temp.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increases in morning, peaks during the day, dips in the early afternoon, drops again before going to </a:t>
            </a:r>
            <a:r>
              <a:rPr lang="en-US" sz="28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Suprachiasmatic </a:t>
            </a:r>
            <a:r>
              <a:rPr lang="en-US" sz="2800" b="1" dirty="0" smtClean="0">
                <a:solidFill>
                  <a:srgbClr val="C00000"/>
                </a:solidFill>
              </a:rPr>
              <a:t>Nucleus </a:t>
            </a:r>
            <a:r>
              <a:rPr lang="en-US" sz="2800" dirty="0" smtClean="0"/>
              <a:t>– “internal clock” in </a:t>
            </a:r>
            <a:r>
              <a:rPr lang="en-US" sz="2800" b="1" dirty="0"/>
              <a:t>hypothalamus</a:t>
            </a:r>
            <a:r>
              <a:rPr lang="en-US" sz="2800" dirty="0"/>
              <a:t> </a:t>
            </a:r>
            <a:r>
              <a:rPr lang="en-US" sz="2800" dirty="0" smtClean="0"/>
              <a:t>that receives info. from the retina regarding lighting conditions</a:t>
            </a:r>
          </a:p>
          <a:p>
            <a:pPr lvl="3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Signals pineal gland to secrete </a:t>
            </a:r>
            <a:r>
              <a:rPr lang="en-US" sz="2800" b="1" dirty="0" smtClean="0"/>
              <a:t>melatonin</a:t>
            </a:r>
            <a:r>
              <a:rPr lang="en-US" sz="2800" dirty="0" smtClean="0"/>
              <a:t> (sleep-inducing hormone)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When external cues are not present our circadian rhythms expand to a 25-hour cycle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5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0668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Biological Rhythms &amp; Sleep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2" y="1624012"/>
            <a:ext cx="1114763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12" y="152400"/>
            <a:ext cx="9144000" cy="65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3509</TotalTime>
  <Words>2595</Words>
  <Application>Microsoft Office PowerPoint</Application>
  <PresentationFormat>Custom</PresentationFormat>
  <Paragraphs>255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Courier New</vt:lpstr>
      <vt:lpstr>Palatino Linotype</vt:lpstr>
      <vt:lpstr>Times New Roman</vt:lpstr>
      <vt:lpstr>Wingdings</vt:lpstr>
      <vt:lpstr>Watercolor_16x9</vt:lpstr>
      <vt:lpstr>Chapter 7</vt:lpstr>
      <vt:lpstr>PowerPoint Presentation</vt:lpstr>
      <vt:lpstr>Consciousness and Information Processing  </vt:lpstr>
      <vt:lpstr>Consciousness and Information Processing </vt:lpstr>
      <vt:lpstr>Levels of Consciousness</vt:lpstr>
      <vt:lpstr>  Sleep</vt:lpstr>
      <vt:lpstr>           Biological Rhythms &amp; Sleep </vt:lpstr>
      <vt:lpstr>Biological Rhythms &amp; Sleep </vt:lpstr>
      <vt:lpstr>PowerPoint Presentation</vt:lpstr>
      <vt:lpstr>Sleep Stages</vt:lpstr>
      <vt:lpstr>Sleep Stages</vt:lpstr>
      <vt:lpstr>Sleep Stages </vt:lpstr>
      <vt:lpstr>REM Sleep – Rapid Eye Movement</vt:lpstr>
      <vt:lpstr>PowerPoint Presentation</vt:lpstr>
      <vt:lpstr>Sleep Cycle</vt:lpstr>
      <vt:lpstr>Sleep Theories – Why do we sleep? </vt:lpstr>
      <vt:lpstr>Sleep Disorders</vt:lpstr>
      <vt:lpstr>Sleep Disorders</vt:lpstr>
      <vt:lpstr>Dreams</vt:lpstr>
      <vt:lpstr>Sigmund Freud Dream Interpretation</vt:lpstr>
      <vt:lpstr>Other Dream Theories – Why we dream</vt:lpstr>
      <vt:lpstr>Other Dream Theories – Why we dream</vt:lpstr>
      <vt:lpstr>Other Dream Theories – Why we dream</vt:lpstr>
      <vt:lpstr>PowerPoint Presentation</vt:lpstr>
      <vt:lpstr>Hypnosis</vt:lpstr>
      <vt:lpstr>Can Anyone Experience Hypnosis?</vt:lpstr>
      <vt:lpstr>Can Hypnosis Enhance Recall of Forgotten Events?</vt:lpstr>
      <vt:lpstr>Can Hypnosis Make People Act Against Their Will?</vt:lpstr>
      <vt:lpstr>Can Hypnosis be Therapeutic?</vt:lpstr>
      <vt:lpstr>Can Hypnosis Alleviate Pain?</vt:lpstr>
      <vt:lpstr>Hypnosis as a Social Phenomenon</vt:lpstr>
      <vt:lpstr>Hypnosis as a Divided Consciousness</vt:lpstr>
      <vt:lpstr>Psychoactive Drugs</vt:lpstr>
      <vt:lpstr>Psychoactive Drugs</vt:lpstr>
      <vt:lpstr>Psychoactive Drugs – Helpful Terminology</vt:lpstr>
      <vt:lpstr>Neurotransmitters</vt:lpstr>
      <vt:lpstr>Neurotransmitters</vt:lpstr>
      <vt:lpstr>Psychoactive Drugs – Dependence &amp; Addiction</vt:lpstr>
      <vt:lpstr>Psychoactive Drugs - Hallucinogens</vt:lpstr>
      <vt:lpstr>Psychoactive Drugs – Depressants </vt:lpstr>
      <vt:lpstr>Psychoactive Drugs - Depressants</vt:lpstr>
      <vt:lpstr>Psychoactive Drugs - Stimulants</vt:lpstr>
      <vt:lpstr>Psychoactive Drugs - Stimulants</vt:lpstr>
      <vt:lpstr>Psychoactive Drugs - Stimulants</vt:lpstr>
      <vt:lpstr>PowerPoint Presentation</vt:lpstr>
      <vt:lpstr>Influences on Drug Use</vt:lpstr>
      <vt:lpstr>Near-Death Experiences</vt:lpstr>
      <vt:lpstr>Near Death Experiences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Kim Goulding</dc:creator>
  <cp:lastModifiedBy>Windows User</cp:lastModifiedBy>
  <cp:revision>133</cp:revision>
  <cp:lastPrinted>2019-11-07T12:29:19Z</cp:lastPrinted>
  <dcterms:created xsi:type="dcterms:W3CDTF">2017-11-10T03:29:27Z</dcterms:created>
  <dcterms:modified xsi:type="dcterms:W3CDTF">2019-11-14T04:46:16Z</dcterms:modified>
</cp:coreProperties>
</file>