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7" r:id="rId2"/>
    <p:sldId id="279" r:id="rId3"/>
    <p:sldId id="278" r:id="rId4"/>
    <p:sldId id="28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89" r:id="rId15"/>
    <p:sldId id="291" r:id="rId16"/>
    <p:sldId id="292" r:id="rId17"/>
    <p:sldId id="294" r:id="rId18"/>
    <p:sldId id="293" r:id="rId19"/>
    <p:sldId id="295" r:id="rId20"/>
    <p:sldId id="297" r:id="rId21"/>
    <p:sldId id="296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10" r:id="rId33"/>
    <p:sldId id="308" r:id="rId34"/>
    <p:sldId id="309" r:id="rId35"/>
    <p:sldId id="312" r:id="rId36"/>
    <p:sldId id="311" r:id="rId37"/>
    <p:sldId id="313" r:id="rId38"/>
    <p:sldId id="314" r:id="rId39"/>
    <p:sldId id="315" r:id="rId40"/>
    <p:sldId id="317" r:id="rId41"/>
    <p:sldId id="316" r:id="rId42"/>
    <p:sldId id="318" r:id="rId43"/>
    <p:sldId id="319" r:id="rId44"/>
    <p:sldId id="320" r:id="rId45"/>
    <p:sldId id="321" r:id="rId46"/>
    <p:sldId id="32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14" autoAdjust="0"/>
  </p:normalViewPr>
  <p:slideViewPr>
    <p:cSldViewPr snapToGrid="0">
      <p:cViewPr varScale="1">
        <p:scale>
          <a:sx n="62" d="100"/>
          <a:sy n="62" d="100"/>
        </p:scale>
        <p:origin x="58" y="12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109442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English 11 Bell work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74562"/>
            <a:ext cx="10058400" cy="3657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Quarter – 2018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62354"/>
          </a:xfrm>
        </p:spPr>
        <p:txBody>
          <a:bodyPr/>
          <a:lstStyle/>
          <a:p>
            <a:r>
              <a:rPr lang="en-US" dirty="0" smtClean="0"/>
              <a:t>10/10 Today’s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72308"/>
            <a:ext cx="9601200" cy="48650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the biography for </a:t>
            </a:r>
            <a:r>
              <a:rPr lang="en-US" sz="2800" i="1" dirty="0" smtClean="0"/>
              <a:t>Arthur Miller.</a:t>
            </a:r>
            <a:r>
              <a:rPr lang="en-US" sz="2800" dirty="0" smtClean="0"/>
              <a:t> Highlight or underline the details that you feel are most important as you read.  </a:t>
            </a:r>
            <a:r>
              <a:rPr lang="en-US" sz="2800" i="1" dirty="0" smtClean="0"/>
              <a:t>You will be tested on this material next week.</a:t>
            </a:r>
          </a:p>
          <a:p>
            <a:r>
              <a:rPr lang="en-US" sz="2800" dirty="0" smtClean="0"/>
              <a:t>Write a 1-2 sentence summary statement capturing the main ideas(s) </a:t>
            </a:r>
            <a:r>
              <a:rPr lang="en-US" sz="2800" b="1" dirty="0" smtClean="0"/>
              <a:t>for each paragraph</a:t>
            </a:r>
            <a:r>
              <a:rPr lang="en-US" sz="2800" dirty="0" smtClean="0"/>
              <a:t> on the Arthur Miller handout. </a:t>
            </a:r>
          </a:p>
          <a:p>
            <a:r>
              <a:rPr lang="en-US" sz="2800" dirty="0" smtClean="0"/>
              <a:t>Answer the multiple choice questions that accompany </a:t>
            </a:r>
            <a:r>
              <a:rPr lang="en-US" sz="2800" smtClean="0"/>
              <a:t>the article. </a:t>
            </a:r>
            <a:endParaRPr lang="en-US" sz="2800" b="1" dirty="0" smtClean="0"/>
          </a:p>
          <a:p>
            <a:r>
              <a:rPr lang="en-US" sz="2800" dirty="0" smtClean="0"/>
              <a:t>Due tomorrow.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6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October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down three things that you learned about Arthur Miller (besides “He wrote </a:t>
            </a:r>
            <a:r>
              <a:rPr lang="en-US" sz="3200" i="1" dirty="0" smtClean="0"/>
              <a:t>The Crucible</a:t>
            </a:r>
            <a:r>
              <a:rPr lang="en-US" sz="3200" dirty="0" smtClean="0"/>
              <a:t>”).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2924175"/>
            <a:ext cx="2095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381000"/>
            <a:ext cx="10030326" cy="637674"/>
          </a:xfrm>
        </p:spPr>
        <p:txBody>
          <a:bodyPr/>
          <a:lstStyle/>
          <a:p>
            <a:r>
              <a:rPr lang="en-US" dirty="0" smtClean="0"/>
              <a:t>Thursday, October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42" y="1411705"/>
            <a:ext cx="10684042" cy="453189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“Witchcraft in Puritan New England.” Highlight any important details. </a:t>
            </a:r>
          </a:p>
          <a:p>
            <a:r>
              <a:rPr lang="en-US" sz="2800" dirty="0" smtClean="0"/>
              <a:t>Read “Puritan Religion and Beliefs.” Highlight any important details and answer the multiple choice questions.  You do </a:t>
            </a:r>
            <a:r>
              <a:rPr lang="en-US" sz="2800" b="1" dirty="0" smtClean="0"/>
              <a:t>NOT</a:t>
            </a:r>
            <a:r>
              <a:rPr lang="en-US" sz="2800" dirty="0" smtClean="0"/>
              <a:t> have to do #5 – article summary. </a:t>
            </a:r>
          </a:p>
          <a:p>
            <a:r>
              <a:rPr lang="en-US" sz="2800" dirty="0" smtClean="0"/>
              <a:t>Read “The Red Scare and McCarthy Trials.”  Highlight any important details.  Write a 7-10 sentence summary of the article. 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YOU WILL BE TESTED ON THIS INFORMATION NEXT WEEK!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6" y="381001"/>
            <a:ext cx="10238874" cy="790074"/>
          </a:xfrm>
        </p:spPr>
        <p:txBody>
          <a:bodyPr>
            <a:normAutofit/>
          </a:bodyPr>
          <a:lstStyle/>
          <a:p>
            <a:r>
              <a:rPr lang="en-US" dirty="0" smtClean="0"/>
              <a:t>Monday, October 15 – </a:t>
            </a:r>
            <a:r>
              <a:rPr lang="en-US" sz="2700" dirty="0" smtClean="0"/>
              <a:t>Select the correct verb form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74" y="1580147"/>
            <a:ext cx="10487526" cy="4363453"/>
          </a:xfrm>
        </p:spPr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800" dirty="0"/>
              <a:t>Participating in athletics (is, are) popular at Mott High School.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The members of the jury (has returned, have returned).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The jury (has given, have given) its verdict.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The family (has given, have given) their contributions.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The family (has been, have been) to over five countries.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The public (demands, demand) a solution to the problem.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/>
              <a:t>Physics (attempts, attempt) to explain matter, energy, and their interaction.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33926"/>
          </a:xfrm>
        </p:spPr>
        <p:txBody>
          <a:bodyPr/>
          <a:lstStyle/>
          <a:p>
            <a:r>
              <a:rPr lang="en-US" dirty="0" smtClean="0"/>
              <a:t>Subject-verb Agreement – Collective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07432"/>
            <a:ext cx="9601200" cy="4636168"/>
          </a:xfrm>
        </p:spPr>
        <p:txBody>
          <a:bodyPr/>
          <a:lstStyle/>
          <a:p>
            <a:r>
              <a:rPr lang="en-US" sz="2800" dirty="0" smtClean="0"/>
              <a:t>If </a:t>
            </a:r>
            <a:r>
              <a:rPr lang="en-US" sz="2800" dirty="0"/>
              <a:t>the </a:t>
            </a:r>
            <a:r>
              <a:rPr lang="en-US" sz="2800" b="1" dirty="0"/>
              <a:t>collective noun</a:t>
            </a:r>
            <a:r>
              <a:rPr lang="en-US" sz="2800" dirty="0"/>
              <a:t> refers to the group as a unit, then it takes a singular </a:t>
            </a:r>
            <a:r>
              <a:rPr lang="en-US" sz="2800" b="1" dirty="0"/>
              <a:t>verb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team is heading for practice this afternoon.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family is coming for Christmas.</a:t>
            </a:r>
          </a:p>
          <a:p>
            <a:r>
              <a:rPr lang="en-US" sz="2800" dirty="0" smtClean="0"/>
              <a:t>If it refers to the individuals in the group or the parts that make up the group, then the </a:t>
            </a:r>
            <a:r>
              <a:rPr lang="en-US" sz="2800" b="1" dirty="0" smtClean="0"/>
              <a:t>verb</a:t>
            </a:r>
            <a:r>
              <a:rPr lang="en-US" sz="2800" dirty="0" smtClean="0"/>
              <a:t> should be plural.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team are eating with their families tonight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/>
              <a:t>The family were arguing throughout Christmas dinner.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October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what ways does fear affect people’s actions? Give a specific example. Explain!</a:t>
            </a:r>
            <a:endParaRPr lang="en-US" sz="3200" dirty="0"/>
          </a:p>
        </p:txBody>
      </p:sp>
      <p:pic>
        <p:nvPicPr>
          <p:cNvPr id="4" name="Picture 3" descr="gowrink | The rustle of words... | P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52" y="3120439"/>
            <a:ext cx="2093495" cy="23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October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down five things that you recall about Joseph McCarthy and the Red Scare.  </a:t>
            </a:r>
            <a:endParaRPr lang="en-US" sz="2800" dirty="0"/>
          </a:p>
        </p:txBody>
      </p:sp>
      <p:pic>
        <p:nvPicPr>
          <p:cNvPr id="4" name="Picture 3" descr="Red Scar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0" y="3015915"/>
            <a:ext cx="2232526" cy="26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Crucible – </a:t>
            </a:r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Fear/Hysteria</a:t>
            </a:r>
          </a:p>
          <a:p>
            <a:r>
              <a:rPr lang="en-US" sz="3200" dirty="0" smtClean="0"/>
              <a:t>Intolerance</a:t>
            </a:r>
          </a:p>
          <a:p>
            <a:r>
              <a:rPr lang="en-US" sz="3200" dirty="0" smtClean="0"/>
              <a:t>Peer Pressure/Conformity</a:t>
            </a:r>
          </a:p>
          <a:p>
            <a:r>
              <a:rPr lang="en-US" sz="3200" dirty="0" smtClean="0"/>
              <a:t>Reputation</a:t>
            </a:r>
          </a:p>
          <a:p>
            <a:r>
              <a:rPr lang="en-US" sz="3200" dirty="0" smtClean="0"/>
              <a:t>Integrity/Pride/Dignit</a:t>
            </a:r>
            <a:r>
              <a:rPr lang="en-US" dirty="0" smtClean="0"/>
              <a:t>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Revenge</a:t>
            </a:r>
          </a:p>
          <a:p>
            <a:r>
              <a:rPr lang="en-US" sz="3200" dirty="0" smtClean="0"/>
              <a:t>Greed</a:t>
            </a:r>
          </a:p>
          <a:p>
            <a:r>
              <a:rPr lang="en-US" sz="3200" dirty="0" smtClean="0"/>
              <a:t>Power/Authority</a:t>
            </a:r>
          </a:p>
          <a:p>
            <a:r>
              <a:rPr lang="en-US" sz="3200" dirty="0" smtClean="0"/>
              <a:t>Corruption of justice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0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October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Reread the paragraph that begins with “The Salem tragedy, which is about to begin…” at the bottom of page </a:t>
            </a:r>
            <a:r>
              <a:rPr lang="en-US" sz="3200" dirty="0" smtClean="0"/>
              <a:t>6 </a:t>
            </a:r>
            <a:r>
              <a:rPr lang="en-US" sz="3200" dirty="0"/>
              <a:t>and explain what it means to you.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41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October 19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Fear and hysteria drove people to act irrationally in </a:t>
            </a:r>
            <a:r>
              <a:rPr lang="en-US" sz="3200" i="1" dirty="0" smtClean="0"/>
              <a:t>The Crucible</a:t>
            </a:r>
            <a:r>
              <a:rPr lang="en-US" sz="3200" dirty="0" smtClean="0"/>
              <a:t>.  Can </a:t>
            </a:r>
            <a:r>
              <a:rPr lang="en-US" sz="3200" dirty="0"/>
              <a:t>you think of any modern-day examples mass hysteria?  Explain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421631"/>
            <a:ext cx="3357371" cy="25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October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down 3 things that you can recall about the Puritans and their beliefs. (Think of the “Beginnings” section that you read.)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13" y="2947987"/>
            <a:ext cx="3810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7769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Monday, October 22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957754"/>
            <a:ext cx="9390977" cy="38748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Write a brief summary of what you can recall from what we have read so far in Act One. </a:t>
            </a:r>
          </a:p>
          <a:p>
            <a:pPr marL="4572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7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October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3200" dirty="0"/>
              <a:t>Write about a time when you or someone you know lied to get out of trouble.  (4-5 sentences)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3075738"/>
            <a:ext cx="2411730" cy="28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4038"/>
          </a:xfrm>
        </p:spPr>
        <p:txBody>
          <a:bodyPr/>
          <a:lstStyle/>
          <a:p>
            <a:r>
              <a:rPr lang="en-US" dirty="0" smtClean="0"/>
              <a:t>Wednesday, October 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98605"/>
            <a:ext cx="9601200" cy="474499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Provide one NEW FACT (not opinion) that you learned yesterday about each of the following characters: </a:t>
            </a:r>
          </a:p>
          <a:p>
            <a:pPr lvl="7">
              <a:tabLst>
                <a:tab pos="519113" algn="l"/>
              </a:tabLst>
            </a:pPr>
            <a:r>
              <a:rPr lang="en-US" sz="2600" dirty="0"/>
              <a:t>	</a:t>
            </a:r>
            <a:r>
              <a:rPr lang="en-US" sz="3200" dirty="0" smtClean="0"/>
              <a:t>John Proctor</a:t>
            </a:r>
          </a:p>
          <a:p>
            <a:pPr lvl="7">
              <a:tabLst>
                <a:tab pos="5191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Rebecca Nurse</a:t>
            </a:r>
          </a:p>
          <a:p>
            <a:pPr lvl="7">
              <a:tabLst>
                <a:tab pos="519113" algn="l"/>
              </a:tabLst>
            </a:pPr>
            <a:r>
              <a:rPr lang="en-US" sz="3200" dirty="0" smtClean="0"/>
              <a:t>	Reverend Parris</a:t>
            </a:r>
          </a:p>
          <a:p>
            <a:pPr lvl="7">
              <a:tabLst>
                <a:tab pos="519113" algn="l"/>
              </a:tabLst>
            </a:pPr>
            <a:r>
              <a:rPr lang="en-US" sz="3200" dirty="0"/>
              <a:t>	</a:t>
            </a:r>
            <a:r>
              <a:rPr lang="en-US" sz="3200" dirty="0" smtClean="0"/>
              <a:t>Thomas Putnam</a:t>
            </a:r>
          </a:p>
          <a:p>
            <a:pPr lvl="7">
              <a:tabLst>
                <a:tab pos="519113" algn="l"/>
              </a:tabLst>
            </a:pPr>
            <a:endParaRPr lang="en-US" sz="3200" dirty="0"/>
          </a:p>
          <a:p>
            <a:pPr marL="0" lvl="7" indent="0" algn="ctr">
              <a:buNone/>
              <a:tabLst>
                <a:tab pos="519113" algn="l"/>
              </a:tabLst>
            </a:pPr>
            <a:r>
              <a:rPr lang="en-US" sz="3200" b="1" dirty="0" smtClean="0">
                <a:solidFill>
                  <a:srgbClr val="FF0000"/>
                </a:solidFill>
              </a:rPr>
              <a:t>Act One Quiz tomorrow!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56968"/>
          </a:xfrm>
        </p:spPr>
        <p:txBody>
          <a:bodyPr/>
          <a:lstStyle/>
          <a:p>
            <a:r>
              <a:rPr lang="en-US" dirty="0" smtClean="0"/>
              <a:t>Thursday, October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29" y="1334530"/>
            <a:ext cx="11479427" cy="46090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Write about a time when you or someone you know was wrongly accused.  What happened? How did you feel about it? Why do you suppose this happened?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Write about a time when you wrongly accused someone.  What was the accusation? Why did you make the accusation? Was the truth ever told?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72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30195"/>
            <a:ext cx="9601200" cy="531340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When you are finished with the quiz, do the following:</a:t>
            </a:r>
          </a:p>
          <a:p>
            <a:pPr lvl="1"/>
            <a:r>
              <a:rPr lang="en-US" sz="3200" dirty="0" smtClean="0"/>
              <a:t>Read and </a:t>
            </a:r>
            <a:r>
              <a:rPr lang="en-US" sz="3200" b="1" dirty="0" smtClean="0"/>
              <a:t>annotate </a:t>
            </a:r>
            <a:r>
              <a:rPr lang="en-US" sz="3200" dirty="0" smtClean="0"/>
              <a:t>the “Conformity” article.  </a:t>
            </a:r>
            <a:r>
              <a:rPr lang="en-US" sz="3200" b="1" dirty="0" smtClean="0"/>
              <a:t>Underline </a:t>
            </a:r>
            <a:r>
              <a:rPr lang="en-US" sz="3200" dirty="0" smtClean="0"/>
              <a:t>or </a:t>
            </a:r>
            <a:r>
              <a:rPr lang="en-US" sz="3200" b="1" dirty="0" smtClean="0"/>
              <a:t>h</a:t>
            </a:r>
            <a:r>
              <a:rPr lang="en-US" sz="3200" b="1" dirty="0"/>
              <a:t>ighlight</a:t>
            </a:r>
            <a:r>
              <a:rPr lang="en-US" sz="3200" dirty="0"/>
              <a:t> </a:t>
            </a:r>
            <a:r>
              <a:rPr lang="en-US" sz="3200" dirty="0" smtClean="0"/>
              <a:t>any important details.  Your annotations should focus on the purpose of each paragraph. You need at least </a:t>
            </a:r>
            <a:r>
              <a:rPr lang="en-US" sz="3200" b="1" dirty="0" smtClean="0"/>
              <a:t>one annotation per paragraph. </a:t>
            </a:r>
          </a:p>
          <a:p>
            <a:pPr lvl="1"/>
            <a:r>
              <a:rPr lang="en-US" sz="3200" dirty="0" smtClean="0"/>
              <a:t>Answer the questions that accompany the article. Provide </a:t>
            </a:r>
            <a:r>
              <a:rPr lang="en-US" sz="3200" b="1" dirty="0" smtClean="0"/>
              <a:t>thorough responses </a:t>
            </a:r>
            <a:r>
              <a:rPr lang="en-US" sz="3200" dirty="0" smtClean="0"/>
              <a:t>written in </a:t>
            </a:r>
            <a:r>
              <a:rPr lang="en-US" sz="3200" b="1" dirty="0" smtClean="0"/>
              <a:t>complete sentences </a:t>
            </a:r>
            <a:r>
              <a:rPr lang="en-US" sz="3200" dirty="0" smtClean="0"/>
              <a:t>for the short answer questions.  </a:t>
            </a:r>
          </a:p>
        </p:txBody>
      </p:sp>
    </p:spTree>
    <p:extLst>
      <p:ext uri="{BB962C8B-B14F-4D97-AF65-F5344CB8AC3E}">
        <p14:creationId xmlns:p14="http://schemas.microsoft.com/office/powerpoint/2010/main" val="1729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r>
              <a:rPr lang="en-US" smtClean="0"/>
              <a:t>, October 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Explain how the “Conformity” article relates to </a:t>
            </a:r>
            <a:r>
              <a:rPr lang="en-US" sz="3200" i="1" dirty="0"/>
              <a:t>The Crucible</a:t>
            </a:r>
            <a:r>
              <a:rPr lang="en-US" sz="3200" dirty="0"/>
              <a:t>. Use one quote from the article to support your position.  (4-5 sentences)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2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October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 to the pages that you were assigned yesterday (pgs. 49-62).  Describe the mood inside the Proctor household.  Support your statement by providing specific examples from </a:t>
            </a:r>
            <a:r>
              <a:rPr lang="en-US" sz="3200" smtClean="0"/>
              <a:t>the text.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74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767" y="381000"/>
            <a:ext cx="9934833" cy="916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Wednesday, October 31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767" y="1643449"/>
            <a:ext cx="9601200" cy="4114800"/>
          </a:xfrm>
        </p:spPr>
        <p:txBody>
          <a:bodyPr/>
          <a:lstStyle/>
          <a:p>
            <a:pPr marL="45720" indent="0">
              <a:buNone/>
            </a:pPr>
            <a:r>
              <a:rPr lang="en-US" sz="3600" dirty="0" smtClean="0"/>
              <a:t>Write </a:t>
            </a:r>
            <a:r>
              <a:rPr lang="en-US" sz="3600" dirty="0"/>
              <a:t>a </a:t>
            </a:r>
            <a:r>
              <a:rPr lang="en-US" sz="3600" dirty="0" smtClean="0"/>
              <a:t>4-5 </a:t>
            </a:r>
            <a:r>
              <a:rPr lang="en-US" sz="3600" dirty="0"/>
              <a:t>sentence summary of what you can recall from </a:t>
            </a:r>
            <a:r>
              <a:rPr lang="en-US" sz="3600" dirty="0" smtClean="0"/>
              <a:t>Act </a:t>
            </a:r>
            <a:r>
              <a:rPr lang="en-US" sz="3600" dirty="0"/>
              <a:t>Two so far. </a:t>
            </a:r>
            <a:endParaRPr lang="en-US" sz="36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ree happy halloween pumpkin,spider,candy,cat clipar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133">
            <a:off x="3113902" y="3377026"/>
            <a:ext cx="5029200" cy="210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November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Make one prediction for the following characters:</a:t>
            </a:r>
          </a:p>
          <a:p>
            <a:pPr lvl="1"/>
            <a:r>
              <a:rPr lang="en-US" sz="3200" dirty="0" smtClean="0"/>
              <a:t>Elizabeth Proctor</a:t>
            </a:r>
          </a:p>
          <a:p>
            <a:pPr lvl="1"/>
            <a:r>
              <a:rPr lang="en-US" sz="3200" dirty="0" smtClean="0"/>
              <a:t>John Proctor</a:t>
            </a:r>
          </a:p>
          <a:p>
            <a:pPr lvl="1"/>
            <a:r>
              <a:rPr lang="en-US" sz="3200" dirty="0" smtClean="0"/>
              <a:t>Abigail Williams</a:t>
            </a:r>
          </a:p>
          <a:p>
            <a:pPr lvl="1"/>
            <a:r>
              <a:rPr lang="en-US" sz="3200" dirty="0" smtClean="0"/>
              <a:t>Mary Warren</a:t>
            </a:r>
          </a:p>
          <a:p>
            <a:pPr lvl="1"/>
            <a:r>
              <a:rPr lang="en-US" sz="3200" dirty="0" smtClean="0"/>
              <a:t>Reverend Parris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70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Choose three adjectives to describe Mary Warren.  Provide an example from the play to support each adjective. </a:t>
            </a:r>
          </a:p>
          <a:p>
            <a:endParaRPr lang="en-US" sz="3200" dirty="0"/>
          </a:p>
          <a:p>
            <a:r>
              <a:rPr lang="en-US" sz="3600" b="1" dirty="0" smtClean="0">
                <a:solidFill>
                  <a:srgbClr val="C00000"/>
                </a:solidFill>
              </a:rPr>
              <a:t>Act Two Quiz Monday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smtClean="0"/>
              <a:t>, October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down 5 things that you can recall about the Pilgrims’ experience according to William Bradford’s account.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2961557"/>
            <a:ext cx="3643086" cy="29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November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/>
              <a:t>Describe Mary Warren’s dilemma at the end of Act Two.  What would you do if you were in her situation? </a:t>
            </a:r>
          </a:p>
          <a:p>
            <a:endParaRPr lang="en-US" dirty="0"/>
          </a:p>
        </p:txBody>
      </p:sp>
      <p:pic>
        <p:nvPicPr>
          <p:cNvPr id="4" name="Picture 3" descr="EU foreign policy in relation to EC selections | Conflict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27" y="3256888"/>
            <a:ext cx="3524250" cy="234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November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Choose one of the following prompts to respond to</a:t>
            </a:r>
            <a:r>
              <a:rPr lang="en-US" sz="2800" dirty="0" smtClean="0"/>
              <a:t>. (4-5 sentences)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Write </a:t>
            </a:r>
            <a:r>
              <a:rPr lang="en-US" sz="2800" dirty="0"/>
              <a:t>about a time when…</a:t>
            </a:r>
          </a:p>
          <a:p>
            <a:pPr lvl="1"/>
            <a:r>
              <a:rPr lang="en-US" sz="2800" dirty="0"/>
              <a:t>Your emotions prevented you from making a good choice</a:t>
            </a:r>
          </a:p>
          <a:p>
            <a:pPr lvl="1"/>
            <a:r>
              <a:rPr lang="en-US" sz="2800" dirty="0"/>
              <a:t>You found yourself “in over your head” because of a bad choice you made</a:t>
            </a:r>
          </a:p>
          <a:p>
            <a:pPr lvl="1"/>
            <a:r>
              <a:rPr lang="en-US" sz="2800" dirty="0"/>
              <a:t>You made a bad choice that you wish you could go back and change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 Case -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(Who, Whose) bag is on the chair?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My sisters and (I, me) are buying our parents a dog for (their, they) anniversary.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Mom told you to give the package to (him, he)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The supervisor asked John and (he, him) to write a report.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She is much kinder than (he, him). </a:t>
            </a:r>
          </a:p>
          <a:p>
            <a:pPr marL="502920" indent="-45720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79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November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Think about a typical courtroom trial today. 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types of things do we use as evidence in a trial? 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What role do eyewitness testimonies, confessions, and character witnesses play in determining guilt or innocence?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Is there any type of proof that is typically required for conviction? 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85" y="571499"/>
            <a:ext cx="1887150" cy="16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Bell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27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November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Consider what happened at the end of Act Three.  What are your thoughts about the following characters?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lvl="3">
              <a:spcBef>
                <a:spcPts val="0"/>
              </a:spcBef>
            </a:pPr>
            <a:r>
              <a:rPr lang="en-US" sz="2800" dirty="0"/>
              <a:t>Abigail Williams</a:t>
            </a:r>
          </a:p>
          <a:p>
            <a:pPr lvl="3">
              <a:spcBef>
                <a:spcPts val="0"/>
              </a:spcBef>
            </a:pPr>
            <a:r>
              <a:rPr lang="en-US" sz="2800" dirty="0"/>
              <a:t>Mary Warren</a:t>
            </a:r>
          </a:p>
          <a:p>
            <a:pPr lvl="3">
              <a:spcBef>
                <a:spcPts val="0"/>
              </a:spcBef>
            </a:pPr>
            <a:r>
              <a:rPr lang="en-US" sz="2800" dirty="0"/>
              <a:t>John Proctor</a:t>
            </a:r>
          </a:p>
          <a:p>
            <a:pPr lvl="3">
              <a:spcBef>
                <a:spcPts val="0"/>
              </a:spcBef>
            </a:pPr>
            <a:r>
              <a:rPr lang="en-US" sz="2800" dirty="0"/>
              <a:t>Reverend Hale</a:t>
            </a:r>
          </a:p>
          <a:p>
            <a:pPr lvl="3">
              <a:spcBef>
                <a:spcPts val="0"/>
              </a:spcBef>
            </a:pPr>
            <a:r>
              <a:rPr lang="en-US" sz="2800" dirty="0"/>
              <a:t>Judge Danforth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November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about an incident during which you could have acted to make a difference but decided not to act.  </a:t>
            </a:r>
          </a:p>
          <a:p>
            <a:pPr lvl="1"/>
            <a:r>
              <a:rPr lang="en-US" sz="2800" dirty="0" smtClean="0"/>
              <a:t>Briefly describe the incident.</a:t>
            </a:r>
          </a:p>
          <a:p>
            <a:pPr lvl="1"/>
            <a:r>
              <a:rPr lang="en-US" sz="2800" dirty="0" smtClean="0"/>
              <a:t>What could have been done?</a:t>
            </a:r>
          </a:p>
          <a:p>
            <a:pPr lvl="1"/>
            <a:r>
              <a:rPr lang="en-US" sz="2800" dirty="0" smtClean="0"/>
              <a:t>What difference might your actions have made?</a:t>
            </a:r>
          </a:p>
          <a:p>
            <a:pPr lvl="1"/>
            <a:r>
              <a:rPr lang="en-US" sz="2800" dirty="0" smtClean="0"/>
              <a:t>What happened as a result of your inaction?</a:t>
            </a:r>
          </a:p>
          <a:p>
            <a:pPr lvl="1"/>
            <a:r>
              <a:rPr lang="en-US" sz="2800" dirty="0" smtClean="0"/>
              <a:t>How did you feel after the incident?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39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November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Which of the following characters, can you relate to the most? Consider their situation, their behavior, their personal qualities.  Choose one and explain why.  (</a:t>
            </a:r>
            <a:r>
              <a:rPr lang="en-US" sz="2800" smtClean="0">
                <a:latin typeface="Cambria" panose="02040503050406030204" pitchFamily="18" charset="0"/>
                <a:cs typeface="Arial" panose="020B0604020202020204" pitchFamily="34" charset="0"/>
              </a:rPr>
              <a:t>3-4 sentences)</a:t>
            </a:r>
            <a:endParaRPr 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25475" indent="-280988">
              <a:spcBef>
                <a:spcPts val="0"/>
              </a:spcBef>
            </a:pPr>
            <a:r>
              <a:rPr lang="en-US" sz="2800" dirty="0" smtClean="0">
                <a:latin typeface="Cambria" panose="02040503050406030204" pitchFamily="18" charset="0"/>
              </a:rPr>
              <a:t>John Proctor</a:t>
            </a:r>
          </a:p>
          <a:p>
            <a:pPr lvl="1"/>
            <a:r>
              <a:rPr lang="en-US" sz="2800" dirty="0" smtClean="0">
                <a:latin typeface="Cambria" panose="02040503050406030204" pitchFamily="18" charset="0"/>
              </a:rPr>
              <a:t>Elizabeth </a:t>
            </a:r>
            <a:r>
              <a:rPr lang="en-US" sz="2800" dirty="0">
                <a:latin typeface="Cambria" panose="02040503050406030204" pitchFamily="18" charset="0"/>
              </a:rPr>
              <a:t>Proctor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Abigail Williams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Mary Warren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Reverend Parris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</a:rPr>
              <a:t>Reverend Hale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Thursday, November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three predictions for Act Four of </a:t>
            </a:r>
            <a:r>
              <a:rPr lang="en-US" sz="3200" i="1" dirty="0" smtClean="0"/>
              <a:t>The Crucible. </a:t>
            </a:r>
            <a:r>
              <a:rPr lang="en-US" sz="3200" dirty="0" smtClean="0"/>
              <a:t>Provide your rationale for each prediction.  </a:t>
            </a:r>
            <a:endParaRPr lang="en-US" sz="3200" dirty="0"/>
          </a:p>
        </p:txBody>
      </p:sp>
      <p:pic>
        <p:nvPicPr>
          <p:cNvPr id="4" name="Picture 3" descr="DVD, sofá e pipoc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39" y="3517686"/>
            <a:ext cx="4030036" cy="1987032"/>
          </a:xfrm>
          <a:prstGeom prst="rect">
            <a:avLst/>
          </a:prstGeom>
        </p:spPr>
      </p:pic>
      <p:pic>
        <p:nvPicPr>
          <p:cNvPr id="5" name="Picture 4" descr="Reverend John Hale of Beverly by OnceUponAParadise o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28" y="3599569"/>
            <a:ext cx="3010898" cy="1823266"/>
          </a:xfrm>
          <a:prstGeom prst="rect">
            <a:avLst/>
          </a:prstGeom>
        </p:spPr>
      </p:pic>
      <p:pic>
        <p:nvPicPr>
          <p:cNvPr id="7" name="Picture 6" descr="The Crucible - Daniel Day Lewis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" y="3585102"/>
            <a:ext cx="2862513" cy="18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November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 bell work today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Happy Thanksgiving Week | WordDreams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13177"/>
            <a:ext cx="1194829" cy="12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October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are some of the challenges you would face if you had to leave everything you had ever known and start over in an unfamiliar land?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Your response should be written in  4-5 complete sentences.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November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bell work today.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0582"/>
            <a:ext cx="1462682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November 19</a:t>
            </a:r>
            <a:br>
              <a:rPr lang="en-US" dirty="0" smtClean="0"/>
            </a:br>
            <a:r>
              <a:rPr lang="en-US" dirty="0" smtClean="0"/>
              <a:t>Review 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Both Parris and Hale ask Danforth to postpone the executions, but their reasons for wanting a postponement are vastly different.   Clearly explain what motivates each of the men.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200" dirty="0" smtClean="0"/>
              <a:t>Explain Judge Danforth’s response to the men’s request and his reasoning for it. </a:t>
            </a:r>
          </a:p>
          <a:p>
            <a:pPr marL="502920" indent="-457200">
              <a:buFont typeface="+mj-lt"/>
              <a:buAutoNum type="arabicPeriod"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questions: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In a short paragraph, describe your </a:t>
            </a:r>
            <a:r>
              <a:rPr lang="en-US" sz="3200" dirty="0"/>
              <a:t>overall reaction to </a:t>
            </a:r>
            <a:r>
              <a:rPr lang="en-US" sz="3200" i="1" dirty="0"/>
              <a:t>The </a:t>
            </a:r>
            <a:r>
              <a:rPr lang="en-US" sz="3200" i="1" dirty="0" smtClean="0"/>
              <a:t>Crucible</a:t>
            </a:r>
            <a:r>
              <a:rPr lang="en-US" sz="3200" dirty="0" smtClean="0"/>
              <a:t>.  </a:t>
            </a:r>
            <a:r>
              <a:rPr lang="en-US" sz="3200" dirty="0"/>
              <a:t>What </a:t>
            </a:r>
            <a:r>
              <a:rPr lang="en-US" sz="3200" dirty="0" smtClean="0"/>
              <a:t>are your thoughts about these events, the characters, and their actions? (5-7 sentences)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In what ways do you feel </a:t>
            </a:r>
            <a:r>
              <a:rPr lang="en-US" sz="3200" i="1" dirty="0" smtClean="0"/>
              <a:t>The Crucible </a:t>
            </a:r>
            <a:r>
              <a:rPr lang="en-US" sz="3200" dirty="0" smtClean="0"/>
              <a:t>might still be relevant? </a:t>
            </a:r>
            <a:r>
              <a:rPr lang="en-US" sz="3200" smtClean="0"/>
              <a:t>Are there any lessons to be learned from it?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51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3926" y="1235242"/>
            <a:ext cx="9014075" cy="4656221"/>
          </a:xfrm>
        </p:spPr>
        <p:txBody>
          <a:bodyPr>
            <a:noAutofit/>
          </a:bodyPr>
          <a:lstStyle/>
          <a:p>
            <a:r>
              <a:rPr lang="en-US" sz="2800" dirty="0" smtClean="0"/>
              <a:t>Dignity/Self Respect/Pride</a:t>
            </a:r>
          </a:p>
          <a:p>
            <a:r>
              <a:rPr lang="en-US" sz="2800" dirty="0" smtClean="0"/>
              <a:t>Honesty/Integrity</a:t>
            </a:r>
          </a:p>
          <a:p>
            <a:r>
              <a:rPr lang="en-US" sz="2800" dirty="0" smtClean="0"/>
              <a:t>Peer Pressure/Conformity</a:t>
            </a:r>
          </a:p>
          <a:p>
            <a:r>
              <a:rPr lang="en-US" sz="2800" dirty="0" smtClean="0"/>
              <a:t>Greed</a:t>
            </a:r>
          </a:p>
          <a:p>
            <a:r>
              <a:rPr lang="en-US" sz="2800" dirty="0" smtClean="0"/>
              <a:t>Power</a:t>
            </a:r>
          </a:p>
          <a:p>
            <a:r>
              <a:rPr lang="en-US" sz="2800" dirty="0" smtClean="0"/>
              <a:t>Revenge</a:t>
            </a:r>
          </a:p>
          <a:p>
            <a:r>
              <a:rPr lang="en-US" sz="2800" dirty="0" smtClean="0"/>
              <a:t>Fear/Hysteria</a:t>
            </a:r>
          </a:p>
          <a:p>
            <a:r>
              <a:rPr lang="en-US" sz="2800" dirty="0" smtClean="0"/>
              <a:t>Reputation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714" y="423512"/>
            <a:ext cx="9456571" cy="73628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Big Ideas/Topics for </a:t>
            </a:r>
            <a:r>
              <a:rPr lang="en-US" sz="3200" b="1" i="1" dirty="0" smtClean="0"/>
              <a:t>The Crucible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1371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42319"/>
          </a:xfrm>
        </p:spPr>
        <p:txBody>
          <a:bodyPr/>
          <a:lstStyle/>
          <a:p>
            <a:r>
              <a:rPr lang="en-US" dirty="0" smtClean="0"/>
              <a:t>Monday, December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70454"/>
            <a:ext cx="9601200" cy="44731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i="1" dirty="0" smtClean="0">
                <a:solidFill>
                  <a:srgbClr val="FF0000"/>
                </a:solidFill>
              </a:rPr>
              <a:t>You should still have the back of the bell work paper from the week of Nov. 11-16 to use for this week’s bell work. </a:t>
            </a:r>
          </a:p>
          <a:p>
            <a:r>
              <a:rPr lang="en-US" sz="3200" dirty="0" smtClean="0"/>
              <a:t>What are your biggest concerns about attending college and why?</a:t>
            </a:r>
          </a:p>
          <a:p>
            <a:r>
              <a:rPr lang="en-US" sz="3200" dirty="0" smtClean="0"/>
              <a:t>If you do not plan to attend college, what concerns do you have for your immediate plans after high school?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4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29962"/>
          </a:xfrm>
        </p:spPr>
        <p:txBody>
          <a:bodyPr/>
          <a:lstStyle/>
          <a:p>
            <a:r>
              <a:rPr lang="en-US" dirty="0" smtClean="0"/>
              <a:t>Tuesday, December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70454"/>
            <a:ext cx="9601200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Define the following terms in your own words as they relate to sentence structure:</a:t>
            </a:r>
          </a:p>
          <a:p>
            <a:r>
              <a:rPr lang="en-US" sz="2800" dirty="0" smtClean="0"/>
              <a:t>Sentence</a:t>
            </a:r>
          </a:p>
          <a:p>
            <a:r>
              <a:rPr lang="en-US" sz="2800" dirty="0" smtClean="0"/>
              <a:t>Independent clause</a:t>
            </a:r>
          </a:p>
          <a:p>
            <a:r>
              <a:rPr lang="en-US" sz="2800" dirty="0" smtClean="0"/>
              <a:t>Dependent (subordinate) clause</a:t>
            </a:r>
          </a:p>
          <a:p>
            <a:r>
              <a:rPr lang="en-US" sz="2800" dirty="0" smtClean="0"/>
              <a:t>Phrase </a:t>
            </a: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If you don’t know, take your best guess. 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7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December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Complete “Summarize the Main Idea: Exercise 1.” (I will give you a copy after the </a:t>
            </a:r>
            <a:r>
              <a:rPr lang="en-US" sz="3200" smtClean="0"/>
              <a:t>bell rings)</a:t>
            </a:r>
            <a:endParaRPr lang="en-US" sz="3200" dirty="0" smtClean="0"/>
          </a:p>
          <a:p>
            <a:r>
              <a:rPr lang="en-US" sz="3200" dirty="0" smtClean="0"/>
              <a:t>Write your answers on the bell work paper.  </a:t>
            </a:r>
            <a:r>
              <a:rPr lang="en-US" sz="3200" b="1" dirty="0" smtClean="0">
                <a:solidFill>
                  <a:srgbClr val="FF0000"/>
                </a:solidFill>
              </a:rPr>
              <a:t>Do not write on the worksheet.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820616"/>
            <a:ext cx="9366325" cy="621322"/>
          </a:xfrm>
        </p:spPr>
        <p:txBody>
          <a:bodyPr>
            <a:normAutofit/>
          </a:bodyPr>
          <a:lstStyle/>
          <a:p>
            <a:r>
              <a:rPr lang="en-US" dirty="0" smtClean="0"/>
              <a:t>Thursday, October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647" y="1441938"/>
            <a:ext cx="9539654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Identify the subject and the verb or verb phrase in the following sentences.  </a:t>
            </a:r>
            <a:r>
              <a:rPr lang="en-US" b="1" dirty="0" smtClean="0">
                <a:solidFill>
                  <a:srgbClr val="C00000"/>
                </a:solidFill>
              </a:rPr>
              <a:t>Write the subject and verb or verb phrase on your bell work form. 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lvl="0" indent="-342900">
              <a:buFont typeface="+mj-lt"/>
              <a:buAutoNum type="arabicPeriod"/>
            </a:pPr>
            <a:r>
              <a:rPr lang="en-US" sz="2800" dirty="0"/>
              <a:t>Fruits and vegetables can spoil if they become too ripe. </a:t>
            </a:r>
            <a:endParaRPr lang="en-US" sz="2800" dirty="0" smtClean="0"/>
          </a:p>
          <a:p>
            <a:pPr lvl="0" indent="-342900">
              <a:buFont typeface="+mj-lt"/>
              <a:buAutoNum type="arabicPeriod"/>
            </a:pPr>
            <a:r>
              <a:rPr lang="en-US" sz="2800" dirty="0" smtClean="0"/>
              <a:t>He cooked the foods and poured them into clean glass bottles. </a:t>
            </a:r>
          </a:p>
          <a:p>
            <a:pPr lvl="0" indent="-342900">
              <a:buFont typeface="+mj-lt"/>
              <a:buAutoNum type="arabicPeriod"/>
            </a:pPr>
            <a:r>
              <a:rPr lang="en-US" sz="2800" dirty="0" smtClean="0"/>
              <a:t>Kerry chose the plants </a:t>
            </a:r>
            <a:r>
              <a:rPr lang="en-US" sz="2800" dirty="0"/>
              <a:t>for the </a:t>
            </a:r>
            <a:r>
              <a:rPr lang="en-US" sz="2800" dirty="0" smtClean="0"/>
              <a:t>garden.</a:t>
            </a:r>
          </a:p>
          <a:p>
            <a:pPr lvl="0" indent="-342900">
              <a:buFont typeface="+mj-lt"/>
              <a:buAutoNum type="arabicPeriod"/>
            </a:pPr>
            <a:r>
              <a:rPr lang="en-US" sz="2800" dirty="0" smtClean="0"/>
              <a:t>Here </a:t>
            </a:r>
            <a:r>
              <a:rPr lang="en-US" sz="2800" dirty="0"/>
              <a:t>is the delivery man with my pizza. </a:t>
            </a:r>
            <a:endParaRPr lang="en-US" sz="2800" dirty="0" smtClean="0"/>
          </a:p>
          <a:p>
            <a:pPr lvl="0" indent="-342900">
              <a:buFont typeface="+mj-lt"/>
              <a:buAutoNum type="arabicPeriod"/>
            </a:pPr>
            <a:r>
              <a:rPr lang="en-US" sz="2800" dirty="0" smtClean="0"/>
              <a:t>High </a:t>
            </a:r>
            <a:r>
              <a:rPr lang="en-US" sz="2800" dirty="0"/>
              <a:t>temperatures will destroy organisms in food. </a:t>
            </a:r>
            <a:endParaRPr lang="en-US" sz="2800" dirty="0" smtClean="0"/>
          </a:p>
          <a:p>
            <a:pPr lvl="0" indent="-3429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October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you know or what have </a:t>
            </a:r>
            <a:r>
              <a:rPr lang="en-US" sz="3200" smtClean="0"/>
              <a:t>you heard about </a:t>
            </a:r>
            <a:r>
              <a:rPr lang="en-US" sz="3200" i="1" dirty="0" smtClean="0"/>
              <a:t>The Crucible </a:t>
            </a:r>
            <a:r>
              <a:rPr lang="en-US" sz="3200" dirty="0" smtClean="0"/>
              <a:t>and the Salem witch trials?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56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488036"/>
            <a:ext cx="11001375" cy="57839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Monday, October 8 – Find the agreement error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185864"/>
            <a:ext cx="11430000" cy="4980476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viewers of the film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Superman: The Movie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how Christopher Reeve soars through the air.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for the flying scenes go to special-effects crews.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masters of illusion creates tricks to make the impossible appear to happen.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Superman, together with Lois Lane, were suspended on wires from huge cranes.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actors in the scenes were moving only their heads and arms while films of rushing scenery was projected onto large screens behind them.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October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down </a:t>
            </a:r>
            <a:r>
              <a:rPr lang="en-US" sz="3200" b="1" dirty="0" smtClean="0"/>
              <a:t>three </a:t>
            </a:r>
            <a:r>
              <a:rPr lang="en-US" sz="3200" dirty="0" smtClean="0"/>
              <a:t>details that you can recall from the portion of the Salem Witch Trials documentary that we watched yesterday.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6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Wednesday, October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down three additional things that you have learned about the Salem Witch Trials from watching the History Channel documentary.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2" y="3315774"/>
            <a:ext cx="4314825" cy="2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(widescreen)(4)</Template>
  <TotalTime>2347</TotalTime>
  <Words>1762</Words>
  <Application>Microsoft Office PowerPoint</Application>
  <PresentationFormat>Widescreen</PresentationFormat>
  <Paragraphs>191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Cambria</vt:lpstr>
      <vt:lpstr>Times New Roman</vt:lpstr>
      <vt:lpstr>Wingdings</vt:lpstr>
      <vt:lpstr>Red Line Business 16x9</vt:lpstr>
      <vt:lpstr>English 11 Bell work </vt:lpstr>
      <vt:lpstr>Monday, October 1</vt:lpstr>
      <vt:lpstr>Tuesday, October 2</vt:lpstr>
      <vt:lpstr>Wednesday, October 3</vt:lpstr>
      <vt:lpstr>Thursday, October 4</vt:lpstr>
      <vt:lpstr>Friday, October 5</vt:lpstr>
      <vt:lpstr>Monday, October 8 – Find the agreement error</vt:lpstr>
      <vt:lpstr>Tuesday, October 9</vt:lpstr>
      <vt:lpstr>Wednesday, October 10</vt:lpstr>
      <vt:lpstr>10/10 Today’s Assignment</vt:lpstr>
      <vt:lpstr>Thursday, October 11</vt:lpstr>
      <vt:lpstr>Thursday, October 11</vt:lpstr>
      <vt:lpstr>Monday, October 15 – Select the correct verb form</vt:lpstr>
      <vt:lpstr>Subject-verb Agreement – Collective nouns</vt:lpstr>
      <vt:lpstr>Tuesday, October 16</vt:lpstr>
      <vt:lpstr>Wednesday, October 17</vt:lpstr>
      <vt:lpstr>The Crucible – Big ideas</vt:lpstr>
      <vt:lpstr>Thursday, October 18</vt:lpstr>
      <vt:lpstr>Friday, October 19</vt:lpstr>
      <vt:lpstr>Monday, October 22</vt:lpstr>
      <vt:lpstr>Tuesday, October 23</vt:lpstr>
      <vt:lpstr>Wednesday, October 24</vt:lpstr>
      <vt:lpstr>Thursday, October 25</vt:lpstr>
      <vt:lpstr>PowerPoint Presentation</vt:lpstr>
      <vt:lpstr>Monday, October 29</vt:lpstr>
      <vt:lpstr>Tuesday, October 30</vt:lpstr>
      <vt:lpstr>Wednesday, October 31</vt:lpstr>
      <vt:lpstr>Thursday, November 1</vt:lpstr>
      <vt:lpstr>Friday, November 2</vt:lpstr>
      <vt:lpstr>Monday, November 5</vt:lpstr>
      <vt:lpstr>Wednesday, November 7</vt:lpstr>
      <vt:lpstr>Pronoun Case - Practice</vt:lpstr>
      <vt:lpstr>Thursday, November 8</vt:lpstr>
      <vt:lpstr>Friday, November 9</vt:lpstr>
      <vt:lpstr>Monday, November 12</vt:lpstr>
      <vt:lpstr>Tuesday, November 13</vt:lpstr>
      <vt:lpstr>Wednesday, November 14</vt:lpstr>
      <vt:lpstr>Thursday, November 15</vt:lpstr>
      <vt:lpstr>Friday, November 16</vt:lpstr>
      <vt:lpstr>Monday, November 19</vt:lpstr>
      <vt:lpstr>Monday, November 19 Review Questions: </vt:lpstr>
      <vt:lpstr>Closing questions: </vt:lpstr>
      <vt:lpstr>Big Ideas/Topics for The Crucible</vt:lpstr>
      <vt:lpstr>Monday, December 3</vt:lpstr>
      <vt:lpstr>Tuesday, December 4</vt:lpstr>
      <vt:lpstr>Wednesday, December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11 Bell work</dc:title>
  <dc:creator>Kim Goulding</dc:creator>
  <cp:lastModifiedBy>Windows User</cp:lastModifiedBy>
  <cp:revision>70</cp:revision>
  <dcterms:created xsi:type="dcterms:W3CDTF">2018-10-01T03:30:44Z</dcterms:created>
  <dcterms:modified xsi:type="dcterms:W3CDTF">2018-12-05T12:44:59Z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