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1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82" r:id="rId17"/>
    <p:sldId id="279" r:id="rId18"/>
    <p:sldId id="276" r:id="rId19"/>
    <p:sldId id="278" r:id="rId20"/>
    <p:sldId id="289" r:id="rId21"/>
    <p:sldId id="283" r:id="rId22"/>
    <p:sldId id="284" r:id="rId23"/>
    <p:sldId id="285" r:id="rId24"/>
    <p:sldId id="286" r:id="rId25"/>
    <p:sldId id="287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CBD6-5C44-4FB0-971A-80F666B42ECB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B1AC4-2062-4FC2-A6FA-DA39B7F7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B23D88-ED33-4CBB-ADB9-286661E6EC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FEAB04-1203-4DED-A0D7-A3B9A3E1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fld id="{0DE8FB0E-68DB-4D6F-983D-28376F774CA7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701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AB709F-7EA1-44F6-BB99-39EC9A20E3F4}" type="slidenum">
              <a:rPr lang="en-US" altLang="en-US" sz="1200">
                <a:latin typeface="Times" panose="02020603050405020304" pitchFamily="18" charset="0"/>
              </a:rPr>
              <a:pPr/>
              <a:t>20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56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fld id="{675DEC48-E26D-4461-8BDF-C11B774D0FC4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Preview Question 5: What are psychology’s main subfields?</a:t>
            </a:r>
          </a:p>
        </p:txBody>
      </p:sp>
    </p:spTree>
    <p:extLst>
      <p:ext uri="{BB962C8B-B14F-4D97-AF65-F5344CB8AC3E}">
        <p14:creationId xmlns:p14="http://schemas.microsoft.com/office/powerpoint/2010/main" val="186773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fld id="{8CEEA7FE-BFCA-4AC8-9E7F-F8ED32C006EB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637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0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3C8C-B1AB-4300-A69A-04DC5310E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6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0918-210C-450F-8E41-DD3EB5703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0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1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4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BD0217-875D-41D9-A9F1-1184F4CD138C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3853BC-6310-4750-BA1D-FC07F8FB83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2308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Prologue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Story of Psychology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7857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John B. Watson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51736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Behaviorists</a:t>
            </a:r>
            <a:r>
              <a:rPr lang="en-US" sz="2800" dirty="0" smtClean="0"/>
              <a:t>  </a:t>
            </a:r>
            <a:r>
              <a:rPr lang="en-US" sz="2800" dirty="0"/>
              <a:t>- </a:t>
            </a:r>
            <a:r>
              <a:rPr lang="en-US" sz="2800" dirty="0" smtClean="0">
                <a:solidFill>
                  <a:schemeClr val="tx1"/>
                </a:solidFill>
              </a:rPr>
              <a:t>placed </a:t>
            </a:r>
            <a:r>
              <a:rPr lang="en-US" sz="2800" dirty="0">
                <a:solidFill>
                  <a:schemeClr val="tx1"/>
                </a:solidFill>
              </a:rPr>
              <a:t>an importance on observable </a:t>
            </a:r>
            <a:r>
              <a:rPr lang="en-US" sz="2800" dirty="0" smtClean="0">
                <a:solidFill>
                  <a:schemeClr val="tx1"/>
                </a:solidFill>
              </a:rPr>
              <a:t>behavior, questioned the role and study of consciousness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Led to a scientific approach and psychology focusing on the science and study of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Focused on how environmental stimuli could shape behavior – rewards &amp; punishment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Dismissed the use of introspection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earning &amp; Teaching Foreign Langu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7" y="2060887"/>
            <a:ext cx="2188252" cy="3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B.F. Skinner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51736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Founded </a:t>
            </a:r>
            <a:r>
              <a:rPr lang="en-US" sz="2800" i="1" dirty="0" smtClean="0">
                <a:solidFill>
                  <a:srgbClr val="FF0000"/>
                </a:solidFill>
              </a:rPr>
              <a:t>Behaviorism</a:t>
            </a:r>
            <a:r>
              <a:rPr lang="en-US" sz="2800" i="1" dirty="0" smtClean="0">
                <a:solidFill>
                  <a:schemeClr val="tx1"/>
                </a:solidFill>
              </a:rPr>
              <a:t> – </a:t>
            </a:r>
            <a:r>
              <a:rPr lang="en-US" sz="2800" dirty="0" smtClean="0">
                <a:solidFill>
                  <a:schemeClr val="tx1"/>
                </a:solidFill>
              </a:rPr>
              <a:t>only deal with observable events; stimuli from the environment and the organisms response to that environment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Studied how consequences shaped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Focused on the role of reinforcement </a:t>
            </a:r>
            <a:r>
              <a:rPr lang="en-US" sz="2800" dirty="0">
                <a:solidFill>
                  <a:schemeClr val="tx1"/>
                </a:solidFill>
              </a:rPr>
              <a:t>and punishment on directing behavior </a:t>
            </a:r>
          </a:p>
        </p:txBody>
      </p:sp>
      <p:pic>
        <p:nvPicPr>
          <p:cNvPr id="4" name="Picture 3" descr="Instinctive drift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86" y="2017058"/>
            <a:ext cx="2094045" cy="25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353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Carl Rogers &amp; Abraham Maslow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Humanistic </a:t>
            </a:r>
            <a:r>
              <a:rPr lang="en-US" sz="2800" b="1" dirty="0" smtClean="0">
                <a:solidFill>
                  <a:srgbClr val="FF0000"/>
                </a:solidFill>
              </a:rPr>
              <a:t>psychology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Emphasized the growth potential of healthy people; used personalized methods to study personality in hopes of fostering personal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Emphasized the importance of current environmental influences on our growth potential and the importance of meeting our needs for love and acceptance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Focused </a:t>
            </a:r>
            <a:r>
              <a:rPr lang="en-US" sz="2800" dirty="0">
                <a:solidFill>
                  <a:schemeClr val="tx1"/>
                </a:solidFill>
              </a:rPr>
              <a:t>on how free will and human desire and potential could shape behavior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Believed </a:t>
            </a:r>
            <a:r>
              <a:rPr lang="en-US" sz="2800" dirty="0">
                <a:solidFill>
                  <a:schemeClr val="tx1"/>
                </a:solidFill>
              </a:rPr>
              <a:t>that human potential is what separates humans from animals </a:t>
            </a:r>
          </a:p>
          <a:p>
            <a:endParaRPr lang="en-US" dirty="0"/>
          </a:p>
        </p:txBody>
      </p:sp>
      <p:pic>
        <p:nvPicPr>
          <p:cNvPr id="5" name="Picture 4" descr="cognitive psychology - Does evidence support Maslow'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30" y="286603"/>
            <a:ext cx="2867584" cy="17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Psychology’s Big Debate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7858461" cy="43668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Nature-nurture controversy 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chemeClr val="tx1"/>
                </a:solidFill>
              </a:rPr>
              <a:t>the longstanding controversy over the relative contributions that genes and experience make to the development of psychological traits and behaviors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650" lvl="1" indent="-1206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Natural selection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(Darwin) Nature selects those that best enable an organism to survive and reproduce in a particular environment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Biosocial science: The murky history of the nature a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29" y="2620250"/>
            <a:ext cx="2374751" cy="23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0303"/>
            <a:ext cx="10058400" cy="805597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Three Main Levels of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Levels of Analysis 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chemeClr val="tx1"/>
                </a:solidFill>
              </a:rPr>
              <a:t>The differing complementary views, from biological to psychological to social-cultural, for analyzing any given phenomenon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Biopsychosocial approach </a:t>
            </a:r>
            <a:r>
              <a:rPr lang="en-US" sz="2800" dirty="0" smtClean="0"/>
              <a:t>–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en-US" sz="2600" dirty="0" smtClean="0">
                <a:solidFill>
                  <a:schemeClr val="tx1"/>
                </a:solidFill>
              </a:rPr>
              <a:t>rovides vantage points for looking at a behavior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Considers the influences of biological, physical, and social-cultural factors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Offers a more complete picture of any given behavior or mental process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endParaRPr lang="en-US" sz="2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300" r="2333" b="2971"/>
          <a:stretch>
            <a:fillRect/>
          </a:stretch>
        </p:blipFill>
        <p:spPr bwMode="auto">
          <a:xfrm>
            <a:off x="1450848" y="524256"/>
            <a:ext cx="9254236" cy="57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0526" y="121920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Biopsychosocial Approach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03595"/>
            <a:ext cx="10058400" cy="71314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Biopsychosocial Approach – Practice Scenario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916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Jack is an adolescent male who is depressed and finds social interactions with his peer difficult.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Using the Biopsychosocial perspective, explain the cause of Jack’s difficulties.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2819399"/>
            <a:ext cx="3225800" cy="21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7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53003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rgbClr val="C00000"/>
                </a:solidFill>
                <a:latin typeface="Palatino Linotype" panose="02040502050505030304" pitchFamily="18" charset="0"/>
              </a:rPr>
              <a:t>Psychology’s Current Perspectives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541781"/>
              </p:ext>
            </p:extLst>
          </p:nvPr>
        </p:nvGraphicFramePr>
        <p:xfrm>
          <a:off x="1085088" y="952500"/>
          <a:ext cx="10034016" cy="5326381"/>
        </p:xfrm>
        <a:graphic>
          <a:graphicData uri="http://schemas.openxmlformats.org/drawingml/2006/table">
            <a:tbl>
              <a:tblPr/>
              <a:tblGrid>
                <a:gridCol w="2508504">
                  <a:extLst>
                    <a:ext uri="{9D8B030D-6E8A-4147-A177-3AD203B41FA5}">
                      <a16:colId xmlns:a16="http://schemas.microsoft.com/office/drawing/2014/main" val="1812620805"/>
                    </a:ext>
                  </a:extLst>
                </a:gridCol>
                <a:gridCol w="3530488">
                  <a:extLst>
                    <a:ext uri="{9D8B030D-6E8A-4147-A177-3AD203B41FA5}">
                      <a16:colId xmlns:a16="http://schemas.microsoft.com/office/drawing/2014/main" val="637759458"/>
                    </a:ext>
                  </a:extLst>
                </a:gridCol>
                <a:gridCol w="3995024">
                  <a:extLst>
                    <a:ext uri="{9D8B030D-6E8A-4147-A177-3AD203B41FA5}">
                      <a16:colId xmlns:a16="http://schemas.microsoft.com/office/drawing/2014/main" val="3035773671"/>
                    </a:ext>
                  </a:extLst>
                </a:gridCol>
              </a:tblGrid>
              <a:tr h="703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Perspective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Focus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Sample Questions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59995"/>
                  </a:ext>
                </a:extLst>
              </a:tr>
              <a:tr h="1275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Neuroscience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the body and brain enables emotions?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are messages transmitted in the body? How is blood chemistry linked with moods and motives?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18327"/>
                  </a:ext>
                </a:extLst>
              </a:tr>
              <a:tr h="1243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Evolutionary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the natural selection of traits the promotes the perpetuation  of one’s genes?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does evolution influence behavior tendencies?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74325"/>
                  </a:ext>
                </a:extLst>
              </a:tr>
              <a:tr h="2103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Behavior genetics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much our genes and our environments influence our individual differences?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To what extent are psychological traits such as intelligence, personality, sexual orientation, and vulnerability to depression attributable to our genes? To our environment?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7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4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43568"/>
              </p:ext>
            </p:extLst>
          </p:nvPr>
        </p:nvGraphicFramePr>
        <p:xfrm>
          <a:off x="1485900" y="1053441"/>
          <a:ext cx="8928100" cy="5064292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45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Perspective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Focus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Sample Questions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67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Psychodynamic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behavior springs from unconscious drives and conflicts?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can someone’s personality traits and disorders be explained in terms of sexual and aggressive drives or as disguised effects of unfulfilled wishes and childhood traumas?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42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Behavioral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we learn observable responses?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do we learn to fear particular objects or situations? What is the most effective way to alter our behavior, say to lose weight or quit smoking?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59063" y="184142"/>
            <a:ext cx="7181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Palatino Linotype" panose="02040502050505030304" pitchFamily="18" charset="0"/>
              </a:rPr>
              <a:t>Psychology’s Current Perspectives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929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46316"/>
              </p:ext>
            </p:extLst>
          </p:nvPr>
        </p:nvGraphicFramePr>
        <p:xfrm>
          <a:off x="938466" y="1011936"/>
          <a:ext cx="9659937" cy="4828032"/>
        </p:xfrm>
        <a:graphic>
          <a:graphicData uri="http://schemas.openxmlformats.org/drawingml/2006/table">
            <a:tbl>
              <a:tblPr/>
              <a:tblGrid>
                <a:gridCol w="241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84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Perspective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Focus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Sample Questions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26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Cognitive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we encode, process, store and retrieve information?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do we use information in remembering? Reasoning? Problem solving?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91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Social-cultural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behavior and thinking vary across situations and cultures?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How are we — as Africans, Asians, Australians or North Americans – alike as members of human family? As products of different environmental contexts, how do we differ?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97024" y="184142"/>
            <a:ext cx="744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Palatino Linotype" panose="02040502050505030304" pitchFamily="18" charset="0"/>
              </a:rPr>
              <a:t>Psychology’s Current Perspectives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919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059" y="779897"/>
            <a:ext cx="10058400" cy="6392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Prescientific Psychology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2587"/>
            <a:ext cx="10058400" cy="432995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Socrates and </a:t>
            </a:r>
            <a:r>
              <a:rPr lang="en-US" sz="2800" b="1" dirty="0" smtClean="0">
                <a:solidFill>
                  <a:schemeClr val="accent2"/>
                </a:solidFill>
              </a:rPr>
              <a:t>Plato </a:t>
            </a:r>
            <a:r>
              <a:rPr lang="en-US" sz="2800" dirty="0" smtClean="0"/>
              <a:t>–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Viewed mind as separable from the from body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Dualism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mind and body are two different things that interact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Knowledge is innate (Nature)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Aristotle </a:t>
            </a:r>
            <a:r>
              <a:rPr lang="en-US" sz="2800" dirty="0" smtClean="0"/>
              <a:t>–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solidFill>
                  <a:schemeClr val="tx1"/>
                </a:solidFill>
              </a:rPr>
              <a:t>ind and body are connected, not separate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Observation &amp; data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Knowledge not innate, grows from our experiences (Nurture)</a:t>
            </a:r>
          </a:p>
        </p:txBody>
      </p:sp>
      <p:pic>
        <p:nvPicPr>
          <p:cNvPr id="4" name="Picture 3" descr="From Presocratic to Classical Greek Philosophy: A Shift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61" y="215153"/>
            <a:ext cx="3643211" cy="19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1741489" y="6254751"/>
            <a:ext cx="870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/>
              <a:t>Table 1.1  </a:t>
            </a:r>
            <a:r>
              <a:rPr lang="en-US" altLang="en-US"/>
              <a:t>Psychology’s Current Perspectives</a:t>
            </a:r>
            <a:endParaRPr lang="en-US" altLang="en-US" b="1"/>
          </a:p>
          <a:p>
            <a:pPr algn="ctr"/>
            <a:r>
              <a:rPr lang="en-US" altLang="en-US"/>
              <a:t>David G. Myers and C. Nathan DeWall: </a:t>
            </a:r>
            <a:r>
              <a:rPr lang="en-US" altLang="en-US">
                <a:latin typeface="Verdana" panose="020B0604030504040204" pitchFamily="34" charset="0"/>
              </a:rPr>
              <a:t>Psychology</a:t>
            </a:r>
            <a:r>
              <a:rPr lang="en-US" altLang="en-US"/>
              <a:t>, Eleventh Edition in Modules</a:t>
            </a: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800"/>
              <a:t>Copyright © 2015 by Worth Publishers</a:t>
            </a:r>
          </a:p>
        </p:txBody>
      </p:sp>
      <p:pic>
        <p:nvPicPr>
          <p:cNvPr id="46082" name="Picture 1" descr="Myers11e_Mods_table_1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1"/>
            <a:ext cx="8229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C00000"/>
                </a:solidFill>
                <a:latin typeface="Palatino Linotype" panose="02040502050505030304" pitchFamily="18" charset="0"/>
              </a:rPr>
              <a:t>Psychology’s Subfields: Research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5664607"/>
              </p:ext>
            </p:extLst>
          </p:nvPr>
        </p:nvGraphicFramePr>
        <p:xfrm>
          <a:off x="927100" y="1168400"/>
          <a:ext cx="10401300" cy="4903789"/>
        </p:xfrm>
        <a:graphic>
          <a:graphicData uri="http://schemas.openxmlformats.org/drawingml/2006/table">
            <a:tbl>
              <a:tblPr/>
              <a:tblGrid>
                <a:gridCol w="356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Psychologist</a:t>
                      </a:r>
                    </a:p>
                  </a:txBody>
                  <a:tcPr marT="45728" marB="45728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What she does</a:t>
                      </a:r>
                    </a:p>
                  </a:txBody>
                  <a:tcPr marT="45728" marB="45728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Biological</a:t>
                      </a:r>
                    </a:p>
                  </a:txBody>
                  <a:tcPr marT="45728" marB="45728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36638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531938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891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4463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9035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3607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8179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2751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Explore the links between brain and mind.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Developmental</a:t>
                      </a:r>
                    </a:p>
                  </a:txBody>
                  <a:tcPr marT="45728" marB="45728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3665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3195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891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Study changing abilities from womb to tomb.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Cognitive</a:t>
                      </a:r>
                    </a:p>
                  </a:txBody>
                  <a:tcPr marT="45728" marB="45728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7438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582738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399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4971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9543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115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8687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259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Study how we perceive, think, and solve problems.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Personality</a:t>
                      </a:r>
                    </a:p>
                  </a:txBody>
                  <a:tcPr marT="45728" marB="45728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Investigate our persistent traits.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Social</a:t>
                      </a:r>
                    </a:p>
                  </a:txBody>
                  <a:tcPr marT="45728" marB="45728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7438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582738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399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4971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9543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115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8687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259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Explore how we view and affect one another.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397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19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Psychology’s Subfields: Research</a:t>
            </a: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95600" y="1600200"/>
          <a:ext cx="64008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3676802" imgH="2905049" progId="Excel.Chart.8">
                  <p:embed/>
                </p:oleObj>
              </mc:Choice>
              <mc:Fallback>
                <p:oleObj name="Chart" r:id="rId3" imgW="3676802" imgH="29050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01" t="13184" r="11250" b="12459"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64008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002631" y="6008687"/>
            <a:ext cx="178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Palatino Linotype" panose="02040502050505030304" pitchFamily="18" charset="0"/>
              </a:rPr>
              <a:t>Data: APA 1997</a:t>
            </a:r>
          </a:p>
        </p:txBody>
      </p:sp>
    </p:spTree>
    <p:extLst>
      <p:ext uri="{BB962C8B-B14F-4D97-AF65-F5344CB8AC3E}">
        <p14:creationId xmlns:p14="http://schemas.microsoft.com/office/powerpoint/2010/main" val="6577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Psychology’s Subfields: Applied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7675091"/>
              </p:ext>
            </p:extLst>
          </p:nvPr>
        </p:nvGraphicFramePr>
        <p:xfrm>
          <a:off x="736600" y="1565276"/>
          <a:ext cx="10731499" cy="4518025"/>
        </p:xfrm>
        <a:graphic>
          <a:graphicData uri="http://schemas.openxmlformats.org/drawingml/2006/table">
            <a:tbl>
              <a:tblPr/>
              <a:tblGrid>
                <a:gridCol w="367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4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Psychologist</a:t>
                      </a:r>
                    </a:p>
                  </a:txBody>
                  <a:tcPr marT="45713" marB="45713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What she does</a:t>
                      </a:r>
                    </a:p>
                  </a:txBody>
                  <a:tcPr marT="45713" marB="45713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Clinical</a:t>
                      </a:r>
                    </a:p>
                  </a:txBody>
                  <a:tcPr marT="45713" marB="45713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7438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582738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399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49713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9543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115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8687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2593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Studies, assesses, and treats people with psychological disorders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Counseling</a:t>
                      </a:r>
                    </a:p>
                  </a:txBody>
                  <a:tcPr marT="45713" marB="45713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3665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3195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891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Helps people cope with academic, vocational, and marital challenges.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Educational</a:t>
                      </a:r>
                    </a:p>
                  </a:txBody>
                  <a:tcPr marT="45713" marB="45713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3665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3195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891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Studies and helps individuals in school and educational settings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Industrial/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Organizational</a:t>
                      </a:r>
                    </a:p>
                  </a:txBody>
                  <a:tcPr marT="45713" marB="45713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3665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63195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0891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4635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03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60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17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75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Studies and advises on behavior in the workplace.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8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19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Psychology’s Subfields: Applied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851025" y="5938043"/>
            <a:ext cx="178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Palatino Linotype" panose="02040502050505030304" pitchFamily="18" charset="0"/>
              </a:rPr>
              <a:t>Data: APA 1997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359150" y="1600200"/>
          <a:ext cx="54102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3" imgW="4667402" imgH="2238451" progId="Excel.Chart.8">
                  <p:embed/>
                </p:oleObj>
              </mc:Choice>
              <mc:Fallback>
                <p:oleObj name="Chart" r:id="rId3" imgW="4667402" imgH="22384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510" r="32040" b="26035"/>
                      <a:stretch>
                        <a:fillRect/>
                      </a:stretch>
                    </p:blipFill>
                    <p:spPr bwMode="auto">
                      <a:xfrm>
                        <a:off x="3359150" y="1600200"/>
                        <a:ext cx="541020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2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8080" y="18584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A </a:t>
            </a:r>
            <a:r>
              <a:rPr lang="en-US" altLang="en-US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clinical psychologist </a:t>
            </a:r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(Ph.D.) studies, assesses, and treats troubled people with psychotherapy. 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Psychiatrists</a:t>
            </a:r>
            <a:r>
              <a:rPr lang="en-US" altLang="en-US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,</a:t>
            </a:r>
            <a:r>
              <a:rPr lang="en-US" altLang="en-US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on the other </a:t>
            </a:r>
            <a:r>
              <a:rPr lang="en-US" alt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hand, </a:t>
            </a:r>
            <a:r>
              <a:rPr lang="en-US" alt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are medical professionals (M.D.) who use treatments like drugs and psychotherapy to treat psychologically diseased patients.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91080" y="0"/>
            <a:ext cx="10058400" cy="1450757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Clinical Psychology vs. Psychiatry</a:t>
            </a:r>
          </a:p>
        </p:txBody>
      </p:sp>
    </p:spTree>
    <p:extLst>
      <p:ext uri="{BB962C8B-B14F-4D97-AF65-F5344CB8AC3E}">
        <p14:creationId xmlns:p14="http://schemas.microsoft.com/office/powerpoint/2010/main" val="23064919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32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Prescientific Psychology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8745967" cy="3936501"/>
          </a:xfrm>
        </p:spPr>
        <p:txBody>
          <a:bodyPr/>
          <a:lstStyle/>
          <a:p>
            <a:pPr marL="120650" lvl="1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René Descartes </a:t>
            </a:r>
            <a:r>
              <a:rPr lang="en-US" sz="2800" dirty="0"/>
              <a:t>– </a:t>
            </a:r>
            <a:endParaRPr lang="en-US" sz="2800" dirty="0" smtClean="0"/>
          </a:p>
          <a:p>
            <a:pPr marL="577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greed </a:t>
            </a:r>
            <a:r>
              <a:rPr lang="en-US" sz="2800" dirty="0">
                <a:solidFill>
                  <a:schemeClr val="tx1"/>
                </a:solidFill>
              </a:rPr>
              <a:t>with Socrates and Plato about innate ideas &amp; the mind </a:t>
            </a:r>
            <a:r>
              <a:rPr lang="en-US" sz="2800" dirty="0" smtClean="0">
                <a:solidFill>
                  <a:schemeClr val="tx1"/>
                </a:solidFill>
              </a:rPr>
              <a:t>(soul) being </a:t>
            </a:r>
            <a:r>
              <a:rPr lang="en-US" sz="2800" dirty="0">
                <a:solidFill>
                  <a:schemeClr val="tx1"/>
                </a:solidFill>
              </a:rPr>
              <a:t>distinct from the body but believed the two do </a:t>
            </a:r>
            <a:r>
              <a:rPr lang="en-US" sz="2800" dirty="0" smtClean="0">
                <a:solidFill>
                  <a:schemeClr val="tx1"/>
                </a:solidFill>
              </a:rPr>
              <a:t>interact to produce conscious experiences </a:t>
            </a:r>
            <a:r>
              <a:rPr lang="en-US" sz="2800" dirty="0" smtClean="0">
                <a:solidFill>
                  <a:srgbClr val="FF0000"/>
                </a:solidFill>
              </a:rPr>
              <a:t>(Interactive </a:t>
            </a:r>
            <a:r>
              <a:rPr lang="en-US" sz="2800" dirty="0">
                <a:solidFill>
                  <a:srgbClr val="FF0000"/>
                </a:solidFill>
              </a:rPr>
              <a:t>Dualism)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778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Studied how the mind and the physical body communicate in animals</a:t>
            </a:r>
          </a:p>
          <a:p>
            <a:pPr marL="5778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Human sensations &amp; behaviors based on activity in the nervous system </a:t>
            </a:r>
          </a:p>
          <a:p>
            <a:pPr marL="12065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I ‘yam’ having so much fun learn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3047" y="2286000"/>
            <a:ext cx="2100399" cy="24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858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Prescientific Psychology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9954"/>
            <a:ext cx="10058400" cy="434282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accent2"/>
                </a:solidFill>
              </a:rPr>
              <a:t>Francis Bacon </a:t>
            </a:r>
            <a:r>
              <a:rPr lang="en-US" sz="2800" dirty="0" smtClean="0"/>
              <a:t>– </a:t>
            </a:r>
          </a:p>
          <a:p>
            <a:pPr marL="228600" indent="-55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one of the founders of modern science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relied on common sense and experiments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Believed that research should be based on experimental design &amp; research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accent2"/>
                </a:solidFill>
              </a:rPr>
              <a:t>John </a:t>
            </a:r>
            <a:r>
              <a:rPr lang="en-US" sz="2800" b="1" dirty="0">
                <a:solidFill>
                  <a:schemeClr val="accent2"/>
                </a:solidFill>
              </a:rPr>
              <a:t>Locke </a:t>
            </a:r>
            <a:r>
              <a:rPr lang="en-US" sz="2800" dirty="0"/>
              <a:t>– </a:t>
            </a:r>
            <a:endParaRPr lang="en-US" sz="2800" dirty="0" smtClean="0"/>
          </a:p>
          <a:p>
            <a:pPr marL="382588" lvl="1" indent="-1539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2"/>
                </a:solidFill>
              </a:rPr>
              <a:t>Tabula </a:t>
            </a:r>
            <a:r>
              <a:rPr lang="en-US" sz="2600" b="1" dirty="0">
                <a:solidFill>
                  <a:schemeClr val="accent2"/>
                </a:solidFill>
              </a:rPr>
              <a:t>Rasa </a:t>
            </a:r>
            <a:r>
              <a:rPr lang="en-US" sz="2600" dirty="0"/>
              <a:t>– </a:t>
            </a:r>
            <a:r>
              <a:rPr lang="en-US" sz="2600" dirty="0">
                <a:solidFill>
                  <a:schemeClr val="tx1"/>
                </a:solidFill>
              </a:rPr>
              <a:t>The mind is a blank slate on which experience </a:t>
            </a:r>
            <a:r>
              <a:rPr lang="en-US" sz="2600" dirty="0" smtClean="0">
                <a:solidFill>
                  <a:schemeClr val="tx1"/>
                </a:solidFill>
              </a:rPr>
              <a:t>writes (Nurture)</a:t>
            </a:r>
          </a:p>
          <a:p>
            <a:pPr marL="382588" lvl="1" indent="-1539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Mind acts on what comes through the senses, don’t inherit knowledge or instinct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rgbClr val="FF0000"/>
                </a:solidFill>
              </a:rPr>
              <a:t>Empiricism</a:t>
            </a:r>
            <a:r>
              <a:rPr lang="en-US" sz="2600" b="1" dirty="0" smtClean="0">
                <a:solidFill>
                  <a:schemeClr val="accent2"/>
                </a:solidFill>
              </a:rPr>
              <a:t> – </a:t>
            </a:r>
            <a:r>
              <a:rPr lang="en-US" sz="2600" dirty="0" smtClean="0">
                <a:solidFill>
                  <a:schemeClr val="tx1"/>
                </a:solidFill>
              </a:rPr>
              <a:t>knowledge comes from experiences via the senses and science should be based on knowledge from experimentation and observation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Philosophy of Science: Sir Francis Bacon. Biograph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7" y="1464049"/>
            <a:ext cx="1331976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858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Wilhelm Wundt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9864"/>
            <a:ext cx="1080336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German philosopher and physician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irst psychological lab in Leipzig, Germany in 1879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Sought to measure the fastest and simplest mental processes (reactions to sensory stimuli)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Developed </a:t>
            </a:r>
            <a:r>
              <a:rPr lang="en-US" sz="2800" b="1" i="1" dirty="0" smtClean="0">
                <a:solidFill>
                  <a:srgbClr val="FF0000"/>
                </a:solidFill>
              </a:rPr>
              <a:t>Introspection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technique – look inward to measure conscious experience, people report their conscious experiences as they looked at objects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 descr="Wilhelm Julius Foerster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389966"/>
            <a:ext cx="1733886" cy="24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08284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Edward Bradford </a:t>
            </a:r>
            <a:r>
              <a:rPr lang="en-US" sz="3600" b="1" dirty="0" err="1" smtClean="0">
                <a:solidFill>
                  <a:schemeClr val="accent2"/>
                </a:solidFill>
              </a:rPr>
              <a:t>Titchener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Student of Wilhelm Wundt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Introduced </a:t>
            </a:r>
            <a:r>
              <a:rPr lang="en-US" sz="2800" b="1" i="1" dirty="0" smtClean="0">
                <a:solidFill>
                  <a:srgbClr val="FF0000"/>
                </a:solidFill>
              </a:rPr>
              <a:t>Structuralism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–the idea that conscious experiences could be broken down into structures or parts – explore the elemental structure of the mind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Interested in showing how these parts were interrelated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Realized that </a:t>
            </a:r>
            <a:r>
              <a:rPr lang="en-US" sz="2800" i="1" dirty="0" smtClean="0">
                <a:solidFill>
                  <a:srgbClr val="FF0000"/>
                </a:solidFill>
              </a:rPr>
              <a:t>introspection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was not reliable – results vary from person to person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File:W. Wundt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28" y="393433"/>
            <a:ext cx="1318666" cy="18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468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William James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37944"/>
            <a:ext cx="10058400" cy="4031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</a:t>
            </a:r>
            <a:r>
              <a:rPr lang="en-US" sz="2800" baseline="30000" dirty="0" smtClean="0">
                <a:solidFill>
                  <a:schemeClr val="tx1"/>
                </a:solidFill>
              </a:rPr>
              <a:t>st</a:t>
            </a:r>
            <a:r>
              <a:rPr lang="en-US" sz="2800" dirty="0" smtClean="0">
                <a:solidFill>
                  <a:schemeClr val="tx1"/>
                </a:solidFill>
              </a:rPr>
              <a:t> American psychologist – started 1</a:t>
            </a:r>
            <a:r>
              <a:rPr lang="en-US" sz="2800" baseline="30000" dirty="0" smtClean="0">
                <a:solidFill>
                  <a:schemeClr val="tx1"/>
                </a:solidFill>
              </a:rPr>
              <a:t>st</a:t>
            </a:r>
            <a:r>
              <a:rPr lang="en-US" sz="2800" dirty="0" smtClean="0">
                <a:solidFill>
                  <a:schemeClr val="tx1"/>
                </a:solidFill>
              </a:rPr>
              <a:t> American psychology lab at Harvard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Wrote 1</a:t>
            </a:r>
            <a:r>
              <a:rPr lang="en-US" sz="2800" baseline="30000" dirty="0" smtClean="0">
                <a:solidFill>
                  <a:schemeClr val="tx1"/>
                </a:solidFill>
              </a:rPr>
              <a:t>st</a:t>
            </a:r>
            <a:r>
              <a:rPr lang="en-US" sz="2800" dirty="0" smtClean="0">
                <a:solidFill>
                  <a:schemeClr val="tx1"/>
                </a:solidFill>
              </a:rPr>
              <a:t> psychology textbook </a:t>
            </a:r>
            <a:r>
              <a:rPr lang="en-US" sz="2800" i="1" dirty="0" smtClean="0">
                <a:solidFill>
                  <a:schemeClr val="tx1"/>
                </a:solidFill>
              </a:rPr>
              <a:t>Principles of Psychology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Assumed that thinking was adaptive – helped our ancestors to survive and reproduce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Developed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Functionalism</a:t>
            </a:r>
            <a:r>
              <a:rPr lang="en-US" sz="2800" dirty="0" smtClean="0">
                <a:solidFill>
                  <a:schemeClr val="tx1"/>
                </a:solidFill>
              </a:rPr>
              <a:t> – focused on how mental and behavioral processes enable the organism to adapt, survive, flourish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Followed the work of Charles Darwin and natural selection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Relied on natural observation not introspection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 descr="William James Bea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57" y="255405"/>
            <a:ext cx="1105383" cy="15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077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Legacy of William James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232583" cy="45122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Mary </a:t>
            </a:r>
            <a:r>
              <a:rPr lang="en-US" sz="2800" b="1" dirty="0" err="1" smtClean="0">
                <a:solidFill>
                  <a:schemeClr val="accent2"/>
                </a:solidFill>
              </a:rPr>
              <a:t>Whiton</a:t>
            </a:r>
            <a:r>
              <a:rPr lang="en-US" sz="2800" b="1" dirty="0" smtClean="0">
                <a:solidFill>
                  <a:schemeClr val="accent2"/>
                </a:solidFill>
              </a:rPr>
              <a:t> Calkins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Student of James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Finished all work for Ph.D. but Harvard would not endorse, refused to accept degree from Radcliffe College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Later became 1</a:t>
            </a:r>
            <a:r>
              <a:rPr lang="en-US" sz="3000" baseline="30000" dirty="0" smtClean="0">
                <a:solidFill>
                  <a:schemeClr val="tx1"/>
                </a:solidFill>
              </a:rPr>
              <a:t>st</a:t>
            </a:r>
            <a:r>
              <a:rPr lang="en-US" sz="3000" dirty="0" smtClean="0">
                <a:solidFill>
                  <a:schemeClr val="tx1"/>
                </a:solidFill>
              </a:rPr>
              <a:t> woman president of APA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Margaret Floy Washburn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Student of Titchener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First woman to receive Ph.D. in psychology from Harvard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2</a:t>
            </a:r>
            <a:r>
              <a:rPr lang="en-US" sz="3000" baseline="30000" dirty="0" smtClean="0">
                <a:solidFill>
                  <a:schemeClr val="tx1"/>
                </a:solidFill>
              </a:rPr>
              <a:t>nd</a:t>
            </a:r>
            <a:r>
              <a:rPr lang="en-US" sz="3000" dirty="0" smtClean="0">
                <a:solidFill>
                  <a:schemeClr val="tx1"/>
                </a:solidFill>
              </a:rPr>
              <a:t> woman president of APA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Wrote </a:t>
            </a:r>
            <a:r>
              <a:rPr lang="en-US" sz="3000" i="1" dirty="0" smtClean="0">
                <a:solidFill>
                  <a:schemeClr val="tx1"/>
                </a:solidFill>
              </a:rPr>
              <a:t>The Animal Mind</a:t>
            </a:r>
            <a:r>
              <a:rPr lang="en-US" sz="3000" dirty="0" smtClean="0">
                <a:solidFill>
                  <a:schemeClr val="tx1"/>
                </a:solidFill>
              </a:rPr>
              <a:t>, which influenced the school of behaviorism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Picture 3" descr="Mary Whiton Calkin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1768372"/>
            <a:ext cx="1762965" cy="2018662"/>
          </a:xfrm>
          <a:prstGeom prst="rect">
            <a:avLst/>
          </a:prstGeom>
        </p:spPr>
      </p:pic>
      <p:pic>
        <p:nvPicPr>
          <p:cNvPr id="5" name="Picture 4" descr="Mary Cover Jones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3952601"/>
            <a:ext cx="1762965" cy="20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468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Sigmund Freud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809640"/>
            <a:ext cx="9350660" cy="4023360"/>
          </a:xfrm>
        </p:spPr>
        <p:txBody>
          <a:bodyPr>
            <a:noAutofit/>
          </a:bodyPr>
          <a:lstStyle/>
          <a:p>
            <a:pPr marL="594360" lvl="1" indent="-228600">
              <a:spcBef>
                <a:spcPts val="1000"/>
              </a:spcBef>
              <a:spcAft>
                <a:spcPts val="0"/>
              </a:spcAft>
              <a:buClr>
                <a:srgbClr val="A85229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mbria"/>
              </a:rPr>
              <a:t>Best known and most </a:t>
            </a:r>
            <a:r>
              <a:rPr lang="en-US" sz="2800" dirty="0" smtClean="0">
                <a:solidFill>
                  <a:schemeClr val="tx1"/>
                </a:solidFill>
                <a:latin typeface="Cambria"/>
              </a:rPr>
              <a:t>controversial</a:t>
            </a:r>
            <a:endParaRPr lang="en-US" sz="2800" dirty="0">
              <a:solidFill>
                <a:schemeClr val="tx1"/>
              </a:solidFill>
              <a:latin typeface="Cambria"/>
            </a:endParaRPr>
          </a:p>
          <a:p>
            <a:pPr marL="594360" lvl="1" indent="-228600">
              <a:spcBef>
                <a:spcPts val="1000"/>
              </a:spcBef>
              <a:spcAft>
                <a:spcPts val="0"/>
              </a:spcAft>
              <a:buClr>
                <a:srgbClr val="A85229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mbria"/>
              </a:rPr>
              <a:t>Influential theory of personality - believed </a:t>
            </a:r>
            <a:r>
              <a:rPr lang="en-US" sz="2800" dirty="0">
                <a:solidFill>
                  <a:schemeClr val="tx1"/>
                </a:solidFill>
                <a:latin typeface="Cambria"/>
              </a:rPr>
              <a:t>we are motivated by unconscious instincts &amp; urges that are not available to the conscious mind</a:t>
            </a:r>
          </a:p>
          <a:p>
            <a:pPr marL="594360" lvl="1" indent="-228600">
              <a:spcBef>
                <a:spcPts val="1000"/>
              </a:spcBef>
              <a:spcAft>
                <a:spcPts val="0"/>
              </a:spcAft>
              <a:buClr>
                <a:srgbClr val="A85229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/>
              </a:rPr>
              <a:t>Psychoanalytical approach </a:t>
            </a:r>
            <a:r>
              <a:rPr lang="en-US" sz="2800" dirty="0" smtClean="0">
                <a:solidFill>
                  <a:schemeClr val="tx1"/>
                </a:solidFill>
                <a:latin typeface="Cambria"/>
              </a:rPr>
              <a:t>– emphasized the role of the unconscious (the unconscious mind and childhood experiences affect our behavior)</a:t>
            </a:r>
          </a:p>
          <a:p>
            <a:pPr marL="594360" lvl="1" indent="-228600">
              <a:spcBef>
                <a:spcPts val="1000"/>
              </a:spcBef>
              <a:spcAft>
                <a:spcPts val="0"/>
              </a:spcAft>
              <a:buClr>
                <a:srgbClr val="A85229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mbria"/>
              </a:rPr>
              <a:t>Free </a:t>
            </a:r>
            <a:r>
              <a:rPr lang="en-US" sz="2800" dirty="0">
                <a:solidFill>
                  <a:schemeClr val="tx1"/>
                </a:solidFill>
                <a:latin typeface="Cambria"/>
              </a:rPr>
              <a:t>Association – patient says whatever comes to </a:t>
            </a:r>
            <a:r>
              <a:rPr lang="en-US" sz="2800" dirty="0" smtClean="0">
                <a:solidFill>
                  <a:schemeClr val="tx1"/>
                </a:solidFill>
                <a:latin typeface="Cambria"/>
              </a:rPr>
              <a:t>mind</a:t>
            </a:r>
            <a:endParaRPr lang="en-US" sz="2800" dirty="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4" name="Picture 3" descr="Sigmund Freud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60" y="2434410"/>
            <a:ext cx="1892434" cy="26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1935</TotalTime>
  <Words>1270</Words>
  <Application>Microsoft Office PowerPoint</Application>
  <PresentationFormat>Widescreen</PresentationFormat>
  <Paragraphs>167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Calibri Light</vt:lpstr>
      <vt:lpstr>Cambria</vt:lpstr>
      <vt:lpstr>Palatino Linotype</vt:lpstr>
      <vt:lpstr>Times</vt:lpstr>
      <vt:lpstr>Verdana</vt:lpstr>
      <vt:lpstr>Wingdings</vt:lpstr>
      <vt:lpstr>Retrospect</vt:lpstr>
      <vt:lpstr>Chart</vt:lpstr>
      <vt:lpstr>Prologue</vt:lpstr>
      <vt:lpstr>Prescientific Psychology </vt:lpstr>
      <vt:lpstr>Prescientific Psychology </vt:lpstr>
      <vt:lpstr>Prescientific Psychology </vt:lpstr>
      <vt:lpstr>Wilhelm Wundt</vt:lpstr>
      <vt:lpstr>Edward Bradford Titchener</vt:lpstr>
      <vt:lpstr>William James</vt:lpstr>
      <vt:lpstr>Legacy of William James</vt:lpstr>
      <vt:lpstr>Sigmund Freud </vt:lpstr>
      <vt:lpstr>John B. Watson</vt:lpstr>
      <vt:lpstr>B.F. Skinner</vt:lpstr>
      <vt:lpstr>Carl Rogers &amp; Abraham Maslow</vt:lpstr>
      <vt:lpstr>Psychology’s Big Debate</vt:lpstr>
      <vt:lpstr>Three Main Levels of Analysis</vt:lpstr>
      <vt:lpstr>PowerPoint Presentation</vt:lpstr>
      <vt:lpstr>Biopsychosocial Approach – Practice Scenario</vt:lpstr>
      <vt:lpstr>Psychology’s Current Perspectives</vt:lpstr>
      <vt:lpstr>PowerPoint Presentation</vt:lpstr>
      <vt:lpstr>PowerPoint Presentation</vt:lpstr>
      <vt:lpstr>PowerPoint Presentation</vt:lpstr>
      <vt:lpstr>Psychology’s Subfields: Research</vt:lpstr>
      <vt:lpstr>Psychology’s Subfields: Research</vt:lpstr>
      <vt:lpstr>Psychology’s Subfields: Applied</vt:lpstr>
      <vt:lpstr>Psychology’s Subfields: Applied</vt:lpstr>
      <vt:lpstr>Clinical Psychology vs. Psychiatry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Prologue</dc:title>
  <dc:creator>K Harris</dc:creator>
  <cp:lastModifiedBy>Windows User</cp:lastModifiedBy>
  <cp:revision>52</cp:revision>
  <cp:lastPrinted>2019-09-05T17:09:08Z</cp:lastPrinted>
  <dcterms:created xsi:type="dcterms:W3CDTF">2017-09-08T12:54:31Z</dcterms:created>
  <dcterms:modified xsi:type="dcterms:W3CDTF">2019-09-05T17:52:17Z</dcterms:modified>
</cp:coreProperties>
</file>