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7" r:id="rId17"/>
    <p:sldId id="274" r:id="rId18"/>
    <p:sldId id="275" r:id="rId19"/>
    <p:sldId id="276" r:id="rId20"/>
    <p:sldId id="278" r:id="rId21"/>
    <p:sldId id="280" r:id="rId22"/>
    <p:sldId id="279" r:id="rId23"/>
    <p:sldId id="281" r:id="rId24"/>
    <p:sldId id="282" r:id="rId25"/>
    <p:sldId id="283" r:id="rId26"/>
    <p:sldId id="284" r:id="rId27"/>
    <p:sldId id="288" r:id="rId28"/>
    <p:sldId id="289" r:id="rId29"/>
    <p:sldId id="286" r:id="rId30"/>
    <p:sldId id="287" r:id="rId31"/>
    <p:sldId id="290" r:id="rId32"/>
    <p:sldId id="285" r:id="rId33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7" d="100"/>
          <a:sy n="67" d="100"/>
        </p:scale>
        <p:origin x="780" y="7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12/11/2018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12/11/2018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4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4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2"/>
              </a:buClr>
              <a:defRPr/>
            </a:lvl2pPr>
            <a:lvl5pPr>
              <a:defRPr/>
            </a:lvl5pPr>
            <a:lvl6pPr>
              <a:buClr>
                <a:schemeClr val="accent2"/>
              </a:buClr>
              <a:defRPr baseline="0"/>
            </a:lvl6pPr>
            <a:lvl7pPr>
              <a:buClr>
                <a:schemeClr val="accent2"/>
              </a:buClr>
              <a:defRPr baseline="0"/>
            </a:lvl7pPr>
            <a:lvl8pPr>
              <a:buClr>
                <a:schemeClr val="accent2"/>
              </a:buClr>
              <a:defRPr baseline="0"/>
            </a:lvl8pPr>
            <a:lvl9pPr>
              <a:buClr>
                <a:schemeClr val="accent2"/>
              </a:buCl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5103812" y="457200"/>
            <a:ext cx="66294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8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1" y="0"/>
            <a:ext cx="12188825" cy="6858000"/>
            <a:chOff x="-1" y="0"/>
            <a:chExt cx="12188825" cy="6858000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164514" y="6705600"/>
              <a:ext cx="8024310" cy="152400"/>
            </a:xfrm>
            <a:prstGeom prst="rect">
              <a:avLst/>
            </a:prstGeom>
            <a:gradFill rotWithShape="0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1680956" y="1981200"/>
              <a:ext cx="507868" cy="4267200"/>
            </a:xfrm>
            <a:prstGeom prst="rect">
              <a:avLst/>
            </a:prstGeom>
            <a:gradFill rotWithShape="0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-1" y="5257800"/>
              <a:ext cx="609441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-1" y="5410200"/>
              <a:ext cx="609441" cy="14478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1680956" y="0"/>
              <a:ext cx="507868" cy="198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618015" y="0"/>
              <a:ext cx="4062942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609440" y="304800"/>
              <a:ext cx="711015" cy="762000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-1" y="1066800"/>
              <a:ext cx="609441" cy="4191000"/>
            </a:xfrm>
            <a:prstGeom prst="rect">
              <a:avLst/>
            </a:prstGeom>
            <a:gradFill rotWithShape="0">
              <a:gsLst>
                <a:gs pos="0">
                  <a:schemeClr val="bg2">
                    <a:lumMod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-1" y="304800"/>
              <a:ext cx="609441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-1" y="0"/>
              <a:ext cx="1320456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320455" y="0"/>
              <a:ext cx="629756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609440" y="304800"/>
              <a:ext cx="0" cy="655320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609440" y="6705600"/>
              <a:ext cx="115793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11680956" y="0"/>
              <a:ext cx="0" cy="670560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-1" y="304800"/>
              <a:ext cx="12188825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7618015" y="457200"/>
              <a:ext cx="4570809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7618015" y="0"/>
              <a:ext cx="0" cy="4572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1680956" y="1981200"/>
              <a:ext cx="5078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320455" y="0"/>
              <a:ext cx="0" cy="10668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>
              <a:off x="-1" y="1066800"/>
              <a:ext cx="1320456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>
              <a:off x="-1" y="5257800"/>
              <a:ext cx="609441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-1" y="5410200"/>
              <a:ext cx="60944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2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2362200"/>
          </a:xfrm>
        </p:spPr>
        <p:txBody>
          <a:bodyPr/>
          <a:lstStyle/>
          <a:p>
            <a:r>
              <a:rPr lang="en-US" sz="5400" b="1" dirty="0" smtClean="0"/>
              <a:t>Psychological Disorders 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4162" y="39624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Chapter 16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9672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Mood Disorders – Major Depressive Disorder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828800"/>
            <a:ext cx="9601200" cy="46482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</a:rPr>
              <a:t>To be diagnosed, must experience 5 </a:t>
            </a:r>
            <a:r>
              <a:rPr lang="en-US" b="1" dirty="0" smtClean="0">
                <a:solidFill>
                  <a:srgbClr val="C00000"/>
                </a:solidFill>
              </a:rPr>
              <a:t>of following </a:t>
            </a:r>
            <a:r>
              <a:rPr lang="en-US" b="1" dirty="0">
                <a:solidFill>
                  <a:srgbClr val="C00000"/>
                </a:solidFill>
              </a:rPr>
              <a:t>(usually for &gt;2wks):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Persistent </a:t>
            </a:r>
            <a:r>
              <a:rPr lang="en-US" sz="2400" dirty="0"/>
              <a:t>depressed mood most of the day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Loss </a:t>
            </a:r>
            <a:r>
              <a:rPr lang="en-US" sz="2400" dirty="0"/>
              <a:t>of interest or pleasure in most activities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Significant </a:t>
            </a:r>
            <a:r>
              <a:rPr lang="en-US" sz="2400" dirty="0"/>
              <a:t>weight loss or gain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Sleep </a:t>
            </a:r>
            <a:r>
              <a:rPr lang="en-US" sz="2400" dirty="0"/>
              <a:t>changes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Speeding </a:t>
            </a:r>
            <a:r>
              <a:rPr lang="en-US" sz="2400" dirty="0"/>
              <a:t>up or slowing down of physical </a:t>
            </a:r>
            <a:r>
              <a:rPr lang="en-US" sz="2400" dirty="0" smtClean="0"/>
              <a:t>&amp; emotional </a:t>
            </a:r>
            <a:r>
              <a:rPr lang="en-US" sz="2400" dirty="0"/>
              <a:t>reactions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Loss </a:t>
            </a:r>
            <a:r>
              <a:rPr lang="en-US" sz="2400" dirty="0"/>
              <a:t>of energy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Feelings </a:t>
            </a:r>
            <a:r>
              <a:rPr lang="en-US" sz="2400" dirty="0"/>
              <a:t>of worthlessness, guilt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Reduced </a:t>
            </a:r>
            <a:r>
              <a:rPr lang="en-US" sz="2400" dirty="0"/>
              <a:t>concentration, inability to </a:t>
            </a:r>
            <a:r>
              <a:rPr lang="en-US" sz="2400" dirty="0" smtClean="0"/>
              <a:t>make meaningful </a:t>
            </a:r>
            <a:r>
              <a:rPr lang="en-US" sz="2400" dirty="0"/>
              <a:t>decisions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dirty="0" smtClean="0"/>
              <a:t>Recurring </a:t>
            </a:r>
            <a:r>
              <a:rPr lang="en-US" sz="2400" dirty="0"/>
              <a:t>thoughts of </a:t>
            </a:r>
            <a:r>
              <a:rPr lang="en-US" sz="2400" dirty="0" smtClean="0"/>
              <a:t>death/suicide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059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Related Mood Disorders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524000"/>
            <a:ext cx="7244069" cy="44958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Dysthymic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Disorder: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Sad </a:t>
            </a:r>
            <a:r>
              <a:rPr lang="en-US" sz="2400" dirty="0"/>
              <a:t>mood, lack of interest, loss </a:t>
            </a:r>
            <a:r>
              <a:rPr lang="en-US" sz="2400" dirty="0" smtClean="0"/>
              <a:t>of pleasure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Like </a:t>
            </a:r>
            <a:r>
              <a:rPr lang="en-US" sz="2400" dirty="0"/>
              <a:t>Major </a:t>
            </a:r>
            <a:r>
              <a:rPr lang="en-US" sz="2400" dirty="0" smtClean="0"/>
              <a:t>Depression but less intense and </a:t>
            </a:r>
            <a:r>
              <a:rPr lang="en-US" sz="2400" dirty="0"/>
              <a:t>for longer </a:t>
            </a:r>
            <a:r>
              <a:rPr lang="en-US" sz="2400" dirty="0" smtClean="0"/>
              <a:t>period of time (must </a:t>
            </a:r>
            <a:r>
              <a:rPr lang="en-US" sz="2400" dirty="0"/>
              <a:t>last at least 2 years to </a:t>
            </a:r>
            <a:r>
              <a:rPr lang="en-US" sz="2400" dirty="0" smtClean="0"/>
              <a:t>qualify)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Post-partum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Depression:  </a:t>
            </a:r>
            <a:r>
              <a:rPr lang="en-US" sz="2400" dirty="0"/>
              <a:t>Major Depression </a:t>
            </a:r>
            <a:r>
              <a:rPr lang="en-US" sz="2400" dirty="0" smtClean="0"/>
              <a:t>following </a:t>
            </a:r>
            <a:r>
              <a:rPr lang="en-US" sz="2400" dirty="0"/>
              <a:t>birth </a:t>
            </a:r>
            <a:r>
              <a:rPr lang="en-US" sz="2400" dirty="0" smtClean="0"/>
              <a:t>of a child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Seasonal Affective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Disorder (SAD): </a:t>
            </a:r>
            <a:r>
              <a:rPr lang="en-US" sz="2400" dirty="0" smtClean="0"/>
              <a:t>Symptoms </a:t>
            </a:r>
            <a:r>
              <a:rPr lang="en-US" sz="2400" dirty="0"/>
              <a:t>of depression </a:t>
            </a:r>
            <a:r>
              <a:rPr lang="en-US" sz="2400" dirty="0" smtClean="0"/>
              <a:t>connected to </a:t>
            </a:r>
            <a:r>
              <a:rPr lang="en-US" sz="2400" dirty="0"/>
              <a:t>lack of sunlight in winter months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6483" y="4889500"/>
            <a:ext cx="2357131" cy="1755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548" y="3276600"/>
            <a:ext cx="1905000" cy="1425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180" y="968196"/>
            <a:ext cx="1671735" cy="216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6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3276600"/>
            <a:ext cx="2762603" cy="2425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Mood Disorders – Bipolar Disorder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1676400"/>
            <a:ext cx="9601200" cy="43307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Characterized by mood swings alternating between periods of major depression and mania</a:t>
            </a:r>
          </a:p>
          <a:p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Mania </a:t>
            </a:r>
            <a:r>
              <a:rPr lang="en-US" sz="2800" dirty="0" smtClean="0"/>
              <a:t>– extremely energetic, excessive talking, optimistic, euphoric, little need for sleep </a:t>
            </a:r>
          </a:p>
          <a:p>
            <a:r>
              <a:rPr lang="en-US" sz="2800" dirty="0" smtClean="0"/>
              <a:t>May make impulsive/unwise decisions</a:t>
            </a:r>
          </a:p>
        </p:txBody>
      </p:sp>
    </p:spTree>
    <p:extLst>
      <p:ext uri="{BB962C8B-B14F-4D97-AF65-F5344CB8AC3E}">
        <p14:creationId xmlns:p14="http://schemas.microsoft.com/office/powerpoint/2010/main" val="261527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Explaining Mood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Disorders –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00200"/>
            <a:ext cx="9601200" cy="4419600"/>
          </a:xfrm>
        </p:spPr>
        <p:txBody>
          <a:bodyPr>
            <a:normAutofit/>
          </a:bodyPr>
          <a:lstStyle/>
          <a:p>
            <a:r>
              <a:rPr lang="en-US" sz="2800" dirty="0"/>
              <a:t>Many behavioral &amp; cognitive changes accompany </a:t>
            </a:r>
            <a:r>
              <a:rPr lang="en-US" sz="2800" dirty="0" smtClean="0"/>
              <a:t>depression</a:t>
            </a:r>
          </a:p>
          <a:p>
            <a:r>
              <a:rPr lang="en-US" sz="2800" dirty="0"/>
              <a:t>Depression is widespread - Since so widespread, must have common causes, too</a:t>
            </a:r>
          </a:p>
          <a:p>
            <a:r>
              <a:rPr lang="en-US" sz="2800" dirty="0" smtClean="0"/>
              <a:t>Trapped </a:t>
            </a:r>
            <a:r>
              <a:rPr lang="en-US" sz="2800" dirty="0"/>
              <a:t>in negative cycle of depressed behavior &amp; </a:t>
            </a:r>
            <a:r>
              <a:rPr lang="en-US" sz="2800" dirty="0" smtClean="0"/>
              <a:t>depressive thoughts</a:t>
            </a:r>
            <a:endParaRPr lang="en-US" sz="2800" dirty="0"/>
          </a:p>
          <a:p>
            <a:r>
              <a:rPr lang="en-US" sz="2800" dirty="0" smtClean="0"/>
              <a:t>Women twice as </a:t>
            </a:r>
            <a:r>
              <a:rPr lang="en-US" sz="2800" dirty="0"/>
              <a:t>likely to have major depression (internal), men more likely to have external disorders (lack of impulse, alcohol abuse)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96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Explaining Mood Disorders –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Most major depressive episodes </a:t>
            </a:r>
            <a:r>
              <a:rPr lang="en-US" sz="2800" dirty="0" smtClean="0"/>
              <a:t>self-terminate, even </a:t>
            </a:r>
            <a:r>
              <a:rPr lang="en-US" sz="2800" dirty="0"/>
              <a:t>without professional help</a:t>
            </a:r>
          </a:p>
          <a:p>
            <a:r>
              <a:rPr lang="en-US" sz="2800" dirty="0" smtClean="0"/>
              <a:t>Stressful </a:t>
            </a:r>
            <a:r>
              <a:rPr lang="en-US" sz="2800" dirty="0"/>
              <a:t>events related to work</a:t>
            </a:r>
            <a:r>
              <a:rPr lang="en-US" sz="2800" dirty="0" smtClean="0"/>
              <a:t>, marriage</a:t>
            </a:r>
            <a:r>
              <a:rPr lang="en-US" sz="2800" dirty="0"/>
              <a:t>, &amp; close relationships </a:t>
            </a:r>
            <a:r>
              <a:rPr lang="en-US" sz="2800" dirty="0" smtClean="0"/>
              <a:t>precede depression</a:t>
            </a:r>
            <a:endParaRPr lang="en-US" sz="2800" dirty="0"/>
          </a:p>
          <a:p>
            <a:r>
              <a:rPr lang="en-US" sz="2800" dirty="0" smtClean="0"/>
              <a:t>Depression </a:t>
            </a:r>
            <a:r>
              <a:rPr lang="en-US" sz="2800" dirty="0"/>
              <a:t>strikes earlier &amp; earlier </a:t>
            </a:r>
            <a:r>
              <a:rPr lang="en-US" sz="2800" dirty="0" smtClean="0"/>
              <a:t>and affects </a:t>
            </a:r>
            <a:r>
              <a:rPr lang="en-US" sz="2800" dirty="0"/>
              <a:t>more &amp; more people with </a:t>
            </a:r>
            <a:r>
              <a:rPr lang="en-US" sz="2800" dirty="0" smtClean="0"/>
              <a:t>each new </a:t>
            </a:r>
            <a:r>
              <a:rPr lang="en-US" sz="2800" dirty="0"/>
              <a:t>generation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090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Schizophrenia – “Split Mind” 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00200"/>
            <a:ext cx="9601200" cy="4419600"/>
          </a:xfrm>
        </p:spPr>
        <p:txBody>
          <a:bodyPr>
            <a:normAutofit/>
          </a:bodyPr>
          <a:lstStyle/>
          <a:p>
            <a:r>
              <a:rPr lang="en-US" sz="2800" dirty="0"/>
              <a:t>A severe </a:t>
            </a:r>
            <a:r>
              <a:rPr lang="en-US" sz="2800" dirty="0" smtClean="0"/>
              <a:t>and disabling pattern of extremely </a:t>
            </a:r>
            <a:r>
              <a:rPr lang="en-US" sz="2800" dirty="0"/>
              <a:t>disturbed thinking</a:t>
            </a:r>
            <a:r>
              <a:rPr lang="en-US" sz="2800" dirty="0" smtClean="0"/>
              <a:t>, emotion</a:t>
            </a:r>
            <a:r>
              <a:rPr lang="en-US" sz="2800" dirty="0"/>
              <a:t>, perception, and </a:t>
            </a:r>
            <a:r>
              <a:rPr lang="en-US" sz="2800" dirty="0" smtClean="0"/>
              <a:t>behavior that </a:t>
            </a:r>
            <a:r>
              <a:rPr lang="en-US" sz="2800" dirty="0"/>
              <a:t>seriously impairs the ability </a:t>
            </a:r>
            <a:r>
              <a:rPr lang="en-US" sz="2800" dirty="0" smtClean="0"/>
              <a:t>to communicate </a:t>
            </a:r>
            <a:r>
              <a:rPr lang="en-US" sz="2800" dirty="0"/>
              <a:t>and relate to </a:t>
            </a:r>
            <a:r>
              <a:rPr lang="en-US" sz="2800" dirty="0" smtClean="0"/>
              <a:t>others and </a:t>
            </a:r>
            <a:r>
              <a:rPr lang="en-US" sz="2800" dirty="0"/>
              <a:t>disrupts most other aspects </a:t>
            </a:r>
            <a:r>
              <a:rPr lang="en-US" sz="2800" dirty="0" smtClean="0"/>
              <a:t>of daily functioning </a:t>
            </a:r>
            <a:endParaRPr lang="en-US" sz="2800" dirty="0"/>
          </a:p>
          <a:p>
            <a:pPr marL="1200150" lvl="3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One </a:t>
            </a:r>
            <a:r>
              <a:rPr lang="en-US" sz="2800" dirty="0"/>
              <a:t>of the most serious disorders</a:t>
            </a:r>
          </a:p>
          <a:p>
            <a:pPr marL="1200150" lvl="3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Often </a:t>
            </a:r>
            <a:r>
              <a:rPr lang="en-US" sz="2800" dirty="0"/>
              <a:t>involves loss of contact with </a:t>
            </a:r>
            <a:r>
              <a:rPr lang="en-US" sz="2800" dirty="0" smtClean="0"/>
              <a:t>reality – “split from reality”</a:t>
            </a:r>
          </a:p>
          <a:p>
            <a:pPr marL="1200150" lvl="3" indent="-457200"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0720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Schizophrenia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524000"/>
            <a:ext cx="9601200" cy="464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1-2% </a:t>
            </a:r>
            <a:r>
              <a:rPr lang="en-US" sz="2800" dirty="0"/>
              <a:t>of population</a:t>
            </a:r>
          </a:p>
          <a:p>
            <a:r>
              <a:rPr lang="en-US" sz="2800" dirty="0" smtClean="0"/>
              <a:t>Appears </a:t>
            </a:r>
            <a:r>
              <a:rPr lang="en-US" sz="2800" dirty="0"/>
              <a:t>equally in various </a:t>
            </a:r>
            <a:r>
              <a:rPr lang="en-US" sz="2800" dirty="0" smtClean="0"/>
              <a:t>ethnic groups &amp; among males &amp; females </a:t>
            </a:r>
            <a:endParaRPr lang="en-US" sz="2800" dirty="0"/>
          </a:p>
          <a:p>
            <a:r>
              <a:rPr lang="en-US" sz="2800" dirty="0" smtClean="0"/>
              <a:t>Usually </a:t>
            </a:r>
            <a:r>
              <a:rPr lang="en-US" sz="2800" dirty="0"/>
              <a:t>develops in adolescence</a:t>
            </a:r>
            <a:r>
              <a:rPr lang="en-US" sz="2800" dirty="0" smtClean="0"/>
              <a:t>, early </a:t>
            </a:r>
            <a:r>
              <a:rPr lang="en-US" sz="2800" dirty="0"/>
              <a:t>adulthood</a:t>
            </a:r>
          </a:p>
          <a:p>
            <a:r>
              <a:rPr lang="en-US" sz="2800" dirty="0" smtClean="0"/>
              <a:t>40</a:t>
            </a:r>
            <a:r>
              <a:rPr lang="en-US" sz="2800" dirty="0"/>
              <a:t>% improve </a:t>
            </a:r>
            <a:r>
              <a:rPr lang="en-US" sz="2800" dirty="0" smtClean="0"/>
              <a:t>with treatment and function </a:t>
            </a:r>
            <a:r>
              <a:rPr lang="en-US" sz="2800" dirty="0"/>
              <a:t>reasonably </a:t>
            </a:r>
            <a:r>
              <a:rPr lang="en-US" sz="2800" dirty="0" smtClean="0"/>
              <a:t>well. The rest </a:t>
            </a:r>
            <a:r>
              <a:rPr lang="en-US" sz="2800" dirty="0"/>
              <a:t>have continuous </a:t>
            </a:r>
            <a:r>
              <a:rPr lang="en-US" sz="2800" dirty="0" smtClean="0"/>
              <a:t>or intermittent </a:t>
            </a:r>
            <a:r>
              <a:rPr lang="en-US" sz="2800" dirty="0"/>
              <a:t>symptoms </a:t>
            </a:r>
            <a:r>
              <a:rPr lang="en-US" sz="2800" dirty="0" smtClean="0"/>
              <a:t>that permanently disrupt functioning</a:t>
            </a:r>
            <a:endParaRPr lang="en-US" sz="2800" dirty="0"/>
          </a:p>
          <a:p>
            <a:r>
              <a:rPr lang="en-US" sz="2800" dirty="0"/>
              <a:t>1</a:t>
            </a:r>
            <a:r>
              <a:rPr lang="en-US" sz="2800" dirty="0" smtClean="0"/>
              <a:t>0-13</a:t>
            </a:r>
            <a:r>
              <a:rPr lang="en-US" sz="2800" dirty="0"/>
              <a:t>% of homeless </a:t>
            </a:r>
            <a:r>
              <a:rPr lang="en-US" sz="2800" dirty="0" smtClean="0"/>
              <a:t>population have </a:t>
            </a:r>
            <a:r>
              <a:rPr lang="en-US" sz="2800" dirty="0"/>
              <a:t>schizophrenia</a:t>
            </a:r>
          </a:p>
        </p:txBody>
      </p:sp>
    </p:spTree>
    <p:extLst>
      <p:ext uri="{BB962C8B-B14F-4D97-AF65-F5344CB8AC3E}">
        <p14:creationId xmlns:p14="http://schemas.microsoft.com/office/powerpoint/2010/main" val="31401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Schizophrenia – Disorganized Thinking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2414" y="1524000"/>
            <a:ext cx="9601200" cy="4495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Thinking is fragmented, bizarre &amp; distorted </a:t>
            </a:r>
          </a:p>
          <a:p>
            <a:r>
              <a:rPr lang="en-US" sz="2800" b="1" dirty="0" smtClean="0"/>
              <a:t>Delusions </a:t>
            </a:r>
            <a:r>
              <a:rPr lang="en-US" sz="2800" dirty="0"/>
              <a:t>– false beliefs, often of </a:t>
            </a:r>
            <a:r>
              <a:rPr lang="en-US" sz="2800" i="1" dirty="0"/>
              <a:t>persecution </a:t>
            </a:r>
            <a:r>
              <a:rPr lang="en-US" sz="2800" dirty="0"/>
              <a:t>or </a:t>
            </a:r>
            <a:r>
              <a:rPr lang="en-US" sz="2800" i="1" dirty="0"/>
              <a:t>grandeur</a:t>
            </a:r>
            <a:r>
              <a:rPr lang="en-US" sz="2800" dirty="0"/>
              <a:t>, that may accompany psychotic disorders</a:t>
            </a:r>
          </a:p>
          <a:p>
            <a:r>
              <a:rPr lang="en-US" sz="2800" dirty="0" smtClean="0"/>
              <a:t>Breakdown </a:t>
            </a:r>
            <a:r>
              <a:rPr lang="en-US" sz="2800" dirty="0"/>
              <a:t>in </a:t>
            </a:r>
            <a:r>
              <a:rPr lang="en-US" sz="2800" i="1" dirty="0" smtClean="0"/>
              <a:t>selective attention - </a:t>
            </a:r>
            <a:r>
              <a:rPr lang="en-US" sz="2800" dirty="0" smtClean="0"/>
              <a:t>We </a:t>
            </a:r>
            <a:r>
              <a:rPr lang="en-US" sz="2800" dirty="0"/>
              <a:t>can give </a:t>
            </a:r>
            <a:r>
              <a:rPr lang="en-US" sz="2800" dirty="0" smtClean="0"/>
              <a:t>undivided attention </a:t>
            </a:r>
            <a:r>
              <a:rPr lang="en-US" sz="2800" dirty="0"/>
              <a:t>to one </a:t>
            </a:r>
            <a:r>
              <a:rPr lang="en-US" sz="2800" dirty="0" smtClean="0"/>
              <a:t>stimulus even </a:t>
            </a:r>
            <a:r>
              <a:rPr lang="en-US" sz="2800" dirty="0"/>
              <a:t>though thousands </a:t>
            </a:r>
            <a:r>
              <a:rPr lang="en-US" sz="2800" dirty="0" smtClean="0"/>
              <a:t>of stimuli </a:t>
            </a:r>
            <a:r>
              <a:rPr lang="en-US" sz="2800" dirty="0"/>
              <a:t>exist </a:t>
            </a:r>
            <a:r>
              <a:rPr lang="en-US" sz="2800" dirty="0" smtClean="0"/>
              <a:t>but schizophrenics can’t</a:t>
            </a:r>
          </a:p>
          <a:p>
            <a:r>
              <a:rPr lang="en-US" sz="2800" b="1" dirty="0" smtClean="0"/>
              <a:t>“Word salad”</a:t>
            </a:r>
            <a:r>
              <a:rPr lang="en-US" sz="2800" b="1" dirty="0"/>
              <a:t> </a:t>
            </a:r>
            <a:r>
              <a:rPr lang="en-US" sz="2800" dirty="0" smtClean="0"/>
              <a:t>- jumble </a:t>
            </a:r>
            <a:r>
              <a:rPr lang="en-US" sz="2800" dirty="0"/>
              <a:t>of words reflecting utterly chaotic </a:t>
            </a:r>
            <a:r>
              <a:rPr lang="en-US" sz="2800" dirty="0" smtClean="0"/>
              <a:t>thoughts</a:t>
            </a:r>
          </a:p>
          <a:p>
            <a:r>
              <a:rPr lang="en-US" sz="2800" b="1" dirty="0" smtClean="0"/>
              <a:t>Loose Associations </a:t>
            </a:r>
            <a:r>
              <a:rPr lang="en-US" sz="2800" dirty="0" smtClean="0"/>
              <a:t>– one thought not connected with another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232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Schizophrenia – Disturbed Perceptions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828800"/>
            <a:ext cx="6857998" cy="4191000"/>
          </a:xfrm>
        </p:spPr>
        <p:txBody>
          <a:bodyPr>
            <a:normAutofit/>
          </a:bodyPr>
          <a:lstStyle/>
          <a:p>
            <a:r>
              <a:rPr lang="en-US" sz="2800" b="1" dirty="0"/>
              <a:t>H</a:t>
            </a:r>
            <a:r>
              <a:rPr lang="en-US" sz="2800" b="1" dirty="0" smtClean="0"/>
              <a:t>allucinations </a:t>
            </a:r>
            <a:r>
              <a:rPr lang="en-US" sz="2800" dirty="0"/>
              <a:t>– </a:t>
            </a:r>
            <a:r>
              <a:rPr lang="en-US" sz="2800" dirty="0" smtClean="0"/>
              <a:t>false perceptions</a:t>
            </a:r>
            <a:endParaRPr lang="en-US" sz="2800" dirty="0"/>
          </a:p>
          <a:p>
            <a:r>
              <a:rPr lang="en-US" sz="2800" dirty="0" smtClean="0"/>
              <a:t>Often auditory – voices which are hostile</a:t>
            </a:r>
            <a:r>
              <a:rPr lang="en-US" sz="2800" dirty="0"/>
              <a:t>, violent, manipulative</a:t>
            </a:r>
            <a:r>
              <a:rPr lang="en-US" sz="2800" dirty="0" smtClean="0"/>
              <a:t>, abusive</a:t>
            </a:r>
            <a:endParaRPr lang="en-US" sz="2800" dirty="0"/>
          </a:p>
          <a:p>
            <a:r>
              <a:rPr lang="en-US" sz="2800" dirty="0" smtClean="0"/>
              <a:t>Can </a:t>
            </a:r>
            <a:r>
              <a:rPr lang="en-US" sz="2800" dirty="0"/>
              <a:t>also be sights, smells, taste</a:t>
            </a:r>
            <a:r>
              <a:rPr lang="en-US" sz="2800" dirty="0" smtClean="0"/>
              <a:t>, touch </a:t>
            </a:r>
            <a:r>
              <a:rPr lang="en-US" sz="2800" dirty="0"/>
              <a:t>sensations </a:t>
            </a:r>
            <a:r>
              <a:rPr lang="en-US" sz="2800" dirty="0" smtClean="0"/>
              <a:t>without external stimuli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212" y="1857375"/>
            <a:ext cx="2369531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1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6858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bg2">
                    <a:lumMod val="50000"/>
                  </a:schemeClr>
                </a:solidFill>
              </a:rPr>
              <a:t>Schizophrenia – Inappropriate Emotions &amp; Actions</a:t>
            </a:r>
            <a:endParaRPr lang="en-US" sz="3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371600"/>
            <a:ext cx="10210800" cy="4495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Laugh, cry, express rage at inappropriate times</a:t>
            </a:r>
            <a:endParaRPr lang="en-US" sz="2800" dirty="0"/>
          </a:p>
          <a:p>
            <a:r>
              <a:rPr lang="en-US" sz="2800" b="1" dirty="0" smtClean="0"/>
              <a:t>Flat </a:t>
            </a:r>
            <a:r>
              <a:rPr lang="en-US" sz="2800" b="1" i="1" dirty="0" smtClean="0"/>
              <a:t>affect </a:t>
            </a:r>
            <a:r>
              <a:rPr lang="en-US" sz="2800" i="1" dirty="0" smtClean="0"/>
              <a:t>– </a:t>
            </a:r>
            <a:r>
              <a:rPr lang="en-US" sz="2800" dirty="0" smtClean="0"/>
              <a:t>zombielike state of apparent apathy</a:t>
            </a:r>
            <a:r>
              <a:rPr lang="en-US" sz="2800" i="1" dirty="0" smtClean="0"/>
              <a:t> </a:t>
            </a:r>
            <a:endParaRPr lang="en-US" sz="2800" i="1" dirty="0"/>
          </a:p>
          <a:p>
            <a:r>
              <a:rPr lang="en-US" sz="2800" dirty="0" smtClean="0"/>
              <a:t>Inappropriate </a:t>
            </a:r>
            <a:r>
              <a:rPr lang="en-US" sz="2800" dirty="0"/>
              <a:t>motor </a:t>
            </a:r>
            <a:r>
              <a:rPr lang="en-US" sz="2800" dirty="0" smtClean="0"/>
              <a:t>behavior - Senseless</a:t>
            </a:r>
            <a:r>
              <a:rPr lang="en-US" sz="2800" dirty="0"/>
              <a:t>, compulsive </a:t>
            </a:r>
            <a:r>
              <a:rPr lang="en-US" sz="2800" dirty="0" smtClean="0"/>
              <a:t>acts such as continually rocking or rubbing </a:t>
            </a:r>
            <a:r>
              <a:rPr lang="en-US" sz="2800" dirty="0"/>
              <a:t>an arm</a:t>
            </a:r>
          </a:p>
          <a:p>
            <a:r>
              <a:rPr lang="en-US" sz="2800" b="1" dirty="0" smtClean="0"/>
              <a:t>Catatonia</a:t>
            </a:r>
            <a:r>
              <a:rPr lang="en-US" sz="2800" dirty="0" smtClean="0"/>
              <a:t> – remain motionless for hours &amp; then become agitated </a:t>
            </a:r>
          </a:p>
          <a:p>
            <a:pPr marL="228600" lvl="2" indent="-228600"/>
            <a:r>
              <a:rPr lang="en-US" sz="2800" dirty="0" smtClean="0"/>
              <a:t>Lack motivation/social skills</a:t>
            </a:r>
          </a:p>
          <a:p>
            <a:pPr marL="228600" lvl="2" indent="-228600"/>
            <a:r>
              <a:rPr lang="en-US" sz="2800" dirty="0" smtClean="0"/>
              <a:t>Inability to function in everyday situations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902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Diathesis Stress Model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70012" y="1371600"/>
            <a:ext cx="9601200" cy="4800600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The biopsychosocial model is useful in identifying factors that could contribute to a disorder, but less so in determining how the interaction of such factors leads to the disorder. </a:t>
            </a:r>
          </a:p>
          <a:p>
            <a:pPr lvl="0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Diathesis-stress approach/model </a:t>
            </a:r>
            <a:r>
              <a:rPr lang="en-US" sz="2800" dirty="0" smtClean="0"/>
              <a:t>– the amount and type of stress play a crucial role in triggering genetic predispositions which could result in psychological disorders</a:t>
            </a:r>
          </a:p>
          <a:p>
            <a:pPr lvl="1"/>
            <a:r>
              <a:rPr lang="en-US" sz="2800" dirty="0" smtClean="0"/>
              <a:t>If two people have a genetic predisposition (diathesis) to a disorder, the one with more stress has a higher chance of developing the disorder.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59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412" y="1219200"/>
            <a:ext cx="1085434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9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4812" y="609600"/>
            <a:ext cx="96012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Categorizing Schizophrenia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b="1" dirty="0" smtClean="0"/>
              <a:t>Positive symptoms </a:t>
            </a:r>
            <a:r>
              <a:rPr lang="en-US" sz="3300" dirty="0" smtClean="0"/>
              <a:t>– presence of inappropriate behaviors such as: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300" dirty="0" smtClean="0"/>
              <a:t>Disorganized thoughts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300" dirty="0" smtClean="0"/>
              <a:t>Hallucinations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300" dirty="0"/>
              <a:t>D</a:t>
            </a:r>
            <a:r>
              <a:rPr lang="en-US" sz="3300" dirty="0" smtClean="0"/>
              <a:t>elusions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3300" dirty="0" smtClean="0"/>
              <a:t>Inappropriate emotions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33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300" dirty="0" smtClean="0"/>
              <a:t>The </a:t>
            </a:r>
            <a:r>
              <a:rPr lang="en-US" sz="3300" b="1" dirty="0"/>
              <a:t>ADDITION</a:t>
            </a:r>
            <a:r>
              <a:rPr lang="en-US" sz="3300" dirty="0"/>
              <a:t> of these symptoms makes them </a:t>
            </a:r>
            <a:r>
              <a:rPr lang="en-US" sz="3300" dirty="0" smtClean="0"/>
              <a:t>schizophrenic</a:t>
            </a:r>
            <a:endParaRPr lang="en-US" sz="33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800600" cy="4191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Negative </a:t>
            </a:r>
            <a:r>
              <a:rPr lang="en-US" sz="2400" b="1" dirty="0" smtClean="0"/>
              <a:t>symptoms </a:t>
            </a:r>
            <a:r>
              <a:rPr lang="en-US" sz="2400" dirty="0" smtClean="0"/>
              <a:t>– absence of appropriate behaviors such as: </a:t>
            </a:r>
            <a:r>
              <a:rPr lang="en-US" sz="2400" b="1" dirty="0" smtClean="0"/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lack</a:t>
            </a:r>
            <a:r>
              <a:rPr lang="en-US" sz="2400" i="1" dirty="0" smtClean="0"/>
              <a:t> </a:t>
            </a:r>
            <a:r>
              <a:rPr lang="en-US" sz="2400" dirty="0"/>
              <a:t>of pleasure </a:t>
            </a:r>
            <a:r>
              <a:rPr lang="en-US" sz="2400" dirty="0" smtClean="0"/>
              <a:t>&amp; motivation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Toneless voices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E</a:t>
            </a:r>
            <a:r>
              <a:rPr lang="en-US" sz="2400" dirty="0" smtClean="0"/>
              <a:t>xpressionless faces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What </a:t>
            </a:r>
            <a:r>
              <a:rPr lang="en-US" sz="2400" dirty="0"/>
              <a:t>they are </a:t>
            </a:r>
            <a:r>
              <a:rPr lang="en-US" sz="2400" b="1" dirty="0"/>
              <a:t>MISSING</a:t>
            </a:r>
            <a:r>
              <a:rPr lang="en-US" sz="2400" dirty="0"/>
              <a:t> makes them </a:t>
            </a:r>
            <a:r>
              <a:rPr lang="en-US" sz="2400" dirty="0" smtClean="0"/>
              <a:t>schizophrenic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701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Recovering From Schizophrenia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</a:rPr>
              <a:t>Chronic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or 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</a:rPr>
              <a:t>Process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Schizophrenia</a:t>
            </a:r>
            <a:r>
              <a:rPr lang="en-US" sz="2800" dirty="0" smtClean="0"/>
              <a:t> – slow-developing process</a:t>
            </a:r>
          </a:p>
          <a:p>
            <a:pPr lvl="1"/>
            <a:r>
              <a:rPr lang="en-US" sz="2800" dirty="0" smtClean="0"/>
              <a:t>Often exhibit negative symptoms </a:t>
            </a:r>
          </a:p>
          <a:p>
            <a:pPr lvl="1"/>
            <a:r>
              <a:rPr lang="en-US" sz="2800" dirty="0" smtClean="0"/>
              <a:t>Recovery is doubtful </a:t>
            </a:r>
          </a:p>
          <a:p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</a:rPr>
              <a:t>Acute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or 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</a:rPr>
              <a:t>Reactive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Schizophrenia </a:t>
            </a:r>
            <a:r>
              <a:rPr lang="en-US" sz="2800" dirty="0" smtClean="0"/>
              <a:t>– a previously well-adjusted person develops it rapidly in reaction to particular life stresses</a:t>
            </a:r>
          </a:p>
          <a:p>
            <a:pPr lvl="1"/>
            <a:r>
              <a:rPr lang="en-US" sz="2800" dirty="0" smtClean="0"/>
              <a:t>Recovery is much more likely</a:t>
            </a:r>
          </a:p>
        </p:txBody>
      </p:sp>
    </p:spTree>
    <p:extLst>
      <p:ext uri="{BB962C8B-B14F-4D97-AF65-F5344CB8AC3E}">
        <p14:creationId xmlns:p14="http://schemas.microsoft.com/office/powerpoint/2010/main" val="11361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28600"/>
            <a:ext cx="96012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Schizophrenia – Brain Abnormalities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13" y="1524000"/>
            <a:ext cx="9982202" cy="4495800"/>
          </a:xfrm>
        </p:spPr>
        <p:txBody>
          <a:bodyPr>
            <a:noAutofit/>
          </a:bodyPr>
          <a:lstStyle/>
          <a:p>
            <a:r>
              <a:rPr lang="en-US" sz="2800" dirty="0"/>
              <a:t>Chemical Imbalance - Excess of receptors for </a:t>
            </a:r>
            <a:r>
              <a:rPr lang="en-US" sz="2800" dirty="0" smtClean="0"/>
              <a:t>dopamine, </a:t>
            </a:r>
          </a:p>
          <a:p>
            <a:r>
              <a:rPr lang="en-US" sz="2800" dirty="0" smtClean="0"/>
              <a:t>High level may intensify </a:t>
            </a:r>
            <a:r>
              <a:rPr lang="en-US" sz="2800" dirty="0"/>
              <a:t>brain signals in </a:t>
            </a:r>
            <a:r>
              <a:rPr lang="en-US" sz="2800" dirty="0" smtClean="0"/>
              <a:t>schizophrenia creating positive </a:t>
            </a:r>
            <a:r>
              <a:rPr lang="en-US" sz="2800" dirty="0"/>
              <a:t>symptoms – hallucinations &amp; paranoia</a:t>
            </a:r>
          </a:p>
          <a:p>
            <a:r>
              <a:rPr lang="en-US" sz="2800" dirty="0" smtClean="0"/>
              <a:t>Drugs </a:t>
            </a:r>
            <a:r>
              <a:rPr lang="en-US" sz="2800" dirty="0"/>
              <a:t>that block dopamine receptors lower symptoms</a:t>
            </a:r>
          </a:p>
          <a:p>
            <a:r>
              <a:rPr lang="en-US" sz="2800" dirty="0" smtClean="0"/>
              <a:t>Drugs </a:t>
            </a:r>
            <a:r>
              <a:rPr lang="en-US" sz="2800" dirty="0"/>
              <a:t>that increase dopamine (cocaine, meth) intensify them</a:t>
            </a:r>
          </a:p>
          <a:p>
            <a:r>
              <a:rPr lang="en-US" sz="2800" dirty="0" smtClean="0"/>
              <a:t>Dopamine over-activity </a:t>
            </a:r>
            <a:r>
              <a:rPr lang="en-US" sz="2800" dirty="0"/>
              <a:t>causes overreactions to external &amp; </a:t>
            </a:r>
            <a:r>
              <a:rPr lang="en-US" sz="2800" dirty="0" smtClean="0"/>
              <a:t>internal stimuli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820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826" y="685800"/>
            <a:ext cx="96012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Abnormal Brain Activity &amp; Anatomy 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Low brain activity in the frontal lobes (reasoning, planning, &amp; problem solving)</a:t>
            </a:r>
          </a:p>
          <a:p>
            <a:r>
              <a:rPr lang="en-US" sz="2800" dirty="0" smtClean="0"/>
              <a:t>People with paranoia found to have increased activity in the amygdala</a:t>
            </a:r>
          </a:p>
          <a:p>
            <a:r>
              <a:rPr lang="en-US" sz="2800" dirty="0" smtClean="0"/>
              <a:t>Shrinkage of cerebral tissue causing fluid filled areas of the brain to become larger and the thalamus smaller than normal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176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Additional Factors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76400"/>
            <a:ext cx="10287000" cy="4724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000" b="1" dirty="0" smtClean="0"/>
              <a:t>Prenatal viruses - </a:t>
            </a:r>
            <a:r>
              <a:rPr lang="en-US" sz="3000" dirty="0"/>
              <a:t>influenza during fetal development could be linked to schizophrenia </a:t>
            </a:r>
            <a:endParaRPr lang="en-US" sz="3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000" b="1" dirty="0" smtClean="0"/>
              <a:t>Parental age </a:t>
            </a:r>
            <a:r>
              <a:rPr lang="en-US" sz="3000" dirty="0" smtClean="0"/>
              <a:t>- </a:t>
            </a:r>
            <a:r>
              <a:rPr lang="en-US" sz="3000" dirty="0"/>
              <a:t>if father is over 45 runs a higher risk for development </a:t>
            </a:r>
            <a:endParaRPr lang="en-US" sz="3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000" b="1" dirty="0" smtClean="0"/>
              <a:t>Genetic</a:t>
            </a:r>
            <a:r>
              <a:rPr lang="en-US" sz="3000" dirty="0" smtClean="0"/>
              <a:t> – chances higher if family member has it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000" b="1" dirty="0" smtClean="0"/>
              <a:t>Dysfunctional</a:t>
            </a:r>
            <a:r>
              <a:rPr lang="en-US" sz="3000" b="1" dirty="0"/>
              <a:t>, highly critical families </a:t>
            </a:r>
            <a:r>
              <a:rPr lang="en-US" sz="3000" dirty="0"/>
              <a:t>and environmental stress could also lead to schizophrenia </a:t>
            </a:r>
            <a:endParaRPr lang="en-US" sz="3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000" b="1" dirty="0" smtClean="0"/>
              <a:t>Vulnerability theory of schizophrenia- </a:t>
            </a:r>
            <a:r>
              <a:rPr lang="en-US" sz="3000" dirty="0" smtClean="0"/>
              <a:t>suggests that schizophrenia </a:t>
            </a:r>
            <a:r>
              <a:rPr lang="en-US" sz="3000" dirty="0"/>
              <a:t>is the result of a biological predisposition and the amount of stress one encounters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8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Personality Disorders 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2" y="1600200"/>
            <a:ext cx="9601200" cy="4191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Personality </a:t>
            </a:r>
            <a:r>
              <a:rPr lang="en-US" sz="2800" b="1" dirty="0"/>
              <a:t>disorders </a:t>
            </a:r>
            <a:r>
              <a:rPr lang="en-US" sz="2800" dirty="0"/>
              <a:t>are enduring or continuous inflexible patterns of thinking, feeling, and </a:t>
            </a:r>
            <a:r>
              <a:rPr lang="en-US" sz="2800" dirty="0" smtClean="0"/>
              <a:t>acting that impair one’s social functioning </a:t>
            </a:r>
          </a:p>
          <a:p>
            <a:r>
              <a:rPr lang="en-US" sz="2800" dirty="0" smtClean="0"/>
              <a:t>Common features of all personality disorders</a:t>
            </a:r>
          </a:p>
          <a:p>
            <a:pPr lvl="1"/>
            <a:r>
              <a:rPr lang="en-US" sz="2800" dirty="0" smtClean="0"/>
              <a:t>Distorted thinking</a:t>
            </a:r>
          </a:p>
          <a:p>
            <a:pPr lvl="1"/>
            <a:r>
              <a:rPr lang="en-US" sz="2800" dirty="0" smtClean="0"/>
              <a:t>Interpersonal difficulties</a:t>
            </a:r>
          </a:p>
          <a:p>
            <a:pPr lvl="1"/>
            <a:r>
              <a:rPr lang="en-US" sz="2800" dirty="0" smtClean="0"/>
              <a:t>Problems with impulse control</a:t>
            </a:r>
          </a:p>
          <a:p>
            <a:pPr lvl="1"/>
            <a:r>
              <a:rPr lang="en-US" sz="2800" dirty="0" smtClean="0"/>
              <a:t>Problems with emotional responses</a:t>
            </a:r>
          </a:p>
          <a:p>
            <a:pPr lvl="1"/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1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609600"/>
            <a:ext cx="9601200" cy="533400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Types of Personality Disorders 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1295400"/>
            <a:ext cx="10134600" cy="4800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300" dirty="0" smtClean="0"/>
              <a:t>Grouped into 3 clusters based on common attributes.</a:t>
            </a:r>
          </a:p>
          <a:p>
            <a:pPr>
              <a:lnSpc>
                <a:spcPct val="120000"/>
              </a:lnSpc>
            </a:pPr>
            <a:r>
              <a:rPr lang="en-US" sz="3300" b="1" dirty="0" smtClean="0">
                <a:solidFill>
                  <a:srgbClr val="C00000"/>
                </a:solidFill>
              </a:rPr>
              <a:t>Cluster A: “Odd Suspicious, and Eccentric”</a:t>
            </a:r>
            <a:r>
              <a:rPr lang="en-US" sz="3300" dirty="0" smtClean="0">
                <a:solidFill>
                  <a:srgbClr val="C00000"/>
                </a:solidFill>
              </a:rPr>
              <a:t> </a:t>
            </a:r>
            <a:r>
              <a:rPr lang="en-US" sz="3300" dirty="0" smtClean="0"/>
              <a:t>– disorders that show a pattern of paranoia, social isolation cognitive or perceptual distortions, and eccentric behaviors – dominated by distorted thinking</a:t>
            </a:r>
          </a:p>
          <a:p>
            <a:pPr>
              <a:lnSpc>
                <a:spcPct val="120000"/>
              </a:lnSpc>
            </a:pPr>
            <a:r>
              <a:rPr lang="it-IT" sz="3300" b="1" dirty="0" smtClean="0"/>
              <a:t>Schizoid Personality Disorder (SPD)</a:t>
            </a:r>
            <a:r>
              <a:rPr lang="it-IT" sz="3300" dirty="0" smtClean="0"/>
              <a:t>: eccentric </a:t>
            </a:r>
            <a:r>
              <a:rPr lang="en-US" sz="3300" dirty="0" smtClean="0"/>
              <a:t>behaviors, emotionless disengagement</a:t>
            </a:r>
          </a:p>
          <a:p>
            <a:pPr marL="803275" lvl="2" indent="-285750">
              <a:lnSpc>
                <a:spcPct val="120000"/>
              </a:lnSpc>
            </a:pPr>
            <a:r>
              <a:rPr lang="en-US" sz="3300" dirty="0" smtClean="0"/>
              <a:t>Can’t </a:t>
            </a:r>
            <a:r>
              <a:rPr lang="en-US" sz="3300" dirty="0"/>
              <a:t>communicate with others</a:t>
            </a:r>
          </a:p>
          <a:p>
            <a:pPr marL="803275" lvl="2" indent="-285750">
              <a:lnSpc>
                <a:spcPct val="120000"/>
              </a:lnSpc>
            </a:pPr>
            <a:r>
              <a:rPr lang="en-US" sz="3300" dirty="0"/>
              <a:t>Solitary lifestyle, secretiveness, emotional coldness, and apathy.</a:t>
            </a:r>
          </a:p>
          <a:p>
            <a:pPr marL="803275" lvl="2" indent="-285750">
              <a:lnSpc>
                <a:spcPct val="120000"/>
              </a:lnSpc>
            </a:pPr>
            <a:r>
              <a:rPr lang="en-US" sz="3300" dirty="0"/>
              <a:t>Cold and indifferent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40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38200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Types of Personality Disorders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00200"/>
            <a:ext cx="9601200" cy="44196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Cluster B: “Dramatic, Emotional, Erratic” </a:t>
            </a:r>
            <a:r>
              <a:rPr lang="en-US" sz="2800" dirty="0" smtClean="0"/>
              <a:t>– disorders that cause significant disruption, even harm to self and others</a:t>
            </a:r>
          </a:p>
          <a:p>
            <a:r>
              <a:rPr lang="en-US" sz="2800" b="1" dirty="0"/>
              <a:t>Histrionic Personality Disorder </a:t>
            </a:r>
            <a:r>
              <a:rPr lang="en-US" sz="2800" dirty="0"/>
              <a:t>– displays shallow, attention-getting emotions and goes to great lengths to gain others’ praise and </a:t>
            </a:r>
            <a:r>
              <a:rPr lang="en-US" sz="2800" dirty="0" smtClean="0"/>
              <a:t>reassurance</a:t>
            </a:r>
            <a:r>
              <a:rPr lang="en-US" sz="2800" dirty="0"/>
              <a:t> </a:t>
            </a:r>
            <a:r>
              <a:rPr lang="en-US" sz="2800" dirty="0" smtClean="0"/>
              <a:t>– “drama queens” </a:t>
            </a:r>
          </a:p>
          <a:p>
            <a:r>
              <a:rPr lang="en-US" sz="2800" b="1" dirty="0"/>
              <a:t>Narcissistic Personality Disorder: </a:t>
            </a:r>
            <a:r>
              <a:rPr lang="en-US" sz="2800" dirty="0"/>
              <a:t>Grandiose sense of self importance and preoccupation with fantasies of success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3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Types of Personality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Disorders 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828800"/>
            <a:ext cx="9601200" cy="4572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 smtClean="0"/>
              <a:t>Borderline </a:t>
            </a:r>
            <a:r>
              <a:rPr lang="en-US" sz="2800" b="1" dirty="0"/>
              <a:t>Personality Disorder (BPD</a:t>
            </a:r>
            <a:r>
              <a:rPr lang="en-US" sz="2800" b="1" dirty="0" smtClean="0"/>
              <a:t>): </a:t>
            </a:r>
            <a:r>
              <a:rPr lang="en-US" sz="2800" dirty="0" smtClean="0"/>
              <a:t>Unstable </a:t>
            </a:r>
            <a:r>
              <a:rPr lang="en-US" sz="2800" dirty="0"/>
              <a:t>and extreme impulses </a:t>
            </a:r>
            <a:r>
              <a:rPr lang="en-US" sz="2800" dirty="0" smtClean="0"/>
              <a:t>and intense </a:t>
            </a:r>
            <a:r>
              <a:rPr lang="en-US" sz="2800" dirty="0"/>
              <a:t>emotions without clear reasoning</a:t>
            </a:r>
            <a:r>
              <a:rPr lang="en-US" sz="2800" dirty="0" smtClean="0"/>
              <a:t>.</a:t>
            </a:r>
            <a:endParaRPr lang="en-US" sz="2800" dirty="0"/>
          </a:p>
          <a:p>
            <a:pPr lvl="2">
              <a:lnSpc>
                <a:spcPct val="110000"/>
              </a:lnSpc>
            </a:pPr>
            <a:r>
              <a:rPr lang="en-US" sz="2800" dirty="0"/>
              <a:t>Problems with relationships and </a:t>
            </a:r>
            <a:r>
              <a:rPr lang="en-US" sz="2800" dirty="0" smtClean="0"/>
              <a:t>self-image</a:t>
            </a:r>
            <a:endParaRPr lang="en-US" sz="2800" dirty="0"/>
          </a:p>
          <a:p>
            <a:pPr lvl="2">
              <a:lnSpc>
                <a:spcPct val="110000"/>
              </a:lnSpc>
            </a:pPr>
            <a:r>
              <a:rPr lang="en-US" sz="2800" dirty="0"/>
              <a:t>I</a:t>
            </a:r>
            <a:r>
              <a:rPr lang="en-US" sz="2800" dirty="0" smtClean="0"/>
              <a:t>ntense </a:t>
            </a:r>
            <a:r>
              <a:rPr lang="en-US" sz="2800" dirty="0"/>
              <a:t>fears of abandonment</a:t>
            </a:r>
          </a:p>
          <a:p>
            <a:pPr lvl="2">
              <a:lnSpc>
                <a:spcPct val="110000"/>
              </a:lnSpc>
            </a:pPr>
            <a:r>
              <a:rPr lang="en-US" sz="2800" dirty="0" smtClean="0"/>
              <a:t>Intense </a:t>
            </a:r>
            <a:r>
              <a:rPr lang="en-US" sz="2800" dirty="0"/>
              <a:t>anger and </a:t>
            </a:r>
            <a:r>
              <a:rPr lang="en-US" sz="2800" dirty="0" smtClean="0"/>
              <a:t>irritability</a:t>
            </a:r>
          </a:p>
          <a:p>
            <a:pPr lvl="2">
              <a:lnSpc>
                <a:spcPct val="110000"/>
              </a:lnSpc>
            </a:pPr>
            <a:r>
              <a:rPr lang="en-US" sz="2800" dirty="0" smtClean="0"/>
              <a:t>High </a:t>
            </a:r>
            <a:r>
              <a:rPr lang="en-US" sz="2800" dirty="0"/>
              <a:t>sensitivity to and constant </a:t>
            </a:r>
            <a:r>
              <a:rPr lang="en-US" sz="2800" dirty="0" smtClean="0"/>
              <a:t>thinking about </a:t>
            </a:r>
            <a:r>
              <a:rPr lang="en-US" sz="2800" dirty="0"/>
              <a:t>rejection and abandonment</a:t>
            </a:r>
          </a:p>
        </p:txBody>
      </p:sp>
    </p:spTree>
    <p:extLst>
      <p:ext uri="{BB962C8B-B14F-4D97-AF65-F5344CB8AC3E}">
        <p14:creationId xmlns:p14="http://schemas.microsoft.com/office/powerpoint/2010/main" val="322726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Somatoform Disorders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447800"/>
            <a:ext cx="9601200" cy="4648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Psychological problems in which there are symptoms of a physical disorder without a physical cause. </a:t>
            </a:r>
          </a:p>
          <a:p>
            <a:pPr lvl="1"/>
            <a:r>
              <a:rPr lang="en-US" sz="2600" dirty="0" smtClean="0"/>
              <a:t>NOT faking it - Caused by physical stress</a:t>
            </a:r>
          </a:p>
          <a:p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Somatic Symptom Disorder (SSD) </a:t>
            </a:r>
            <a:r>
              <a:rPr lang="en-US" sz="2800" dirty="0" smtClean="0"/>
              <a:t>- </a:t>
            </a:r>
            <a:r>
              <a:rPr lang="en-US" sz="2800" dirty="0"/>
              <a:t>e</a:t>
            </a:r>
            <a:r>
              <a:rPr lang="en-US" sz="2800" dirty="0" smtClean="0"/>
              <a:t>xtreme anxiety about physical symptoms that are interpreted as evidence of illness</a:t>
            </a:r>
          </a:p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Conversion disorder </a:t>
            </a:r>
            <a:r>
              <a:rPr lang="en-US" sz="2800" dirty="0"/>
              <a:t>– conversion of extreme anxiety into a physical disorder </a:t>
            </a:r>
          </a:p>
          <a:p>
            <a:pPr lvl="1"/>
            <a:r>
              <a:rPr lang="en-US" sz="2800" dirty="0"/>
              <a:t>Sensory and motor failure, blindness, deafness, paralyzed limbs with no identifiable cause</a:t>
            </a:r>
          </a:p>
          <a:p>
            <a:pPr lvl="1"/>
            <a:r>
              <a:rPr lang="en-US" sz="2800" dirty="0"/>
              <a:t>Generally show little/no concern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8599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812" y="685800"/>
            <a:ext cx="9601200" cy="1752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Types of Personality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Disorders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en-US" b="1" dirty="0"/>
              <a:t>Antisocial Personality Disorder </a:t>
            </a:r>
            <a:r>
              <a:rPr lang="en-US" i="1" dirty="0"/>
              <a:t>(formerly called a sociopath or psychopath)</a:t>
            </a:r>
            <a:br>
              <a:rPr lang="en-US" i="1" dirty="0"/>
            </a:b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2209800"/>
            <a:ext cx="9829798" cy="3810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Superficial </a:t>
            </a:r>
            <a:r>
              <a:rPr lang="en-US" sz="2800" dirty="0"/>
              <a:t>charm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H</a:t>
            </a:r>
            <a:r>
              <a:rPr lang="en-US" sz="2800" dirty="0" smtClean="0"/>
              <a:t>igh </a:t>
            </a:r>
            <a:r>
              <a:rPr lang="en-US" sz="2800" dirty="0"/>
              <a:t>intelligence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N</a:t>
            </a:r>
            <a:r>
              <a:rPr lang="en-US" sz="2800" dirty="0" smtClean="0"/>
              <a:t>o anxiety or personal responsibility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N</a:t>
            </a:r>
            <a:r>
              <a:rPr lang="en-US" sz="2800" dirty="0" smtClean="0"/>
              <a:t>o guilt or regret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Liar, insincere</a:t>
            </a:r>
            <a:r>
              <a:rPr lang="en-US" sz="2800" dirty="0"/>
              <a:t>, manipulative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Poor </a:t>
            </a:r>
            <a:r>
              <a:rPr lang="en-US" sz="2800" dirty="0"/>
              <a:t>judgment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Does not learn </a:t>
            </a:r>
            <a:r>
              <a:rPr lang="en-US" sz="2800" dirty="0"/>
              <a:t>from experience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Cannot </a:t>
            </a:r>
            <a:r>
              <a:rPr lang="en-US" sz="2800" dirty="0"/>
              <a:t>form lasting relationships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212" y="2438400"/>
            <a:ext cx="276578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62000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Types of Personality Disorders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2414" y="1905000"/>
            <a:ext cx="9601200" cy="4191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Cluster C:  “anxious and fearful”</a:t>
            </a:r>
            <a:r>
              <a:rPr lang="en-US" sz="2800" dirty="0" smtClean="0"/>
              <a:t>– disorders include symptoms of inadequacy, submission, clinginess orderliness, hypersensitivity</a:t>
            </a:r>
          </a:p>
          <a:p>
            <a:r>
              <a:rPr lang="en-US" sz="2800" b="1" dirty="0"/>
              <a:t>Avoidant Personality Disorder</a:t>
            </a:r>
            <a:r>
              <a:rPr lang="en-US" sz="2800" dirty="0"/>
              <a:t>: anxiety, fearful sensitivity to social rejection, so person is withdrawn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39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Types of Personality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Disorders 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524000"/>
            <a:ext cx="9601200" cy="4191000"/>
          </a:xfrm>
        </p:spPr>
        <p:txBody>
          <a:bodyPr>
            <a:noAutofit/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978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62000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Somatoform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876" y="1828800"/>
            <a:ext cx="9601200" cy="4267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Illness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Anxiety Disorder </a:t>
            </a:r>
            <a:r>
              <a:rPr lang="en-US" sz="2800" dirty="0"/>
              <a:t>– preoccupation with getting a serious illness despite no indication of illness (absence of physical symptoms)</a:t>
            </a:r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  <a:p>
            <a:pPr marL="457200" lvl="1" indent="-457200">
              <a:buFont typeface="Arial" panose="020B0604020202020204" pitchFamily="34" charset="0"/>
              <a:buChar char="•"/>
              <a:tabLst>
                <a:tab pos="57150" algn="l"/>
              </a:tabLst>
            </a:pPr>
            <a:endParaRPr lang="en-US" sz="2800" dirty="0"/>
          </a:p>
          <a:p>
            <a:pPr lvl="1"/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2" y="3505200"/>
            <a:ext cx="7734300" cy="240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9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Dissociative Disorders 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00200"/>
            <a:ext cx="9601200" cy="44386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Rare occurrences that involve a sudden loss of memory (amnesia) or change in identity</a:t>
            </a:r>
          </a:p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Dissociative amnesia </a:t>
            </a:r>
            <a:r>
              <a:rPr lang="en-US" sz="2800" dirty="0"/>
              <a:t>– sudden loss of memory for a traumatic event or a period of time that is too painful to remember </a:t>
            </a:r>
          </a:p>
          <a:p>
            <a:pPr lvl="1"/>
            <a:r>
              <a:rPr lang="en-US" sz="2600" b="1" dirty="0" smtClean="0">
                <a:solidFill>
                  <a:schemeClr val="bg2">
                    <a:lumMod val="50000"/>
                  </a:schemeClr>
                </a:solidFill>
              </a:rPr>
              <a:t>Dissociative Fugue </a:t>
            </a:r>
            <a:r>
              <a:rPr lang="en-US" sz="2600" dirty="0" smtClean="0"/>
              <a:t>– sudden memory loss of their present life resulting in a new identity and a move to a new location</a:t>
            </a:r>
          </a:p>
          <a:p>
            <a:pPr lvl="1"/>
            <a:r>
              <a:rPr lang="en-US" sz="2600" dirty="0" smtClean="0"/>
              <a:t>Doesn’t recall previous life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812" y="4703644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812" y="685800"/>
            <a:ext cx="9601200" cy="685800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Dissociative Disorders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00200"/>
            <a:ext cx="9372598" cy="457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Dissociative Identity Disorder (DID) </a:t>
            </a:r>
            <a:r>
              <a:rPr lang="en-US" sz="2800" dirty="0" smtClean="0"/>
              <a:t>– (formerly called multiple personality disorder) </a:t>
            </a:r>
            <a:endParaRPr lang="en-US" sz="2800" dirty="0"/>
          </a:p>
          <a:p>
            <a:pPr lvl="1"/>
            <a:r>
              <a:rPr lang="en-US" sz="2600" dirty="0" smtClean="0"/>
              <a:t>Person exhibits more than one at least two distinct personalities</a:t>
            </a:r>
          </a:p>
          <a:p>
            <a:pPr lvl="1"/>
            <a:r>
              <a:rPr lang="en-US" sz="2600" dirty="0" smtClean="0"/>
              <a:t>Amnesia involved when alternate personalities take over</a:t>
            </a:r>
          </a:p>
          <a:p>
            <a:pPr lvl="1"/>
            <a:r>
              <a:rPr lang="en-US" sz="2600" dirty="0" smtClean="0"/>
              <a:t>Often a response to childhood trauma</a:t>
            </a:r>
          </a:p>
          <a:p>
            <a:pPr lvl="1"/>
            <a:endParaRPr lang="en-US" sz="26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2" y="3662149"/>
            <a:ext cx="177828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7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Dissociative Disorders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00200"/>
            <a:ext cx="7543798" cy="4419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Dissociative Identity Disorder</a:t>
            </a:r>
            <a:endParaRPr lang="en-US" sz="2800" dirty="0" smtClean="0"/>
          </a:p>
          <a:p>
            <a:pPr lvl="1"/>
            <a:r>
              <a:rPr lang="en-US" sz="2800" dirty="0" smtClean="0"/>
              <a:t>Causes: </a:t>
            </a:r>
          </a:p>
          <a:p>
            <a:pPr lvl="2"/>
            <a:r>
              <a:rPr lang="en-US" sz="2800" dirty="0" smtClean="0"/>
              <a:t>May be a defense mechanism against trauma or unacceptable impulses</a:t>
            </a:r>
          </a:p>
          <a:p>
            <a:pPr lvl="2"/>
            <a:r>
              <a:rPr lang="en-US" sz="2800" dirty="0" smtClean="0"/>
              <a:t>May be a detachment from reality of horrific life events</a:t>
            </a:r>
          </a:p>
          <a:p>
            <a:r>
              <a:rPr lang="en-US" sz="2800" dirty="0" smtClean="0"/>
              <a:t>Controversy over whether it exists</a:t>
            </a:r>
          </a:p>
          <a:p>
            <a:pPr lvl="1"/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864" y="1066800"/>
            <a:ext cx="2952750" cy="207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5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Mood Disorders 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Condition where a person experiences extreme </a:t>
            </a:r>
            <a:r>
              <a:rPr lang="en-US" sz="2800" dirty="0" smtClean="0"/>
              <a:t>moods inappropriate </a:t>
            </a:r>
            <a:r>
              <a:rPr lang="en-US" sz="2800" dirty="0"/>
              <a:t>for or inconsistent with situations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Two principal forms: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Major </a:t>
            </a:r>
            <a:r>
              <a:rPr lang="en-US" sz="2800" dirty="0"/>
              <a:t>depressive </a:t>
            </a:r>
            <a:r>
              <a:rPr lang="en-US" sz="2800" dirty="0" smtClean="0"/>
              <a:t>disorder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Bipolar </a:t>
            </a:r>
            <a:r>
              <a:rPr lang="en-US" sz="2800" dirty="0"/>
              <a:t>disorder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3429000"/>
            <a:ext cx="3505200" cy="218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7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Mood Disorders – Major Depressive Disorder 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828800"/>
            <a:ext cx="7238998" cy="4191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“Common cold” of psychological disorders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Person experiences extreme depression, overwhelmed, hopeless for weeks or months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Can begin suddenly or slowly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Young adults and women most susceptible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Despite best efforts, everything from conversation to bathing is an unbearable, exhausting effort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289" y="2057400"/>
            <a:ext cx="238133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6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tical and Horizontal design templat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ertical and horizontal design slides.potx" id="{7E307492-4344-40EC-954C-E30551E95991}" vid="{493C3130-E1FA-416B-8465-D41FAD56C1B7}"/>
    </a:ext>
  </a:extLst>
</a:theme>
</file>

<file path=ppt/theme/theme2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Vertical and horizontal design slides(5)</Template>
  <TotalTime>980</TotalTime>
  <Words>1539</Words>
  <Application>Microsoft Office PowerPoint</Application>
  <PresentationFormat>Custom</PresentationFormat>
  <Paragraphs>177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Century Gothic</vt:lpstr>
      <vt:lpstr>굴림</vt:lpstr>
      <vt:lpstr>Wingdings</vt:lpstr>
      <vt:lpstr>Vertical and Horizontal design template</vt:lpstr>
      <vt:lpstr>Psychological Disorders </vt:lpstr>
      <vt:lpstr>Diathesis Stress Model</vt:lpstr>
      <vt:lpstr>Somatoform Disorders</vt:lpstr>
      <vt:lpstr>Somatoform Disorders</vt:lpstr>
      <vt:lpstr>Dissociative Disorders </vt:lpstr>
      <vt:lpstr>Dissociative Disorders </vt:lpstr>
      <vt:lpstr>Dissociative Disorders</vt:lpstr>
      <vt:lpstr>Mood Disorders </vt:lpstr>
      <vt:lpstr>Mood Disorders – Major Depressive Disorder </vt:lpstr>
      <vt:lpstr>Mood Disorders – Major Depressive Disorder </vt:lpstr>
      <vt:lpstr>Related Mood Disorders</vt:lpstr>
      <vt:lpstr>Mood Disorders – Bipolar Disorder</vt:lpstr>
      <vt:lpstr>Explaining Mood Disorders – </vt:lpstr>
      <vt:lpstr>Explaining Mood Disorders – </vt:lpstr>
      <vt:lpstr>Schizophrenia – “Split Mind” </vt:lpstr>
      <vt:lpstr>Schizophrenia</vt:lpstr>
      <vt:lpstr>Schizophrenia – Disorganized Thinking</vt:lpstr>
      <vt:lpstr>Schizophrenia – Disturbed Perceptions</vt:lpstr>
      <vt:lpstr>Schizophrenia – Inappropriate Emotions &amp; Actions</vt:lpstr>
      <vt:lpstr>PowerPoint Presentation</vt:lpstr>
      <vt:lpstr>Categorizing Schizophrenia</vt:lpstr>
      <vt:lpstr>Recovering From Schizophrenia</vt:lpstr>
      <vt:lpstr>Schizophrenia – Brain Abnormalities</vt:lpstr>
      <vt:lpstr>Abnormal Brain Activity &amp; Anatomy </vt:lpstr>
      <vt:lpstr>Additional Factors</vt:lpstr>
      <vt:lpstr>Personality Disorders </vt:lpstr>
      <vt:lpstr>Types of Personality Disorders </vt:lpstr>
      <vt:lpstr>Types of Personality Disorders </vt:lpstr>
      <vt:lpstr>Types of Personality Disorders </vt:lpstr>
      <vt:lpstr>Types of Personality Disorders - Antisocial Personality Disorder (formerly called a sociopath or psychopath) </vt:lpstr>
      <vt:lpstr>Types of Personality Disorders </vt:lpstr>
      <vt:lpstr>Types of Personality Disorders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Psychological Disorders</dc:title>
  <dc:creator>Kim Goulding</dc:creator>
  <cp:lastModifiedBy>Kim Goulding</cp:lastModifiedBy>
  <cp:revision>40</cp:revision>
  <cp:lastPrinted>2018-12-11T12:05:33Z</cp:lastPrinted>
  <dcterms:created xsi:type="dcterms:W3CDTF">2018-12-07T03:32:09Z</dcterms:created>
  <dcterms:modified xsi:type="dcterms:W3CDTF">2018-12-12T04:57:43Z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